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4"/>
  </p:notesMasterIdLst>
  <p:handoutMasterIdLst>
    <p:handoutMasterId r:id="rId45"/>
  </p:handoutMasterIdLst>
  <p:sldIdLst>
    <p:sldId id="258" r:id="rId5"/>
    <p:sldId id="262" r:id="rId6"/>
    <p:sldId id="301" r:id="rId7"/>
    <p:sldId id="302" r:id="rId8"/>
    <p:sldId id="264" r:id="rId9"/>
    <p:sldId id="303" r:id="rId10"/>
    <p:sldId id="266" r:id="rId11"/>
    <p:sldId id="267" r:id="rId12"/>
    <p:sldId id="268" r:id="rId13"/>
    <p:sldId id="269" r:id="rId14"/>
    <p:sldId id="304" r:id="rId15"/>
    <p:sldId id="271" r:id="rId16"/>
    <p:sldId id="273" r:id="rId17"/>
    <p:sldId id="274" r:id="rId18"/>
    <p:sldId id="275" r:id="rId19"/>
    <p:sldId id="305" r:id="rId20"/>
    <p:sldId id="277" r:id="rId21"/>
    <p:sldId id="278" r:id="rId22"/>
    <p:sldId id="279" r:id="rId23"/>
    <p:sldId id="280" r:id="rId24"/>
    <p:sldId id="281" r:id="rId25"/>
    <p:sldId id="282" r:id="rId26"/>
    <p:sldId id="283" r:id="rId27"/>
    <p:sldId id="284" r:id="rId28"/>
    <p:sldId id="286" r:id="rId29"/>
    <p:sldId id="287" r:id="rId30"/>
    <p:sldId id="300"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806"/>
    <a:srgbClr val="F9DC07"/>
    <a:srgbClr val="7FA3CF"/>
    <a:srgbClr val="FCF096"/>
    <a:srgbClr val="F9E33D"/>
    <a:srgbClr val="F9E133"/>
    <a:srgbClr val="FAE548"/>
    <a:srgbClr val="F9DE17"/>
    <a:srgbClr val="F9E239"/>
    <a:srgbClr val="F9EE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17" autoAdjust="0"/>
  </p:normalViewPr>
  <p:slideViewPr>
    <p:cSldViewPr snapToGrid="0">
      <p:cViewPr>
        <p:scale>
          <a:sx n="86" d="100"/>
          <a:sy n="86" d="100"/>
        </p:scale>
        <p:origin x="-1050"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2080122964458884E-2"/>
          <c:y val="7.2432504245638615E-2"/>
          <c:w val="0.92791987703554191"/>
          <c:h val="0.90626381803505618"/>
        </c:manualLayout>
      </c:layout>
      <c:pie3DChart>
        <c:varyColors val="1"/>
        <c:ser>
          <c:idx val="0"/>
          <c:order val="0"/>
          <c:tx>
            <c:strRef>
              <c:f>Sheet1!$B$1</c:f>
              <c:strCache>
                <c:ptCount val="1"/>
                <c:pt idx="0">
                  <c:v>Column1</c:v>
                </c:pt>
              </c:strCache>
            </c:strRef>
          </c:tx>
          <c:dPt>
            <c:idx val="0"/>
            <c:bubble3D val="0"/>
            <c:spPr>
              <a:solidFill>
                <a:schemeClr val="accent1">
                  <a:lumMod val="40000"/>
                  <a:lumOff val="60000"/>
                </a:schemeClr>
              </a:solidFill>
            </c:spPr>
          </c:dPt>
          <c:cat>
            <c:strRef>
              <c:f>Sheet1!$A$2:$A$3</c:f>
              <c:strCache>
                <c:ptCount val="2"/>
                <c:pt idx="0">
                  <c:v>Finalized MOUs</c:v>
                </c:pt>
                <c:pt idx="1">
                  <c:v>MOUs in Progress</c:v>
                </c:pt>
              </c:strCache>
            </c:strRef>
          </c:cat>
          <c:val>
            <c:numRef>
              <c:f>Sheet1!$B$2:$B$3</c:f>
              <c:numCache>
                <c:formatCode>General</c:formatCode>
                <c:ptCount val="2"/>
                <c:pt idx="0">
                  <c:v>21</c:v>
                </c:pt>
                <c:pt idx="1">
                  <c:v>24</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86E3C0-3C36-4DB5-A646-BCA414D742E3}" type="datetimeFigureOut">
              <a:rPr lang="en-US" smtClean="0"/>
              <a:pPr/>
              <a:t>1/18/2013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5AF06A-56BF-464F-9A40-7E647D875480}" type="slidenum">
              <a:rPr lang="en-US" smtClean="0"/>
              <a:pPr/>
              <a:t>‹#›</a:t>
            </a:fld>
            <a:endParaRPr lang="en-US"/>
          </a:p>
        </p:txBody>
      </p:sp>
    </p:spTree>
    <p:extLst>
      <p:ext uri="{BB962C8B-B14F-4D97-AF65-F5344CB8AC3E}">
        <p14:creationId xmlns:p14="http://schemas.microsoft.com/office/powerpoint/2010/main" val="742383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9D30E8-29D0-4041-9AE6-5C6CC0B24885}" type="datetimeFigureOut">
              <a:rPr lang="en-US" smtClean="0"/>
              <a:pPr/>
              <a:t>1/18/2013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3AF35-4FD9-4D2F-981F-068206F3E493}" type="slidenum">
              <a:rPr lang="en-US" smtClean="0"/>
              <a:pPr/>
              <a:t>‹#›</a:t>
            </a:fld>
            <a:endParaRPr lang="en-US"/>
          </a:p>
        </p:txBody>
      </p:sp>
    </p:spTree>
    <p:extLst>
      <p:ext uri="{BB962C8B-B14F-4D97-AF65-F5344CB8AC3E}">
        <p14:creationId xmlns:p14="http://schemas.microsoft.com/office/powerpoint/2010/main" val="3734048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We are O-R-A-U and ORAU is 3</a:t>
            </a:r>
            <a:r>
              <a:rPr lang="en-US" baseline="0" dirty="0" smtClean="0"/>
              <a:t> things.</a:t>
            </a:r>
          </a:p>
          <a:p>
            <a:pPr eaLnBrk="1" hangingPunct="1"/>
            <a:endParaRPr lang="en-US" baseline="0" dirty="0" smtClean="0"/>
          </a:p>
          <a:p>
            <a:pPr eaLnBrk="1" hangingPunct="1"/>
            <a:r>
              <a:rPr lang="en-US" baseline="0" dirty="0" smtClean="0"/>
              <a:t>We are:  </a:t>
            </a:r>
          </a:p>
          <a:p>
            <a:pPr eaLnBrk="1" hangingPunct="1">
              <a:buFont typeface="Arial" pitchFamily="34" charset="0"/>
              <a:buChar char="•"/>
            </a:pPr>
            <a:r>
              <a:rPr lang="en-US" baseline="0" dirty="0" smtClean="0"/>
              <a:t> University Consortium (105)</a:t>
            </a:r>
          </a:p>
          <a:p>
            <a:pPr eaLnBrk="1" hangingPunct="1">
              <a:buFont typeface="Arial" pitchFamily="34" charset="0"/>
              <a:buChar char="•"/>
            </a:pPr>
            <a:r>
              <a:rPr lang="en-US" baseline="0" dirty="0" smtClean="0"/>
              <a:t> Partner with UT Battelle to expand university collaboration with ORNL – Three areas of ORNL interest: neutrons, computational sciences, climate change</a:t>
            </a:r>
          </a:p>
          <a:p>
            <a:pPr eaLnBrk="1" hangingPunct="1">
              <a:buFont typeface="Arial" pitchFamily="34" charset="0"/>
              <a:buChar char="•"/>
            </a:pPr>
            <a:r>
              <a:rPr lang="en-US" baseline="0" dirty="0" smtClean="0"/>
              <a:t> Federal Contractor managing ORISE for DOE and serving many other government agencies</a:t>
            </a:r>
          </a:p>
          <a:p>
            <a:pPr eaLnBrk="1" hangingPunct="1">
              <a:buFont typeface="Arial" pitchFamily="34" charset="0"/>
              <a:buChar char="•"/>
            </a:pPr>
            <a:endParaRPr lang="en-US" baseline="0" dirty="0" smtClean="0"/>
          </a:p>
          <a:p>
            <a:pPr eaLnBrk="1" hangingPunct="1">
              <a:buFont typeface="Arial" pitchFamily="34" charset="0"/>
              <a:buNone/>
            </a:pPr>
            <a:r>
              <a:rPr lang="en-US" dirty="0" smtClean="0">
                <a:latin typeface="Arial" pitchFamily="34" charset="0"/>
              </a:rPr>
              <a:t>Summary:</a:t>
            </a:r>
          </a:p>
          <a:p>
            <a:pPr eaLnBrk="1" hangingPunct="1">
              <a:buFont typeface="Arial" pitchFamily="34" charset="0"/>
              <a:buNone/>
            </a:pPr>
            <a:r>
              <a:rPr lang="en-US" dirty="0" smtClean="0">
                <a:latin typeface="Arial" pitchFamily="34" charset="0"/>
              </a:rPr>
              <a:t>ORAU is a Federal contractor that contributes to important national needs in education, worker/public health and environmental stewardship, and national security.  We are a non-profit contractor, and we use a portion of the fee generated from these programmatic activities to strengthen our nation’s scientific research and education enterprise through investment in our 105 PhD-granting member universities.</a:t>
            </a:r>
            <a:endParaRPr lang="en-US" dirty="0" smtClean="0"/>
          </a:p>
          <a:p>
            <a:pPr eaLnBrk="1" hangingPunct="1"/>
            <a:endParaRPr lang="en-US" baseline="0" dirty="0" smtClean="0">
              <a:latin typeface="Arial" charset="0"/>
            </a:endParaRPr>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The new events program has been very popular and has demonstrated significant impact. </a:t>
            </a:r>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A new program was instituted last year to build the neutron sciences community by providing classroom and hands-on access to instrumentation for graduate students in structural biology.  The class met for a week. All student expenses were paid. Students from ORAU sponsor and associate institutions were funded by the UPO.</a:t>
            </a:r>
          </a:p>
          <a:p>
            <a:pPr defTabSz="891631" eaLnBrk="0" fontAlgn="base" hangingPunct="0">
              <a:spcBef>
                <a:spcPct val="30000"/>
              </a:spcBef>
              <a:spcAft>
                <a:spcPct val="0"/>
              </a:spcAft>
              <a:defRPr/>
            </a:pPr>
            <a:r>
              <a:rPr lang="en-US" sz="1400" b="1" i="1" dirty="0" smtClean="0"/>
              <a:t>Change this slide to reflect participants from the institution visited.</a:t>
            </a:r>
          </a:p>
          <a:p>
            <a:endParaRPr lang="en-US" dirty="0"/>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aseline="0" dirty="0" smtClean="0">
                <a:latin typeface="Arial" charset="0"/>
              </a:rPr>
              <a:t>Under our contract to DOE we operate as ORISE. </a:t>
            </a:r>
            <a:br>
              <a:rPr lang="en-US" baseline="0" dirty="0" smtClean="0">
                <a:latin typeface="Arial" charset="0"/>
              </a:rPr>
            </a:br>
            <a:r>
              <a:rPr lang="en-US" baseline="0" dirty="0" smtClean="0">
                <a:latin typeface="Arial" charset="0"/>
              </a:rPr>
              <a:t>And ORISE is dedicated to: [ 3 Missions ]</a:t>
            </a:r>
          </a:p>
          <a:p>
            <a:pPr eaLnBrk="1" hangingPunct="1">
              <a:buFont typeface="Arial" pitchFamily="34" charset="0"/>
              <a:buChar char="•"/>
            </a:pPr>
            <a:r>
              <a:rPr lang="en-US" dirty="0" smtClean="0"/>
              <a:t> </a:t>
            </a:r>
            <a:r>
              <a:rPr lang="en-US" sz="1100" dirty="0" smtClean="0"/>
              <a:t>Strengthening  America's scientific research and education enterprise </a:t>
            </a:r>
          </a:p>
          <a:p>
            <a:pPr lvl="1" eaLnBrk="1" hangingPunct="1">
              <a:buFont typeface="Arial" pitchFamily="34" charset="0"/>
              <a:buNone/>
            </a:pPr>
            <a:r>
              <a:rPr lang="en-US" sz="1100" dirty="0" smtClean="0"/>
              <a:t>(SEP, University Partnerships, and UNIRIB)</a:t>
            </a:r>
          </a:p>
          <a:p>
            <a:pPr eaLnBrk="1" hangingPunct="1">
              <a:buFont typeface="Arial" pitchFamily="34" charset="0"/>
              <a:buChar char="•"/>
            </a:pPr>
            <a:r>
              <a:rPr lang="en-US" sz="1100" dirty="0" smtClean="0"/>
              <a:t> Promoting public trust in the management of worker health and environmental cleanup</a:t>
            </a:r>
          </a:p>
          <a:p>
            <a:pPr lvl="1" eaLnBrk="1" hangingPunct="1">
              <a:buFont typeface="Arial" pitchFamily="34" charset="0"/>
              <a:buNone/>
            </a:pPr>
            <a:r>
              <a:rPr lang="en-US" sz="1100" dirty="0" smtClean="0"/>
              <a:t>(OEWH, HCTT, IEAV)</a:t>
            </a:r>
          </a:p>
          <a:p>
            <a:pPr eaLnBrk="1" hangingPunct="1">
              <a:buFont typeface="Arial" pitchFamily="34" charset="0"/>
              <a:buChar char="•"/>
            </a:pPr>
            <a:r>
              <a:rPr lang="en-US" sz="1100" dirty="0" smtClean="0"/>
              <a:t> Enhancing our nation’s response to terrorist and all hazard incidents</a:t>
            </a:r>
          </a:p>
          <a:p>
            <a:pPr lvl="1" eaLnBrk="1" hangingPunct="1">
              <a:buFont typeface="Arial" pitchFamily="34" charset="0"/>
              <a:buNone/>
            </a:pPr>
            <a:r>
              <a:rPr lang="en-US" sz="1100" dirty="0" smtClean="0"/>
              <a:t>(NSEMP, REAC/TS)</a:t>
            </a:r>
          </a:p>
          <a:p>
            <a:pPr lvl="0">
              <a:buFont typeface="Arial"/>
              <a:buChar char="•"/>
            </a:pPr>
            <a:endParaRPr lang="en-US" dirty="0" smtClean="0"/>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92" y="4342701"/>
            <a:ext cx="5487020" cy="4497124"/>
          </a:xfrm>
        </p:spPr>
        <p:txBody>
          <a:bodyPr>
            <a:normAutofit/>
          </a:bodyPr>
          <a:lstStyle/>
          <a:p>
            <a:pPr>
              <a:lnSpc>
                <a:spcPct val="120000"/>
              </a:lnSpc>
            </a:pPr>
            <a:r>
              <a:rPr lang="en-US" sz="1400" dirty="0" smtClean="0"/>
              <a:t>I want to focus on two of these programs that interact extensively with the ORAU universities and provide value. The first is the Peer Review Program. With </a:t>
            </a:r>
            <a:r>
              <a:rPr lang="en-US" sz="1400" b="1" dirty="0" smtClean="0"/>
              <a:t>ORISE Scientific and Technical Peer Review Programs</a:t>
            </a:r>
            <a:r>
              <a:rPr lang="en-US" sz="1400" dirty="0" smtClean="0"/>
              <a:t>, we are ensuring quality science at all stages of the research review cycle and are instilling confidence in scientific information and funded research. </a:t>
            </a:r>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92" y="4342701"/>
            <a:ext cx="5487020" cy="4497124"/>
          </a:xfrm>
        </p:spPr>
        <p:txBody>
          <a:bodyPr>
            <a:normAutofit fontScale="85000" lnSpcReduction="10000"/>
          </a:bodyPr>
          <a:lstStyle/>
          <a:p>
            <a:pPr>
              <a:lnSpc>
                <a:spcPct val="120000"/>
              </a:lnSpc>
            </a:pPr>
            <a:r>
              <a:rPr lang="en-US" dirty="0" smtClean="0"/>
              <a:t>All this work is channeled through several programs that support the missions of DOE</a:t>
            </a:r>
          </a:p>
          <a:p>
            <a:pPr>
              <a:lnSpc>
                <a:spcPct val="120000"/>
              </a:lnSpc>
            </a:pPr>
            <a:r>
              <a:rPr lang="en-US" dirty="0" smtClean="0"/>
              <a:t>(Highlight the first two in following slides. Additional info below.)</a:t>
            </a:r>
          </a:p>
          <a:p>
            <a:pPr>
              <a:lnSpc>
                <a:spcPct val="120000"/>
              </a:lnSpc>
            </a:pPr>
            <a:endParaRPr lang="en-US" dirty="0" smtClean="0"/>
          </a:p>
          <a:p>
            <a:pPr>
              <a:lnSpc>
                <a:spcPct val="120000"/>
              </a:lnSpc>
            </a:pPr>
            <a:r>
              <a:rPr lang="en-US" b="1" dirty="0" smtClean="0"/>
              <a:t>ORISE Science Education Programs,</a:t>
            </a:r>
            <a:r>
              <a:rPr lang="en-US" dirty="0" smtClean="0"/>
              <a:t> we are addressing needs at all levels of STEM education and building tomorrows’ science and technology leaders.</a:t>
            </a:r>
          </a:p>
          <a:p>
            <a:pPr>
              <a:lnSpc>
                <a:spcPct val="120000"/>
              </a:lnSpc>
            </a:pPr>
            <a:r>
              <a:rPr lang="en-US" dirty="0" smtClean="0"/>
              <a:t>With </a:t>
            </a:r>
            <a:r>
              <a:rPr lang="en-US" b="1" dirty="0" smtClean="0"/>
              <a:t>ORISE Scientific and Technical Peer Review Programs</a:t>
            </a:r>
            <a:r>
              <a:rPr lang="en-US" dirty="0" smtClean="0"/>
              <a:t>, we are ensuring quality science at all stages of the research review cycle and are instilling confidence in scientific information and funded research.</a:t>
            </a:r>
          </a:p>
          <a:p>
            <a:pPr>
              <a:lnSpc>
                <a:spcPct val="120000"/>
              </a:lnSpc>
            </a:pPr>
            <a:r>
              <a:rPr lang="en-US" dirty="0" smtClean="0"/>
              <a:t>We are delivering answers to the health concerns of workers and the public . . . and helping improve the quality of lives through expanded health screening capabilities with </a:t>
            </a:r>
            <a:r>
              <a:rPr lang="en-US" b="1" dirty="0" smtClean="0"/>
              <a:t>ORISE Occupational Exposure and Worker Health Programs.</a:t>
            </a:r>
            <a:endParaRPr lang="en-US" dirty="0" smtClean="0"/>
          </a:p>
          <a:p>
            <a:pPr>
              <a:lnSpc>
                <a:spcPct val="120000"/>
              </a:lnSpc>
            </a:pPr>
            <a:r>
              <a:rPr lang="en-US" dirty="0" smtClean="0"/>
              <a:t>Through </a:t>
            </a:r>
            <a:r>
              <a:rPr lang="en-US" b="1" dirty="0" smtClean="0"/>
              <a:t>ORISE Health Communication and Technical Training Programs</a:t>
            </a:r>
            <a:r>
              <a:rPr lang="en-US" dirty="0" smtClean="0"/>
              <a:t> we are delivering comprehensive health communications for public health threats . . . from the global to the local level . . . and improving health and safety programs through focused communications and training.</a:t>
            </a:r>
          </a:p>
          <a:p>
            <a:pPr>
              <a:lnSpc>
                <a:spcPct val="120000"/>
              </a:lnSpc>
            </a:pPr>
            <a:r>
              <a:rPr lang="en-US" b="1" dirty="0" smtClean="0"/>
              <a:t>ORISE Independent Environmental Assessment and Verification Programs</a:t>
            </a:r>
            <a:r>
              <a:rPr lang="en-US" dirty="0" smtClean="0"/>
              <a:t> are synonymous with quality assurance for environmental cleanup. We work to help define the scope of radiological cleanup projects . . . and then ensure the cleanup meet regulatory release criteria.</a:t>
            </a:r>
          </a:p>
          <a:p>
            <a:pPr>
              <a:lnSpc>
                <a:spcPct val="120000"/>
              </a:lnSpc>
            </a:pPr>
            <a:r>
              <a:rPr lang="en-US" dirty="0" smtClean="0"/>
              <a:t>With a robust </a:t>
            </a:r>
            <a:r>
              <a:rPr lang="en-US" b="1" dirty="0" smtClean="0"/>
              <a:t>ORISE National Security and Emergency Management Program,</a:t>
            </a:r>
            <a:r>
              <a:rPr lang="en-US" dirty="0" smtClean="0"/>
              <a:t> we are strengthening preparedness and response for terrorism and national emergencies, providing integrated support for national readiness efforts. This program includes </a:t>
            </a:r>
            <a:r>
              <a:rPr lang="en-US" b="1" dirty="0" smtClean="0"/>
              <a:t>ORISE Radiation Emergency Programs</a:t>
            </a:r>
            <a:r>
              <a:rPr lang="en-US" dirty="0" smtClean="0"/>
              <a:t> which are helping to improve global response to radiation emergencies through continuing medical education leadership and specialized expertise found at the Radiation Emergency Assistance Center and Training Site or REAC/TS.</a:t>
            </a:r>
          </a:p>
          <a:p>
            <a:pPr>
              <a:lnSpc>
                <a:spcPct val="120000"/>
              </a:lnSpc>
            </a:pPr>
            <a:endParaRPr lang="en-US" dirty="0"/>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 2012, 817 </a:t>
            </a:r>
            <a:r>
              <a:rPr lang="en-US" dirty="0" smtClean="0"/>
              <a:t>reviewers from</a:t>
            </a:r>
            <a:r>
              <a:rPr lang="en-US" baseline="0" dirty="0" smtClean="0"/>
              <a:t> ORAU institutions served as reviewers for the ORAU PeerNet programs. </a:t>
            </a:r>
            <a:endParaRPr lang="en-US" dirty="0"/>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92" y="4342701"/>
            <a:ext cx="5487020" cy="4497124"/>
          </a:xfrm>
        </p:spPr>
        <p:txBody>
          <a:bodyPr>
            <a:normAutofit/>
          </a:bodyPr>
          <a:lstStyle/>
          <a:p>
            <a:pPr>
              <a:lnSpc>
                <a:spcPct val="120000"/>
              </a:lnSpc>
            </a:pPr>
            <a:r>
              <a:rPr lang="en-US" sz="1400" dirty="0" smtClean="0"/>
              <a:t>Another ORAU program that provides major benefits to the sponsoring and associate universities is the Science Education Programs, or SEP.</a:t>
            </a:r>
            <a:endParaRPr lang="en-US" sz="1400" dirty="0"/>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Science education at all levels is the focus of many ORAU programs managed outside UPO. Here are a few examples of how we are contributing to advancing scientific research and education to increase America's competitiveness:</a:t>
            </a:r>
          </a:p>
          <a:p>
            <a:pPr marL="112022" indent="-112022"/>
            <a:endParaRPr lang="en-US" sz="1400" dirty="0" smtClean="0"/>
          </a:p>
          <a:p>
            <a:pPr marL="112022" indent="-112022">
              <a:buFont typeface="Arial" pitchFamily="34" charset="0"/>
              <a:buChar char="•"/>
            </a:pPr>
            <a:r>
              <a:rPr lang="en-US" sz="1400" dirty="0" smtClean="0"/>
              <a:t>Programs that have </a:t>
            </a:r>
            <a:r>
              <a:rPr lang="en-US" sz="1400" u="sng" dirty="0" smtClean="0"/>
              <a:t>meaningful</a:t>
            </a:r>
            <a:r>
              <a:rPr lang="en-US" sz="1400" dirty="0" smtClean="0"/>
              <a:t> impact across the entire educational system</a:t>
            </a:r>
          </a:p>
          <a:p>
            <a:pPr marL="112022" indent="-112022">
              <a:buFont typeface="Arial" pitchFamily="34" charset="0"/>
              <a:buChar char="•"/>
            </a:pPr>
            <a:r>
              <a:rPr lang="en-US" sz="1400" dirty="0" smtClean="0"/>
              <a:t>More than 8,000 faculty and students these students are coming from more than 1,000 different colleges and universities</a:t>
            </a:r>
          </a:p>
          <a:p>
            <a:pPr marL="112022" indent="-112022">
              <a:buFont typeface="Arial" pitchFamily="34" charset="0"/>
              <a:buChar char="•"/>
            </a:pPr>
            <a:r>
              <a:rPr lang="en-US" sz="1400" dirty="0" smtClean="0"/>
              <a:t>In FY</a:t>
            </a:r>
            <a:r>
              <a:rPr lang="en-US" sz="1400" baseline="0" dirty="0" smtClean="0"/>
              <a:t> 12</a:t>
            </a:r>
            <a:r>
              <a:rPr lang="en-US" sz="1400" dirty="0" smtClean="0"/>
              <a:t> this program involved $196 million  -- coming from numerous</a:t>
            </a:r>
            <a:r>
              <a:rPr lang="en-US" sz="1400" baseline="0" dirty="0" smtClean="0"/>
              <a:t> </a:t>
            </a:r>
            <a:r>
              <a:rPr lang="en-US" sz="1400" dirty="0" smtClean="0"/>
              <a:t>different federal agencies</a:t>
            </a:r>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In terms of supplying American’s need for </a:t>
            </a:r>
            <a:r>
              <a:rPr lang="en-US" sz="1400" u="sng" dirty="0" smtClean="0"/>
              <a:t>advanced science and education  </a:t>
            </a:r>
            <a:r>
              <a:rPr lang="en-US" sz="1400" dirty="0" smtClean="0"/>
              <a:t>-- we fill the pipeline at </a:t>
            </a:r>
            <a:r>
              <a:rPr lang="en-US" sz="1400" u="sng" dirty="0" smtClean="0"/>
              <a:t>every level </a:t>
            </a:r>
            <a:r>
              <a:rPr lang="en-US" sz="1400" dirty="0" smtClean="0"/>
              <a:t>. . . </a:t>
            </a:r>
            <a:endParaRPr lang="en-US" sz="1400" dirty="0"/>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dirty="0" smtClean="0"/>
              <a:t>Minority representation matters to us and to our sponsors, so we set challenging goals in this area.</a:t>
            </a:r>
          </a:p>
          <a:p>
            <a:endParaRPr lang="en-US" dirty="0" smtClean="0"/>
          </a:p>
          <a:p>
            <a:r>
              <a:rPr lang="en-US" dirty="0" smtClean="0"/>
              <a:t>The blue bars on the graphs show the percentages of underrepresented  students in science, math, engineering, and technology fields that are currently enrolled in US colleges and universities at those academic levels.  The red bars show the percentages of these students in ORAU’s programs.  So you can see that our programs consistently exceed the percentages of underrepresented students who are enrolled in US universities.</a:t>
            </a:r>
          </a:p>
        </p:txBody>
      </p:sp>
      <p:sp>
        <p:nvSpPr>
          <p:cNvPr id="22532" name="Slide Number Placeholder 3"/>
          <p:cNvSpPr>
            <a:spLocks noGrp="1"/>
          </p:cNvSpPr>
          <p:nvPr>
            <p:ph type="sldNum" sz="quarter" idx="5"/>
          </p:nvPr>
        </p:nvSpPr>
        <p:spPr>
          <a:noFill/>
        </p:spPr>
        <p:txBody>
          <a:bodyPr/>
          <a:lstStyle/>
          <a:p>
            <a:pPr defTabSz="913114"/>
            <a:fld id="{80951906-2B30-415C-977D-48F1E74ABA12}" type="slidenum">
              <a:rPr lang="en-US" smtClean="0"/>
              <a:pPr defTabSz="913114"/>
              <a:t>20</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Since the days of the Manhattan Project and the Atomic Energy Commission we have been a central component of supporting:</a:t>
            </a:r>
          </a:p>
          <a:p>
            <a:pPr eaLnBrk="1" hangingPunct="1"/>
            <a:endParaRPr lang="en-US" smtClean="0">
              <a:latin typeface="Arial" charset="0"/>
            </a:endParaRPr>
          </a:p>
          <a:p>
            <a:pPr eaLnBrk="1" hangingPunct="1">
              <a:buFontTx/>
              <a:buChar char="•"/>
            </a:pPr>
            <a:r>
              <a:rPr lang="en-US" smtClean="0">
                <a:latin typeface="Arial" charset="0"/>
              </a:rPr>
              <a:t> Education and Research</a:t>
            </a:r>
          </a:p>
          <a:p>
            <a:pPr eaLnBrk="1" hangingPunct="1">
              <a:buFontTx/>
              <a:buChar char="•"/>
            </a:pPr>
            <a:r>
              <a:rPr lang="en-US" smtClean="0">
                <a:latin typeface="Arial" charset="0"/>
              </a:rPr>
              <a:t> Radiation and Nuclear Medicine Studies</a:t>
            </a:r>
          </a:p>
          <a:p>
            <a:pPr eaLnBrk="1" hangingPunct="1">
              <a:buFontTx/>
              <a:buChar char="•"/>
            </a:pPr>
            <a:r>
              <a:rPr lang="en-US" smtClean="0">
                <a:latin typeface="Arial" charset="0"/>
              </a:rPr>
              <a:t> Health Physics and </a:t>
            </a:r>
          </a:p>
          <a:p>
            <a:pPr eaLnBrk="1" hangingPunct="1">
              <a:buFontTx/>
              <a:buChar char="•"/>
            </a:pPr>
            <a:r>
              <a:rPr lang="en-US" smtClean="0">
                <a:latin typeface="Arial" charset="0"/>
              </a:rPr>
              <a:t> Radiation Emergency Response</a:t>
            </a:r>
          </a:p>
          <a:p>
            <a:endParaRPr lang="en-US" smtClean="0">
              <a:latin typeface="Arial"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74" eaLnBrk="0" hangingPunct="0">
              <a:defRPr sz="2000" b="1">
                <a:solidFill>
                  <a:schemeClr val="tx1"/>
                </a:solidFill>
                <a:latin typeface="Arial Narrow" pitchFamily="34" charset="0"/>
              </a:defRPr>
            </a:lvl1pPr>
            <a:lvl2pPr marL="728165" indent="-280064" defTabSz="914874" eaLnBrk="0" hangingPunct="0">
              <a:defRPr sz="2000" b="1">
                <a:solidFill>
                  <a:schemeClr val="tx1"/>
                </a:solidFill>
                <a:latin typeface="Arial Narrow" pitchFamily="34" charset="0"/>
              </a:defRPr>
            </a:lvl2pPr>
            <a:lvl3pPr marL="1120254" indent="-224051" defTabSz="914874" eaLnBrk="0" hangingPunct="0">
              <a:defRPr sz="2000" b="1">
                <a:solidFill>
                  <a:schemeClr val="tx1"/>
                </a:solidFill>
                <a:latin typeface="Arial Narrow" pitchFamily="34" charset="0"/>
              </a:defRPr>
            </a:lvl3pPr>
            <a:lvl4pPr marL="1568356" indent="-224051" defTabSz="914874" eaLnBrk="0" hangingPunct="0">
              <a:defRPr sz="2000" b="1">
                <a:solidFill>
                  <a:schemeClr val="tx1"/>
                </a:solidFill>
                <a:latin typeface="Arial Narrow" pitchFamily="34" charset="0"/>
              </a:defRPr>
            </a:lvl4pPr>
            <a:lvl5pPr marL="2016458" indent="-224051" defTabSz="914874" eaLnBrk="0" hangingPunct="0">
              <a:defRPr sz="2000" b="1">
                <a:solidFill>
                  <a:schemeClr val="tx1"/>
                </a:solidFill>
                <a:latin typeface="Arial Narrow" pitchFamily="34" charset="0"/>
              </a:defRPr>
            </a:lvl5pPr>
            <a:lvl6pPr marL="2464559" indent="-224051" defTabSz="914874" eaLnBrk="0" fontAlgn="base" hangingPunct="0">
              <a:spcBef>
                <a:spcPct val="0"/>
              </a:spcBef>
              <a:spcAft>
                <a:spcPct val="0"/>
              </a:spcAft>
              <a:defRPr sz="2000" b="1">
                <a:solidFill>
                  <a:schemeClr val="tx1"/>
                </a:solidFill>
                <a:latin typeface="Arial Narrow" pitchFamily="34" charset="0"/>
              </a:defRPr>
            </a:lvl6pPr>
            <a:lvl7pPr marL="2912661" indent="-224051" defTabSz="914874" eaLnBrk="0" fontAlgn="base" hangingPunct="0">
              <a:spcBef>
                <a:spcPct val="0"/>
              </a:spcBef>
              <a:spcAft>
                <a:spcPct val="0"/>
              </a:spcAft>
              <a:defRPr sz="2000" b="1">
                <a:solidFill>
                  <a:schemeClr val="tx1"/>
                </a:solidFill>
                <a:latin typeface="Arial Narrow" pitchFamily="34" charset="0"/>
              </a:defRPr>
            </a:lvl7pPr>
            <a:lvl8pPr marL="3360763" indent="-224051" defTabSz="914874" eaLnBrk="0" fontAlgn="base" hangingPunct="0">
              <a:spcBef>
                <a:spcPct val="0"/>
              </a:spcBef>
              <a:spcAft>
                <a:spcPct val="0"/>
              </a:spcAft>
              <a:defRPr sz="2000" b="1">
                <a:solidFill>
                  <a:schemeClr val="tx1"/>
                </a:solidFill>
                <a:latin typeface="Arial Narrow" pitchFamily="34" charset="0"/>
              </a:defRPr>
            </a:lvl8pPr>
            <a:lvl9pPr marL="3808865" indent="-224051" defTabSz="914874" eaLnBrk="0" fontAlgn="base" hangingPunct="0">
              <a:spcBef>
                <a:spcPct val="0"/>
              </a:spcBef>
              <a:spcAft>
                <a:spcPct val="0"/>
              </a:spcAft>
              <a:defRPr sz="2000" b="1">
                <a:solidFill>
                  <a:schemeClr val="tx1"/>
                </a:solidFill>
                <a:latin typeface="Arial Narrow" pitchFamily="34" charset="0"/>
              </a:defRPr>
            </a:lvl9pPr>
          </a:lstStyle>
          <a:p>
            <a:pPr eaLnBrk="1" hangingPunct="1"/>
            <a:fld id="{B9B41389-CFE8-4864-9329-61C85F4C51AD}" type="slidenum">
              <a:rPr lang="en-US" sz="1200" b="0">
                <a:latin typeface="Arial" charset="0"/>
              </a:rPr>
              <a:pPr eaLnBrk="1" hangingPunct="1"/>
              <a:t>3</a:t>
            </a:fld>
            <a:endParaRPr lang="en-US" sz="1200" b="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rPr>
              <a:t>We work with about 14 federal agencies, institutes</a:t>
            </a:r>
            <a:r>
              <a:rPr lang="en-US" baseline="0" dirty="0" smtClean="0">
                <a:solidFill>
                  <a:schemeClr val="tx1"/>
                </a:solidFill>
              </a:rPr>
              <a:t> and offices.</a:t>
            </a:r>
          </a:p>
          <a:p>
            <a:r>
              <a:rPr lang="en-US" baseline="0" dirty="0" smtClean="0">
                <a:solidFill>
                  <a:schemeClr val="tx1"/>
                </a:solidFill>
              </a:rPr>
              <a:t>[Note: Wayne typically says “about 12 federal agencies” because some are really parts of others and ORNL isn’t an agency, but the wording above clarified the variance in numbers.]</a:t>
            </a:r>
          </a:p>
          <a:p>
            <a:r>
              <a:rPr lang="en-US" baseline="0" dirty="0" smtClean="0">
                <a:solidFill>
                  <a:schemeClr val="tx1"/>
                </a:solidFill>
              </a:rPr>
              <a:t>Some participating offices not listed here include:</a:t>
            </a:r>
          </a:p>
          <a:p>
            <a:pPr defTabSz="891518">
              <a:buFont typeface="Arial" pitchFamily="34" charset="0"/>
              <a:buChar char="•"/>
              <a:defRPr/>
            </a:pPr>
            <a:r>
              <a:rPr lang="en-US" baseline="0" dirty="0" smtClean="0">
                <a:solidFill>
                  <a:schemeClr val="tx1"/>
                </a:solidFill>
              </a:rPr>
              <a:t>CDC’s </a:t>
            </a:r>
            <a:r>
              <a:rPr lang="en-US" dirty="0" smtClean="0">
                <a:solidFill>
                  <a:schemeClr val="tx1"/>
                </a:solidFill>
              </a:rPr>
              <a:t>Agency for Toxic Substances and Disease Registry</a:t>
            </a:r>
          </a:p>
          <a:p>
            <a:pPr defTabSz="891518">
              <a:buFont typeface="Arial" pitchFamily="34" charset="0"/>
              <a:buChar char="•"/>
              <a:defRPr/>
            </a:pPr>
            <a:r>
              <a:rPr lang="en-US" dirty="0" smtClean="0">
                <a:solidFill>
                  <a:schemeClr val="tx1"/>
                </a:solidFill>
              </a:rPr>
              <a:t>NIH’s National Library of Medicine</a:t>
            </a:r>
          </a:p>
          <a:p>
            <a:pPr defTabSz="891518">
              <a:defRPr/>
            </a:pPr>
            <a:r>
              <a:rPr lang="en-US" dirty="0" smtClean="0">
                <a:solidFill>
                  <a:schemeClr val="tx1"/>
                </a:solidFill>
              </a:rPr>
              <a:t>[NOTE: NOAA has been removed from the list because their program is ending.]</a:t>
            </a:r>
          </a:p>
          <a:p>
            <a:endParaRPr lang="en-US" dirty="0"/>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631" eaLnBrk="0" fontAlgn="base" hangingPunct="0">
              <a:spcBef>
                <a:spcPct val="30000"/>
              </a:spcBef>
              <a:spcAft>
                <a:spcPct val="0"/>
              </a:spcAft>
              <a:defRPr/>
            </a:pPr>
            <a:r>
              <a:rPr lang="en-US" sz="1400" dirty="0" smtClean="0"/>
              <a:t>These statistics  illustrate of the value to institutions that are associated with ORAU. SEP programs supported faculty and students with $196M in stipends/participant costs, of which about $72 M was received by ORAU sponsoring and associate universities.  This breaks down into </a:t>
            </a:r>
            <a:r>
              <a:rPr lang="en-US" sz="1400" smtClean="0"/>
              <a:t>about $2 </a:t>
            </a:r>
            <a:r>
              <a:rPr lang="en-US" sz="1400" dirty="0" smtClean="0"/>
              <a:t>M in fellowships and scholarships and </a:t>
            </a:r>
            <a:r>
              <a:rPr lang="en-US" sz="1400" smtClean="0"/>
              <a:t>almost $70M </a:t>
            </a:r>
            <a:r>
              <a:rPr lang="en-US" sz="1400" dirty="0" smtClean="0"/>
              <a:t>in internships and other programs. The UPO program administers an additional $ 500K in programs limited to ORAU institutions, which I described earlier.</a:t>
            </a:r>
          </a:p>
          <a:p>
            <a:endParaRPr lang="en-US" sz="1400" dirty="0"/>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112022" indent="-112022">
              <a:buFont typeface="Arial" pitchFamily="34" charset="0"/>
              <a:buChar char="•"/>
            </a:pPr>
            <a:r>
              <a:rPr lang="en-US" sz="1600" dirty="0" smtClean="0"/>
              <a:t>As you can see, O-R-A-U is a strong team and we’re making a difference.</a:t>
            </a:r>
          </a:p>
          <a:p>
            <a:pPr marL="112022" indent="-112022">
              <a:buFont typeface="Arial" pitchFamily="34" charset="0"/>
              <a:buChar char="•"/>
            </a:pPr>
            <a:r>
              <a:rPr lang="en-US" sz="1600" dirty="0" smtClean="0"/>
              <a:t>We’re bringing the collective power of our employees . . .  and their knowledge, skills and commitment to excellence  . . . to help strengthen America’s education enterprise and  . . . to help our country compete on a global scale.</a:t>
            </a:r>
          </a:p>
          <a:p>
            <a:pPr marL="112022" indent="-112022">
              <a:buFont typeface="Arial" pitchFamily="34" charset="0"/>
              <a:buChar char="•"/>
            </a:pPr>
            <a:r>
              <a:rPr lang="en-US" sz="1600" dirty="0" smtClean="0"/>
              <a:t>Thank you. </a:t>
            </a:r>
          </a:p>
          <a:p>
            <a:endParaRPr lang="en-US" dirty="0" smtClean="0"/>
          </a:p>
          <a:p>
            <a:endParaRPr lang="en-US" dirty="0" smtClean="0"/>
          </a:p>
          <a:p>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slides</a:t>
            </a:r>
            <a:r>
              <a:rPr lang="en-US" baseline="0" dirty="0" smtClean="0"/>
              <a:t> after this as appropriate for specific talks</a:t>
            </a:r>
            <a:endParaRPr lang="en-US" dirty="0"/>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MOUs are essential before we can share proprietary information and participate in joint proposals. Since January we have been working with Business Development to sign MOUs with member institutions.  This was discussed at the March Council meeting and negotiations are underway with all members who requested information.  </a:t>
            </a:r>
            <a:r>
              <a:rPr lang="en-US" baseline="0" dirty="0" err="1" smtClean="0"/>
              <a:t>Fourty</a:t>
            </a:r>
            <a:r>
              <a:rPr lang="en-US" baseline="0" dirty="0" smtClean="0"/>
              <a:t> eight have been signed as of June 2012. ORAU has agreed to alternative language in all cases, and the majority of the others in process are awaiting university response.  </a:t>
            </a:r>
          </a:p>
          <a:p>
            <a:r>
              <a:rPr lang="en-US" baseline="0" dirty="0" smtClean="0"/>
              <a:t>We are now considering creation of a special location to communicate opportunities with institutions that have signed MOUs. This will likely be an external SharePoint site or using a tool developed by a local small business.</a:t>
            </a:r>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Integrated Capabilities</a:t>
            </a:r>
          </a:p>
          <a:p>
            <a:pPr lvl="1">
              <a:spcBef>
                <a:spcPct val="0"/>
              </a:spcBef>
            </a:pPr>
            <a:r>
              <a:rPr lang="en-US" sz="1400" dirty="0" smtClean="0"/>
              <a:t>Exercises Development and Implementation</a:t>
            </a:r>
          </a:p>
          <a:p>
            <a:pPr lvl="1">
              <a:spcBef>
                <a:spcPct val="0"/>
              </a:spcBef>
            </a:pPr>
            <a:r>
              <a:rPr lang="en-US" sz="1400" dirty="0" smtClean="0"/>
              <a:t>Training</a:t>
            </a:r>
          </a:p>
          <a:p>
            <a:pPr lvl="1">
              <a:spcBef>
                <a:spcPct val="0"/>
              </a:spcBef>
            </a:pPr>
            <a:r>
              <a:rPr lang="en-US" sz="1400" dirty="0" smtClean="0"/>
              <a:t>Management Support</a:t>
            </a:r>
          </a:p>
          <a:p>
            <a:pPr lvl="1">
              <a:spcBef>
                <a:spcPct val="0"/>
              </a:spcBef>
            </a:pPr>
            <a:r>
              <a:rPr lang="en-US" sz="1400" dirty="0" smtClean="0"/>
              <a:t>Policy Implementation Support</a:t>
            </a:r>
          </a:p>
          <a:p>
            <a:pPr lvl="1">
              <a:spcBef>
                <a:spcPct val="0"/>
              </a:spcBef>
            </a:pPr>
            <a:r>
              <a:rPr lang="en-US" sz="1400" dirty="0" smtClean="0"/>
              <a:t>Technology Solutions</a:t>
            </a:r>
          </a:p>
          <a:p>
            <a:pPr lvl="1">
              <a:spcBef>
                <a:spcPct val="0"/>
              </a:spcBef>
            </a:pPr>
            <a:r>
              <a:rPr lang="en-US" sz="1400" dirty="0" smtClean="0"/>
              <a:t>Technical Expertise</a:t>
            </a:r>
          </a:p>
          <a:p>
            <a:pPr lvl="1">
              <a:spcBef>
                <a:spcPct val="0"/>
              </a:spcBef>
            </a:pPr>
            <a:r>
              <a:rPr lang="en-US" sz="1400" dirty="0" smtClean="0"/>
              <a:t>Operational Assistance</a:t>
            </a:r>
          </a:p>
          <a:p>
            <a:pPr lvl="1">
              <a:spcBef>
                <a:spcPct val="0"/>
              </a:spcBef>
            </a:pPr>
            <a:r>
              <a:rPr lang="en-US" sz="1400" dirty="0" smtClean="0"/>
              <a:t>Medical Expertise</a:t>
            </a:r>
          </a:p>
          <a:p>
            <a:pPr lvl="1">
              <a:spcBef>
                <a:spcPct val="0"/>
              </a:spcBef>
            </a:pPr>
            <a:r>
              <a:rPr lang="en-US" sz="1400" dirty="0" smtClean="0"/>
              <a:t>International Support</a:t>
            </a:r>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6ED697-2342-42EF-B9DE-9249FD384E08}" type="slidenum">
              <a:rPr lang="en-US"/>
              <a:pPr fontAlgn="base">
                <a:spcBef>
                  <a:spcPct val="0"/>
                </a:spcBef>
                <a:spcAft>
                  <a:spcPct val="0"/>
                </a:spcAft>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17A096-3690-4AAC-A066-F02FA11040E7}" type="slidenum">
              <a:rPr lang="en-US"/>
              <a:pPr fontAlgn="base">
                <a:spcBef>
                  <a:spcPct val="0"/>
                </a:spcBef>
                <a:spcAft>
                  <a:spcPct val="0"/>
                </a:spcAft>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4085" indent="-164085">
              <a:lnSpc>
                <a:spcPct val="150000"/>
              </a:lnSpc>
              <a:buFont typeface="Arial" pitchFamily="34" charset="0"/>
              <a:buChar char="•"/>
            </a:pPr>
            <a:r>
              <a:rPr lang="en-US" dirty="0" smtClean="0">
                <a:latin typeface="HelveticaNeue LT 53 Ex" pitchFamily="2" charset="0"/>
              </a:rPr>
              <a:t>93 Reviews</a:t>
            </a:r>
          </a:p>
          <a:p>
            <a:pPr marL="164085" indent="-164085">
              <a:lnSpc>
                <a:spcPct val="150000"/>
              </a:lnSpc>
              <a:buFont typeface="Arial" pitchFamily="34" charset="0"/>
              <a:buChar char="•"/>
            </a:pPr>
            <a:r>
              <a:rPr lang="en-US" dirty="0" smtClean="0">
                <a:latin typeface="HelveticaNeue LT 53 Ex" pitchFamily="2" charset="0"/>
              </a:rPr>
              <a:t>67 Workshops</a:t>
            </a:r>
          </a:p>
          <a:p>
            <a:pPr marL="164085" indent="-164085">
              <a:buFont typeface="Arial" pitchFamily="34" charset="0"/>
              <a:buChar char="•"/>
            </a:pPr>
            <a:r>
              <a:rPr lang="en-US" dirty="0" smtClean="0">
                <a:latin typeface="HelveticaNeue LT 53 Ex" pitchFamily="2" charset="0"/>
              </a:rPr>
              <a:t>6,277 Participants</a:t>
            </a:r>
          </a:p>
          <a:p>
            <a:endParaRPr lang="en-US" dirty="0"/>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32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smtClean="0">
                <a:latin typeface="Arial" charset="0"/>
              </a:rPr>
              <a:t>Nonprofit government contractor</a:t>
            </a:r>
          </a:p>
          <a:p>
            <a:pPr>
              <a:buFontTx/>
              <a:buChar char="•"/>
            </a:pPr>
            <a:r>
              <a:rPr lang="en-US" smtClean="0">
                <a:latin typeface="Arial" charset="0"/>
              </a:rPr>
              <a:t>Providing scientific, health and security expertise to help our customers:</a:t>
            </a:r>
          </a:p>
          <a:p>
            <a:pPr lvl="1">
              <a:buFontTx/>
              <a:buChar char="•"/>
            </a:pPr>
            <a:r>
              <a:rPr lang="en-US" smtClean="0">
                <a:latin typeface="Arial" charset="0"/>
              </a:rPr>
              <a:t>Accelerate research and education through our services offered in SEP and STRI</a:t>
            </a:r>
          </a:p>
          <a:p>
            <a:pPr lvl="1">
              <a:buFontTx/>
              <a:buChar char="•"/>
            </a:pPr>
            <a:r>
              <a:rPr lang="en-US" smtClean="0">
                <a:latin typeface="Arial" charset="0"/>
              </a:rPr>
              <a:t>Protect health and the environment as we do in HCTT, OEWH and IEAV</a:t>
            </a:r>
          </a:p>
          <a:p>
            <a:pPr lvl="1">
              <a:buFontTx/>
              <a:buChar char="•"/>
            </a:pPr>
            <a:r>
              <a:rPr lang="en-US" smtClean="0">
                <a:latin typeface="Arial" charset="0"/>
              </a:rPr>
              <a:t>Strengthen national security through the work done in NSEM and REAC/TS</a:t>
            </a:r>
          </a:p>
          <a:p>
            <a:endParaRPr lang="en-US" b="1" smtClean="0">
              <a:latin typeface="Arial"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74" eaLnBrk="0" hangingPunct="0">
              <a:defRPr sz="2000" b="1">
                <a:solidFill>
                  <a:schemeClr val="tx1"/>
                </a:solidFill>
                <a:latin typeface="Arial Narrow" pitchFamily="34" charset="0"/>
              </a:defRPr>
            </a:lvl1pPr>
            <a:lvl2pPr marL="728165" indent="-280064" defTabSz="914874" eaLnBrk="0" hangingPunct="0">
              <a:defRPr sz="2000" b="1">
                <a:solidFill>
                  <a:schemeClr val="tx1"/>
                </a:solidFill>
                <a:latin typeface="Arial Narrow" pitchFamily="34" charset="0"/>
              </a:defRPr>
            </a:lvl2pPr>
            <a:lvl3pPr marL="1120254" indent="-224051" defTabSz="914874" eaLnBrk="0" hangingPunct="0">
              <a:defRPr sz="2000" b="1">
                <a:solidFill>
                  <a:schemeClr val="tx1"/>
                </a:solidFill>
                <a:latin typeface="Arial Narrow" pitchFamily="34" charset="0"/>
              </a:defRPr>
            </a:lvl3pPr>
            <a:lvl4pPr marL="1568356" indent="-224051" defTabSz="914874" eaLnBrk="0" hangingPunct="0">
              <a:defRPr sz="2000" b="1">
                <a:solidFill>
                  <a:schemeClr val="tx1"/>
                </a:solidFill>
                <a:latin typeface="Arial Narrow" pitchFamily="34" charset="0"/>
              </a:defRPr>
            </a:lvl4pPr>
            <a:lvl5pPr marL="2016458" indent="-224051" defTabSz="914874" eaLnBrk="0" hangingPunct="0">
              <a:defRPr sz="2000" b="1">
                <a:solidFill>
                  <a:schemeClr val="tx1"/>
                </a:solidFill>
                <a:latin typeface="Arial Narrow" pitchFamily="34" charset="0"/>
              </a:defRPr>
            </a:lvl5pPr>
            <a:lvl6pPr marL="2464559" indent="-224051" defTabSz="914874" eaLnBrk="0" fontAlgn="base" hangingPunct="0">
              <a:spcBef>
                <a:spcPct val="0"/>
              </a:spcBef>
              <a:spcAft>
                <a:spcPct val="0"/>
              </a:spcAft>
              <a:defRPr sz="2000" b="1">
                <a:solidFill>
                  <a:schemeClr val="tx1"/>
                </a:solidFill>
                <a:latin typeface="Arial Narrow" pitchFamily="34" charset="0"/>
              </a:defRPr>
            </a:lvl6pPr>
            <a:lvl7pPr marL="2912661" indent="-224051" defTabSz="914874" eaLnBrk="0" fontAlgn="base" hangingPunct="0">
              <a:spcBef>
                <a:spcPct val="0"/>
              </a:spcBef>
              <a:spcAft>
                <a:spcPct val="0"/>
              </a:spcAft>
              <a:defRPr sz="2000" b="1">
                <a:solidFill>
                  <a:schemeClr val="tx1"/>
                </a:solidFill>
                <a:latin typeface="Arial Narrow" pitchFamily="34" charset="0"/>
              </a:defRPr>
            </a:lvl7pPr>
            <a:lvl8pPr marL="3360763" indent="-224051" defTabSz="914874" eaLnBrk="0" fontAlgn="base" hangingPunct="0">
              <a:spcBef>
                <a:spcPct val="0"/>
              </a:spcBef>
              <a:spcAft>
                <a:spcPct val="0"/>
              </a:spcAft>
              <a:defRPr sz="2000" b="1">
                <a:solidFill>
                  <a:schemeClr val="tx1"/>
                </a:solidFill>
                <a:latin typeface="Arial Narrow" pitchFamily="34" charset="0"/>
              </a:defRPr>
            </a:lvl8pPr>
            <a:lvl9pPr marL="3808865" indent="-224051" defTabSz="914874" eaLnBrk="0" fontAlgn="base" hangingPunct="0">
              <a:spcBef>
                <a:spcPct val="0"/>
              </a:spcBef>
              <a:spcAft>
                <a:spcPct val="0"/>
              </a:spcAft>
              <a:defRPr sz="2000" b="1">
                <a:solidFill>
                  <a:schemeClr val="tx1"/>
                </a:solidFill>
                <a:latin typeface="Arial Narrow" pitchFamily="34" charset="0"/>
              </a:defRPr>
            </a:lvl9pPr>
          </a:lstStyle>
          <a:p>
            <a:pPr eaLnBrk="1" hangingPunct="1"/>
            <a:fld id="{290E62AE-EAB2-4F66-B7AF-B5D4E753D203}" type="slidenum">
              <a:rPr lang="en-US" sz="1200" b="0">
                <a:latin typeface="Arial" charset="0"/>
              </a:rPr>
              <a:pPr eaLnBrk="1" hangingPunct="1"/>
              <a:t>4</a:t>
            </a:fld>
            <a:endParaRPr lang="en-US" sz="1200" b="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34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35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38</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14850"/>
            <a:fld id="{654EEB60-4C40-4A51-9FFE-95692D167373}" type="slidenum">
              <a:rPr lang="en-US" smtClean="0">
                <a:latin typeface="Arial" charset="0"/>
              </a:rPr>
              <a:pPr defTabSz="914850"/>
              <a:t>5</a:t>
            </a:fld>
            <a:endParaRPr lang="en-US" dirty="0" smtClean="0">
              <a:latin typeface="Arial" charset="0"/>
            </a:endParaRPr>
          </a:p>
        </p:txBody>
      </p:sp>
      <p:sp>
        <p:nvSpPr>
          <p:cNvPr id="39939" name="Rectangle 2"/>
          <p:cNvSpPr>
            <a:spLocks noGrp="1" noRot="1" noChangeAspect="1" noChangeArrowheads="1" noTextEdit="1"/>
          </p:cNvSpPr>
          <p:nvPr>
            <p:ph type="sldImg"/>
          </p:nvPr>
        </p:nvSpPr>
        <p:spPr>
          <a:xfrm>
            <a:off x="1149350" y="688975"/>
            <a:ext cx="4560888" cy="3422650"/>
          </a:xfrm>
          <a:solidFill>
            <a:srgbClr val="FFFFFF"/>
          </a:solidFill>
          <a:ln/>
        </p:spPr>
      </p:sp>
      <p:sp>
        <p:nvSpPr>
          <p:cNvPr id="39940" name="Rectangle 3"/>
          <p:cNvSpPr>
            <a:spLocks noGrp="1" noChangeArrowheads="1"/>
          </p:cNvSpPr>
          <p:nvPr>
            <p:ph type="body" idx="1"/>
          </p:nvPr>
        </p:nvSpPr>
        <p:spPr>
          <a:xfrm>
            <a:off x="916572" y="4342698"/>
            <a:ext cx="5024858" cy="4347377"/>
          </a:xfrm>
          <a:solidFill>
            <a:srgbClr val="FFFFFF"/>
          </a:solidFill>
          <a:ln>
            <a:noFill/>
          </a:ln>
        </p:spPr>
        <p:txBody>
          <a:bodyPr/>
          <a:lstStyle/>
          <a:p>
            <a:pPr marL="112022" indent="-112022">
              <a:buFont typeface="Arial" pitchFamily="34" charset="0"/>
              <a:buChar char="•"/>
            </a:pPr>
            <a:r>
              <a:rPr lang="en-US" dirty="0" smtClean="0">
                <a:latin typeface="Arial" charset="0"/>
              </a:rPr>
              <a:t>Let’s discuss</a:t>
            </a:r>
            <a:r>
              <a:rPr lang="en-US" baseline="0" dirty="0" smtClean="0">
                <a:latin typeface="Arial" charset="0"/>
              </a:rPr>
              <a:t> the</a:t>
            </a:r>
            <a:r>
              <a:rPr lang="en-US" dirty="0" smtClean="0">
                <a:latin typeface="Arial" charset="0"/>
              </a:rPr>
              <a:t> partnership agenda. ORAU is a strong strategic partner with UT-Battelle at ORNL</a:t>
            </a:r>
          </a:p>
          <a:p>
            <a:pPr marL="112022" indent="-112022">
              <a:buFont typeface="Arial" pitchFamily="34" charset="0"/>
              <a:buChar char="•"/>
            </a:pPr>
            <a:r>
              <a:rPr lang="en-US" dirty="0" smtClean="0">
                <a:latin typeface="Arial" charset="0"/>
              </a:rPr>
              <a:t>ORNL looks to ORAU to</a:t>
            </a:r>
            <a:r>
              <a:rPr lang="en-US" baseline="0" dirty="0" smtClean="0">
                <a:latin typeface="Arial" charset="0"/>
              </a:rPr>
              <a:t> identify potential university partners with expertise in areas of interest to the Laboratory. While any science and technology area can be an opportunity target,  the primary topics of interest at this time are neutrons, computational science and climate change.</a:t>
            </a:r>
          </a:p>
          <a:p>
            <a:pPr marL="112022" indent="-112022">
              <a:buFont typeface="Arial" pitchFamily="34" charset="0"/>
              <a:buChar char="•"/>
            </a:pPr>
            <a:r>
              <a:rPr lang="en-US" baseline="0" dirty="0" smtClean="0">
                <a:latin typeface="Arial" charset="0"/>
              </a:rPr>
              <a:t>ORAU is not actively pursuing additional university partners. Institutions that provide relevant expertise and share our goals are welcome to apply.</a:t>
            </a:r>
            <a:endParaRPr lang="en-US" dirty="0" smtClean="0">
              <a:latin typeface="Arial" charset="0"/>
            </a:endParaRPr>
          </a:p>
          <a:p>
            <a:pPr marL="112022" indent="-112022">
              <a:buFont typeface="Arial" pitchFamily="34" charset="0"/>
              <a:buChar char="•"/>
            </a:pPr>
            <a:r>
              <a:rPr lang="en-US" dirty="0" smtClean="0">
                <a:latin typeface="Arial" charset="0"/>
              </a:rPr>
              <a:t>Strong university leadership is important for joint initiatives.  The core universities have played a key role in demonstrating that we add value in joint endeavors.</a:t>
            </a:r>
          </a:p>
          <a:p>
            <a:pPr marL="112022" indent="-112022">
              <a:buFont typeface="Arial" pitchFamily="34" charset="0"/>
              <a:buChar char="•"/>
            </a:pPr>
            <a:endParaRPr lang="en-US" dirty="0" smtClean="0">
              <a:latin typeface="Arial" charset="0"/>
            </a:endParaRPr>
          </a:p>
          <a:p>
            <a:pPr marL="112022" indent="-112022"/>
            <a:endParaRPr lang="en-US" sz="1400" dirty="0" smtClean="0">
              <a:latin typeface="Arial" charset="0"/>
            </a:endParaRPr>
          </a:p>
          <a:p>
            <a:pPr eaLnBrk="1" hangingPunct="1"/>
            <a:endParaRPr lang="en-US" sz="1400" dirty="0" smtClean="0">
              <a:latin typeface="Arial" charset="0"/>
            </a:endParaRPr>
          </a:p>
          <a:p>
            <a:pPr eaLnBrk="1" hangingPunct="1"/>
            <a:endParaRPr lang="en-US" sz="1400"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smtClean="0">
                <a:latin typeface="Arial" charset="0"/>
              </a:rPr>
              <a:t> When ORAU partners with universities, we increase our foundation of expertise.</a:t>
            </a:r>
          </a:p>
          <a:p>
            <a:pPr>
              <a:buFontTx/>
              <a:buChar char="•"/>
            </a:pPr>
            <a:r>
              <a:rPr lang="en-US" smtClean="0">
                <a:latin typeface="Arial" charset="0"/>
              </a:rPr>
              <a:t> We provide our members with grants and awards, help them with funding opportunities, facilitate relationships and help find opportunities for federal investment.</a:t>
            </a:r>
          </a:p>
          <a:p>
            <a:pPr>
              <a:buFontTx/>
              <a:buChar char="•"/>
            </a:pPr>
            <a:r>
              <a:rPr lang="en-US" smtClean="0">
                <a:latin typeface="Arial" charset="0"/>
              </a:rPr>
              <a:t> In turn, with these partnerships ORAU and the universities are better positioned for joint-proposals when contract opportunities arise.</a:t>
            </a:r>
          </a:p>
          <a:p>
            <a:endParaRPr lang="en-US" smtClean="0">
              <a:latin typeface="Arial"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74" eaLnBrk="0" hangingPunct="0">
              <a:defRPr sz="2000" b="1">
                <a:solidFill>
                  <a:schemeClr val="tx1"/>
                </a:solidFill>
                <a:latin typeface="Arial Narrow" pitchFamily="34" charset="0"/>
              </a:defRPr>
            </a:lvl1pPr>
            <a:lvl2pPr marL="728165" indent="-280064" defTabSz="914874" eaLnBrk="0" hangingPunct="0">
              <a:defRPr sz="2000" b="1">
                <a:solidFill>
                  <a:schemeClr val="tx1"/>
                </a:solidFill>
                <a:latin typeface="Arial Narrow" pitchFamily="34" charset="0"/>
              </a:defRPr>
            </a:lvl2pPr>
            <a:lvl3pPr marL="1120254" indent="-224051" defTabSz="914874" eaLnBrk="0" hangingPunct="0">
              <a:defRPr sz="2000" b="1">
                <a:solidFill>
                  <a:schemeClr val="tx1"/>
                </a:solidFill>
                <a:latin typeface="Arial Narrow" pitchFamily="34" charset="0"/>
              </a:defRPr>
            </a:lvl3pPr>
            <a:lvl4pPr marL="1568356" indent="-224051" defTabSz="914874" eaLnBrk="0" hangingPunct="0">
              <a:defRPr sz="2000" b="1">
                <a:solidFill>
                  <a:schemeClr val="tx1"/>
                </a:solidFill>
                <a:latin typeface="Arial Narrow" pitchFamily="34" charset="0"/>
              </a:defRPr>
            </a:lvl4pPr>
            <a:lvl5pPr marL="2016458" indent="-224051" defTabSz="914874" eaLnBrk="0" hangingPunct="0">
              <a:defRPr sz="2000" b="1">
                <a:solidFill>
                  <a:schemeClr val="tx1"/>
                </a:solidFill>
                <a:latin typeface="Arial Narrow" pitchFamily="34" charset="0"/>
              </a:defRPr>
            </a:lvl5pPr>
            <a:lvl6pPr marL="2464559" indent="-224051" defTabSz="914874" eaLnBrk="0" fontAlgn="base" hangingPunct="0">
              <a:spcBef>
                <a:spcPct val="0"/>
              </a:spcBef>
              <a:spcAft>
                <a:spcPct val="0"/>
              </a:spcAft>
              <a:defRPr sz="2000" b="1">
                <a:solidFill>
                  <a:schemeClr val="tx1"/>
                </a:solidFill>
                <a:latin typeface="Arial Narrow" pitchFamily="34" charset="0"/>
              </a:defRPr>
            </a:lvl6pPr>
            <a:lvl7pPr marL="2912661" indent="-224051" defTabSz="914874" eaLnBrk="0" fontAlgn="base" hangingPunct="0">
              <a:spcBef>
                <a:spcPct val="0"/>
              </a:spcBef>
              <a:spcAft>
                <a:spcPct val="0"/>
              </a:spcAft>
              <a:defRPr sz="2000" b="1">
                <a:solidFill>
                  <a:schemeClr val="tx1"/>
                </a:solidFill>
                <a:latin typeface="Arial Narrow" pitchFamily="34" charset="0"/>
              </a:defRPr>
            </a:lvl7pPr>
            <a:lvl8pPr marL="3360763" indent="-224051" defTabSz="914874" eaLnBrk="0" fontAlgn="base" hangingPunct="0">
              <a:spcBef>
                <a:spcPct val="0"/>
              </a:spcBef>
              <a:spcAft>
                <a:spcPct val="0"/>
              </a:spcAft>
              <a:defRPr sz="2000" b="1">
                <a:solidFill>
                  <a:schemeClr val="tx1"/>
                </a:solidFill>
                <a:latin typeface="Arial Narrow" pitchFamily="34" charset="0"/>
              </a:defRPr>
            </a:lvl8pPr>
            <a:lvl9pPr marL="3808865" indent="-224051" defTabSz="914874" eaLnBrk="0" fontAlgn="base" hangingPunct="0">
              <a:spcBef>
                <a:spcPct val="0"/>
              </a:spcBef>
              <a:spcAft>
                <a:spcPct val="0"/>
              </a:spcAft>
              <a:defRPr sz="2000" b="1">
                <a:solidFill>
                  <a:schemeClr val="tx1"/>
                </a:solidFill>
                <a:latin typeface="Arial Narrow" pitchFamily="34" charset="0"/>
              </a:defRPr>
            </a:lvl9pPr>
          </a:lstStyle>
          <a:p>
            <a:pPr eaLnBrk="1" hangingPunct="1"/>
            <a:fld id="{97DFFEBC-69F5-442E-A51A-911794D1091D}" type="slidenum">
              <a:rPr lang="en-US" sz="1200" b="0">
                <a:latin typeface="Arial" charset="0"/>
              </a:rPr>
              <a:pPr eaLnBrk="1" hangingPunct="1"/>
              <a:t>6</a:t>
            </a:fld>
            <a:endParaRPr lang="en-US" sz="1200" b="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first mission element is the catalytic awards summarized on this slide. </a:t>
            </a:r>
          </a:p>
          <a:p>
            <a:r>
              <a:rPr lang="en-US" dirty="0" smtClean="0"/>
              <a:t>The Powe awards program continued this year with only minor modifications. (Powe- more emphasis on collaboration, started retrospective study.)</a:t>
            </a:r>
          </a:p>
          <a:p>
            <a:r>
              <a:rPr lang="en-US" dirty="0" smtClean="0"/>
              <a:t>Upper photo UT Austin 75 tile visualization using standard model Dell computers, lower photo review of HPC projects.</a:t>
            </a:r>
          </a:p>
          <a:p>
            <a:pPr>
              <a:spcAft>
                <a:spcPts val="585"/>
              </a:spcAft>
            </a:pPr>
            <a:r>
              <a:rPr lang="en-US" dirty="0" smtClean="0">
                <a:latin typeface="Arial" pitchFamily="34" charset="0"/>
              </a:rPr>
              <a:t>Students supported by ORAU from members institutions were nominated to participate in the Nobel Laureate program. For 2013,</a:t>
            </a:r>
            <a:r>
              <a:rPr lang="en-US" baseline="0" dirty="0" smtClean="0">
                <a:latin typeface="Arial" pitchFamily="34" charset="0"/>
              </a:rPr>
              <a:t> expect to fund 14 students.</a:t>
            </a:r>
            <a:endParaRPr lang="en-US" dirty="0" smtClean="0">
              <a:cs typeface="Arial" charset="0"/>
            </a:endParaRPr>
          </a:p>
          <a:p>
            <a:endParaRPr lang="en-US" dirty="0" smtClean="0"/>
          </a:p>
          <a:p>
            <a:r>
              <a:rPr lang="en-US" dirty="0" smtClean="0"/>
              <a:t>Faculty travel awards support collaborations with ORNL or other university partners. Nine awards in FY 11, eight in FY 12 –most support travel to ORNL. In recent years, UPO has provided ad-hoc support for events in response to requests. Now a twice a year competitive process.</a:t>
            </a:r>
          </a:p>
          <a:p>
            <a:r>
              <a:rPr lang="en-US" dirty="0" smtClean="0"/>
              <a:t>Our new funding program to support collaborative testing of technologies developed at universities in partnership with ORAU programs has funded</a:t>
            </a:r>
            <a:r>
              <a:rPr lang="en-US" baseline="0" dirty="0" smtClean="0"/>
              <a:t> two projects</a:t>
            </a:r>
            <a:r>
              <a:rPr lang="en-US" dirty="0" smtClean="0"/>
              <a:t>. University faculty can explore the ORAU web site to learn about ORAU program activities. </a:t>
            </a:r>
          </a:p>
          <a:p>
            <a:r>
              <a:rPr lang="en-US" dirty="0" smtClean="0"/>
              <a:t>The popular new programs to support faculty travel, events and transfer of technologies from members to ORAU were initiated this year. Impact will be measured through analysis of reports. It is already apparent that these programs have been effective in increasing awareness of ORAU.</a:t>
            </a:r>
            <a:endParaRPr lang="en-US" dirty="0"/>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 Powe awards are a signature ORAU program and have been made for 20 years.</a:t>
            </a:r>
          </a:p>
          <a:p>
            <a:r>
              <a:rPr lang="en-US" sz="1400" dirty="0" smtClean="0"/>
              <a:t>(read slide)</a:t>
            </a:r>
          </a:p>
          <a:p>
            <a:r>
              <a:rPr lang="en-US" sz="1400" b="1" i="1" dirty="0" smtClean="0"/>
              <a:t>Change this slide to reflect awardees at the institution visited.</a:t>
            </a:r>
            <a:endParaRPr lang="en-US" sz="1400" b="1" i="1" dirty="0"/>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631" eaLnBrk="0" fontAlgn="base" hangingPunct="0">
              <a:spcBef>
                <a:spcPct val="30000"/>
              </a:spcBef>
              <a:spcAft>
                <a:spcPct val="0"/>
              </a:spcAft>
              <a:defRPr/>
            </a:pPr>
            <a:r>
              <a:rPr lang="en-US" sz="1400" dirty="0" smtClean="0"/>
              <a:t>ORNL and ORAU jointly support opportunities for faculty from HBCUs and MEIs to participate in summer research at ORNL.  Each year, one or two of the participants from ORAU institutions are recognized and funded through the University Partnerships Office. </a:t>
            </a:r>
            <a:r>
              <a:rPr lang="en-US" sz="1400" dirty="0" smtClean="0">
                <a:cs typeface="Arial" charset="0"/>
              </a:rPr>
              <a:t>For FY 11, 5 </a:t>
            </a:r>
            <a:r>
              <a:rPr lang="en-US" sz="1400" dirty="0" err="1" smtClean="0">
                <a:cs typeface="Arial" charset="0"/>
              </a:rPr>
              <a:t>HBCU</a:t>
            </a:r>
            <a:r>
              <a:rPr lang="en-US" sz="1400" dirty="0" smtClean="0">
                <a:cs typeface="Arial" charset="0"/>
              </a:rPr>
              <a:t>/MEI participants from member universities will be at ORNL (</a:t>
            </a:r>
            <a:r>
              <a:rPr lang="en-US" sz="1400" dirty="0" smtClean="0"/>
              <a:t>North Carolina </a:t>
            </a:r>
            <a:r>
              <a:rPr lang="en-US" sz="1400" dirty="0" err="1" smtClean="0"/>
              <a:t>A&amp;T</a:t>
            </a:r>
            <a:r>
              <a:rPr lang="en-US" sz="1400" dirty="0" smtClean="0"/>
              <a:t> State, Southern, University of Texas at San Antonio, and 2 at Virginia State)</a:t>
            </a:r>
            <a:r>
              <a:rPr lang="en-US" sz="1400" dirty="0" smtClean="0">
                <a:cs typeface="Arial" charset="0"/>
              </a:rPr>
              <a:t>, the one funded by ORAU is </a:t>
            </a:r>
            <a:r>
              <a:rPr lang="en-US" sz="1400" dirty="0" smtClean="0"/>
              <a:t>Brian Kelley, University of Texas-San Antonio.</a:t>
            </a:r>
          </a:p>
          <a:p>
            <a:endParaRPr lang="en-US" sz="1400" dirty="0" smtClean="0"/>
          </a:p>
          <a:p>
            <a:endParaRPr lang="en-US" sz="1400" dirty="0" smtClean="0"/>
          </a:p>
          <a:p>
            <a:pPr defTabSz="891631" eaLnBrk="0" fontAlgn="base" hangingPunct="0">
              <a:spcBef>
                <a:spcPct val="30000"/>
              </a:spcBef>
              <a:spcAft>
                <a:spcPct val="0"/>
              </a:spcAft>
              <a:defRPr/>
            </a:pPr>
            <a:r>
              <a:rPr lang="en-US" sz="1400" b="1" i="1" dirty="0" smtClean="0"/>
              <a:t>Change this slide to reflect awardees at the institution visited.</a:t>
            </a:r>
          </a:p>
          <a:p>
            <a:endParaRPr lang="en-US" dirty="0"/>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Proposals</a:t>
            </a:r>
            <a:r>
              <a:rPr lang="en-US" baseline="0" dirty="0" smtClean="0"/>
              <a:t> for Faculty Travel awards are welcome at any time through the ORAU members only web page. Photos are from the University of Alabama visit, showing a fusion in process and the counting equipment.</a:t>
            </a:r>
          </a:p>
          <a:p>
            <a:r>
              <a:rPr lang="en-US" baseline="0" dirty="0" smtClean="0"/>
              <a:t>Each institution may submit two requests in FY12. </a:t>
            </a:r>
            <a:endParaRPr lang="en-US" dirty="0"/>
          </a:p>
        </p:txBody>
      </p:sp>
      <p:sp>
        <p:nvSpPr>
          <p:cNvPr id="4" name="Slide Number Placeholder 3"/>
          <p:cNvSpPr>
            <a:spLocks noGrp="1"/>
          </p:cNvSpPr>
          <p:nvPr>
            <p:ph type="sldNum" sz="quarter" idx="10"/>
          </p:nvPr>
        </p:nvSpPr>
        <p:spPr/>
        <p:txBody>
          <a:bodyPr/>
          <a:lstStyle/>
          <a:p>
            <a:pPr>
              <a:defRPr/>
            </a:pPr>
            <a:fld id="{36D8080C-C779-4818-A6AF-AF4C110AB3AD}"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template title page 1 - nu - 5_wtrmk50percent.jpg"/>
          <p:cNvPicPr>
            <a:picLocks noChangeAspect="1"/>
          </p:cNvPicPr>
          <p:nvPr userDrawn="1"/>
        </p:nvPicPr>
        <p:blipFill>
          <a:blip r:embed="rId2" cstate="print"/>
          <a:srcRect t="2941"/>
          <a:stretch>
            <a:fillRect/>
          </a:stretch>
        </p:blipFill>
        <p:spPr>
          <a:xfrm>
            <a:off x="0" y="0"/>
            <a:ext cx="9144000" cy="6858000"/>
          </a:xfrm>
          <a:prstGeom prst="rect">
            <a:avLst/>
          </a:prstGeom>
        </p:spPr>
      </p:pic>
      <p:sp>
        <p:nvSpPr>
          <p:cNvPr id="2" name="Title 1"/>
          <p:cNvSpPr>
            <a:spLocks noGrp="1"/>
          </p:cNvSpPr>
          <p:nvPr>
            <p:ph type="ctrTitle"/>
          </p:nvPr>
        </p:nvSpPr>
        <p:spPr>
          <a:xfrm>
            <a:off x="685800" y="1597025"/>
            <a:ext cx="7772400" cy="1470025"/>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033307"/>
            <a:ext cx="7086600" cy="1752600"/>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638978" y="6356350"/>
            <a:ext cx="2974555" cy="365125"/>
          </a:xfrm>
        </p:spPr>
        <p:txBody>
          <a:bodyPr/>
          <a:lstStyle>
            <a:lvl1pPr algn="l">
              <a:defRPr/>
            </a:lvl1pPr>
          </a:lstStyle>
          <a:p>
            <a:r>
              <a:rPr lang="en-US" smtClean="0"/>
              <a:t>Business Sensitive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802AF21-2AC3-4C21-A5E1-5C645A532CF2}" type="datetime1">
              <a:rPr lang="en-US" smtClean="0"/>
              <a:pPr/>
              <a:t>1/18/2013</a:t>
            </a:fld>
            <a:endParaRPr lang="en-US" dirty="0"/>
          </a:p>
        </p:txBody>
      </p:sp>
      <p:sp>
        <p:nvSpPr>
          <p:cNvPr id="5" name="Footer Placeholder 4"/>
          <p:cNvSpPr>
            <a:spLocks noGrp="1"/>
          </p:cNvSpPr>
          <p:nvPr>
            <p:ph type="ftr" sz="quarter" idx="11"/>
          </p:nvPr>
        </p:nvSpPr>
        <p:spPr/>
        <p:txBody>
          <a:bodyPr/>
          <a:lstStyle/>
          <a:p>
            <a:r>
              <a:rPr lang="en-US" smtClean="0"/>
              <a:t>Business Sensitive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529D33-12B3-4210-9952-F53EE8B4A0BE}" type="datetime1">
              <a:rPr lang="en-US" smtClean="0"/>
              <a:pPr/>
              <a:t>1/18/2013</a:t>
            </a:fld>
            <a:endParaRPr lang="en-US"/>
          </a:p>
        </p:txBody>
      </p:sp>
      <p:sp>
        <p:nvSpPr>
          <p:cNvPr id="5" name="Footer Placeholder 4"/>
          <p:cNvSpPr>
            <a:spLocks noGrp="1"/>
          </p:cNvSpPr>
          <p:nvPr>
            <p:ph type="ftr" sz="quarter" idx="11"/>
          </p:nvPr>
        </p:nvSpPr>
        <p:spPr/>
        <p:txBody>
          <a:bodyPr/>
          <a:lstStyle/>
          <a:p>
            <a:r>
              <a:rPr lang="en-US" smtClean="0"/>
              <a:t>Business Sensitive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A4F2BF4-9862-45BF-9B1A-25528F3F8A0B}" type="datetime1">
              <a:rPr lang="en-US" smtClean="0"/>
              <a:pPr/>
              <a:t>1/18/2013</a:t>
            </a:fld>
            <a:endParaRPr lang="en-US"/>
          </a:p>
        </p:txBody>
      </p:sp>
      <p:sp>
        <p:nvSpPr>
          <p:cNvPr id="6" name="Footer Placeholder 5"/>
          <p:cNvSpPr>
            <a:spLocks noGrp="1"/>
          </p:cNvSpPr>
          <p:nvPr>
            <p:ph type="ftr" sz="quarter" idx="11"/>
          </p:nvPr>
        </p:nvSpPr>
        <p:spPr/>
        <p:txBody>
          <a:bodyPr/>
          <a:lstStyle/>
          <a:p>
            <a:r>
              <a:rPr lang="en-US" smtClean="0"/>
              <a:t>Business Sensitive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9380C64-D7F0-4A1E-8499-4D76C77A13F3}" type="datetime1">
              <a:rPr lang="en-US" smtClean="0"/>
              <a:pPr/>
              <a:t>1/18/2013</a:t>
            </a:fld>
            <a:endParaRPr lang="en-US"/>
          </a:p>
        </p:txBody>
      </p:sp>
      <p:sp>
        <p:nvSpPr>
          <p:cNvPr id="8" name="Footer Placeholder 7"/>
          <p:cNvSpPr>
            <a:spLocks noGrp="1"/>
          </p:cNvSpPr>
          <p:nvPr>
            <p:ph type="ftr" sz="quarter" idx="11"/>
          </p:nvPr>
        </p:nvSpPr>
        <p:spPr/>
        <p:txBody>
          <a:bodyPr/>
          <a:lstStyle/>
          <a:p>
            <a:r>
              <a:rPr lang="en-US" smtClean="0"/>
              <a:t>Business Sensitive</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038A9B6-9115-4E56-9596-470C9F9356A2}" type="datetime1">
              <a:rPr lang="en-US" smtClean="0"/>
              <a:pPr/>
              <a:t>1/18/2013</a:t>
            </a:fld>
            <a:endParaRPr lang="en-US"/>
          </a:p>
        </p:txBody>
      </p:sp>
      <p:sp>
        <p:nvSpPr>
          <p:cNvPr id="4" name="Footer Placeholder 3"/>
          <p:cNvSpPr>
            <a:spLocks noGrp="1"/>
          </p:cNvSpPr>
          <p:nvPr>
            <p:ph type="ftr" sz="quarter" idx="11"/>
          </p:nvPr>
        </p:nvSpPr>
        <p:spPr/>
        <p:txBody>
          <a:bodyPr/>
          <a:lstStyle/>
          <a:p>
            <a:r>
              <a:rPr lang="en-US" smtClean="0"/>
              <a:t>Business Sensitive</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60FFF4-1328-49A6-9C6C-2BF3DBF524F7}" type="datetime1">
              <a:rPr lang="en-US" smtClean="0"/>
              <a:pPr/>
              <a:t>1/18/2013</a:t>
            </a:fld>
            <a:endParaRPr lang="en-US"/>
          </a:p>
        </p:txBody>
      </p:sp>
      <p:sp>
        <p:nvSpPr>
          <p:cNvPr id="3" name="Footer Placeholder 2"/>
          <p:cNvSpPr>
            <a:spLocks noGrp="1"/>
          </p:cNvSpPr>
          <p:nvPr>
            <p:ph type="ftr" sz="quarter" idx="11"/>
          </p:nvPr>
        </p:nvSpPr>
        <p:spPr/>
        <p:txBody>
          <a:bodyPr/>
          <a:lstStyle/>
          <a:p>
            <a:r>
              <a:rPr lang="en-US" smtClean="0"/>
              <a:t>Business Sensitive</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0CCD6A-D007-4A0D-A843-138CC0FFBF91}" type="datetime1">
              <a:rPr lang="en-US" smtClean="0"/>
              <a:pPr/>
              <a:t>1/18/2013</a:t>
            </a:fld>
            <a:endParaRPr lang="en-US"/>
          </a:p>
        </p:txBody>
      </p:sp>
      <p:sp>
        <p:nvSpPr>
          <p:cNvPr id="6" name="Footer Placeholder 5"/>
          <p:cNvSpPr>
            <a:spLocks noGrp="1"/>
          </p:cNvSpPr>
          <p:nvPr>
            <p:ph type="ftr" sz="quarter" idx="11"/>
          </p:nvPr>
        </p:nvSpPr>
        <p:spPr/>
        <p:txBody>
          <a:bodyPr/>
          <a:lstStyle/>
          <a:p>
            <a:r>
              <a:rPr lang="en-US" smtClean="0"/>
              <a:t>Business Sensitive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32041D3-24E6-4D0F-8964-7E23AF0CF3E3}" type="datetime1">
              <a:rPr lang="en-US" smtClean="0"/>
              <a:pPr/>
              <a:t>1/18/2013</a:t>
            </a:fld>
            <a:endParaRPr lang="en-US"/>
          </a:p>
        </p:txBody>
      </p:sp>
      <p:sp>
        <p:nvSpPr>
          <p:cNvPr id="6" name="Footer Placeholder 5"/>
          <p:cNvSpPr>
            <a:spLocks noGrp="1"/>
          </p:cNvSpPr>
          <p:nvPr>
            <p:ph type="ftr" sz="quarter" idx="11"/>
          </p:nvPr>
        </p:nvSpPr>
        <p:spPr/>
        <p:txBody>
          <a:bodyPr/>
          <a:lstStyle/>
          <a:p>
            <a:r>
              <a:rPr lang="en-US" smtClean="0"/>
              <a:t>Business Sensitive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ORAU2012_slidefooter2.png"/>
          <p:cNvPicPr>
            <a:picLocks noChangeAspect="1"/>
          </p:cNvPicPr>
          <p:nvPr userDrawn="1"/>
        </p:nvPicPr>
        <p:blipFill>
          <a:blip r:embed="rId11" cstate="print"/>
          <a:stretch>
            <a:fillRect/>
          </a:stretch>
        </p:blipFill>
        <p:spPr>
          <a:xfrm>
            <a:off x="0" y="6048895"/>
            <a:ext cx="9144000" cy="80910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8086" y="6356350"/>
            <a:ext cx="2895600" cy="365125"/>
          </a:xfrm>
          <a:prstGeom prst="rect">
            <a:avLst/>
          </a:prstGeom>
        </p:spPr>
        <p:txBody>
          <a:bodyPr vert="horz" lIns="91440" tIns="45720" rIns="91440" bIns="45720" rtlCol="0" anchor="ctr"/>
          <a:lstStyle>
            <a:lvl1pPr algn="l">
              <a:defRPr sz="1400" b="1" i="1" spc="100" baseline="0">
                <a:solidFill>
                  <a:schemeClr val="accent5"/>
                </a:solidFill>
              </a:defRPr>
            </a:lvl1pPr>
          </a:lstStyle>
          <a:p>
            <a:r>
              <a:rPr lang="en-US" dirty="0" smtClean="0"/>
              <a:t>Business Sensitive</a:t>
            </a:r>
            <a:endParaRPr lang="en-US" dirty="0"/>
          </a:p>
        </p:txBody>
      </p:sp>
      <p:sp>
        <p:nvSpPr>
          <p:cNvPr id="6" name="Slide Number Placeholder 5"/>
          <p:cNvSpPr>
            <a:spLocks noGrp="1"/>
          </p:cNvSpPr>
          <p:nvPr>
            <p:ph type="sldNum" sz="quarter" idx="4"/>
          </p:nvPr>
        </p:nvSpPr>
        <p:spPr>
          <a:xfrm>
            <a:off x="6553200" y="6356350"/>
            <a:ext cx="16653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cobalt\cpdgroup\CPD\Projects%20-%20Active\11-PRES-0023%20Board%20Presentations%20Feb-Mar%202011\videos\Did%20You%20Know.wmv" TargetMode="Externa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97025"/>
            <a:ext cx="5839287" cy="1470025"/>
          </a:xfrm>
        </p:spPr>
        <p:txBody>
          <a:bodyPr>
            <a:normAutofit fontScale="90000"/>
          </a:bodyPr>
          <a:lstStyle/>
          <a:p>
            <a:r>
              <a:rPr lang="en-US" sz="5400" b="1" dirty="0" smtClean="0">
                <a:solidFill>
                  <a:srgbClr val="002060"/>
                </a:solidFill>
              </a:rPr>
              <a:t>ORAU </a:t>
            </a:r>
            <a:br>
              <a:rPr lang="en-US" sz="5400" b="1" dirty="0" smtClean="0">
                <a:solidFill>
                  <a:srgbClr val="002060"/>
                </a:solidFill>
              </a:rPr>
            </a:br>
            <a:r>
              <a:rPr lang="en-US" sz="3600" b="1" dirty="0" smtClean="0">
                <a:solidFill>
                  <a:srgbClr val="002060"/>
                </a:solidFill>
              </a:rPr>
              <a:t>The University Value Proposition</a:t>
            </a:r>
            <a:endParaRPr lang="en-US" sz="3600" b="1" dirty="0"/>
          </a:p>
        </p:txBody>
      </p:sp>
      <p:sp>
        <p:nvSpPr>
          <p:cNvPr id="5" name="Subtitle 4"/>
          <p:cNvSpPr>
            <a:spLocks noGrp="1"/>
          </p:cNvSpPr>
          <p:nvPr>
            <p:ph type="subTitle" idx="1"/>
          </p:nvPr>
        </p:nvSpPr>
        <p:spPr>
          <a:xfrm>
            <a:off x="774577" y="3166472"/>
            <a:ext cx="7086600" cy="1752600"/>
          </a:xfrm>
        </p:spPr>
        <p:txBody>
          <a:bodyPr>
            <a:normAutofit fontScale="70000" lnSpcReduction="20000"/>
          </a:bodyPr>
          <a:lstStyle/>
          <a:p>
            <a:pPr>
              <a:spcBef>
                <a:spcPct val="0"/>
              </a:spcBef>
              <a:spcAft>
                <a:spcPts val="300"/>
              </a:spcAft>
            </a:pPr>
            <a:r>
              <a:rPr lang="en-US" b="1" dirty="0" smtClean="0">
                <a:solidFill>
                  <a:schemeClr val="tx1"/>
                </a:solidFill>
              </a:rPr>
              <a:t>Steve Roberts, Ph.D.</a:t>
            </a:r>
          </a:p>
          <a:p>
            <a:pPr>
              <a:spcBef>
                <a:spcPct val="0"/>
              </a:spcBef>
              <a:spcAft>
                <a:spcPts val="300"/>
              </a:spcAft>
            </a:pPr>
            <a:r>
              <a:rPr lang="en-US" b="1" dirty="0" smtClean="0">
                <a:solidFill>
                  <a:schemeClr val="tx1"/>
                </a:solidFill>
              </a:rPr>
              <a:t>University Partnerships</a:t>
            </a:r>
          </a:p>
          <a:p>
            <a:pPr>
              <a:spcBef>
                <a:spcPct val="0"/>
              </a:spcBef>
              <a:spcAft>
                <a:spcPts val="300"/>
              </a:spcAft>
            </a:pPr>
            <a:r>
              <a:rPr lang="en-US" b="1" dirty="0" smtClean="0">
                <a:solidFill>
                  <a:schemeClr val="tx1"/>
                </a:solidFill>
              </a:rPr>
              <a:t>Oak Ridge Associated Universities</a:t>
            </a:r>
          </a:p>
          <a:p>
            <a:pPr>
              <a:spcBef>
                <a:spcPct val="0"/>
              </a:spcBef>
              <a:spcAft>
                <a:spcPts val="300"/>
              </a:spcAft>
            </a:pPr>
            <a:r>
              <a:rPr lang="en-US" b="1" dirty="0" smtClean="0">
                <a:solidFill>
                  <a:schemeClr val="tx1"/>
                </a:solidFill>
              </a:rPr>
              <a:t>University of Florida Visit</a:t>
            </a:r>
          </a:p>
          <a:p>
            <a:pPr>
              <a:spcBef>
                <a:spcPct val="0"/>
              </a:spcBef>
              <a:spcAft>
                <a:spcPts val="300"/>
              </a:spcAft>
            </a:pPr>
            <a:r>
              <a:rPr lang="en-US" b="1" dirty="0" smtClean="0">
                <a:solidFill>
                  <a:schemeClr val="tx1"/>
                </a:solidFill>
              </a:rPr>
              <a:t>January 17,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24144"/>
          </a:xfrm>
        </p:spPr>
        <p:txBody>
          <a:bodyPr>
            <a:normAutofit/>
          </a:bodyPr>
          <a:lstStyle/>
          <a:p>
            <a:r>
              <a:rPr lang="en-US" sz="3200" b="1" dirty="0" smtClean="0"/>
              <a:t>Faculty Travel Awards</a:t>
            </a:r>
            <a:endParaRPr lang="en-US" sz="3200" b="1" dirty="0"/>
          </a:p>
        </p:txBody>
      </p:sp>
      <p:sp>
        <p:nvSpPr>
          <p:cNvPr id="3" name="Content Placeholder 2"/>
          <p:cNvSpPr>
            <a:spLocks noGrp="1"/>
          </p:cNvSpPr>
          <p:nvPr>
            <p:ph idx="1"/>
          </p:nvPr>
        </p:nvSpPr>
        <p:spPr>
          <a:xfrm>
            <a:off x="439445" y="1011498"/>
            <a:ext cx="8229600" cy="4525963"/>
          </a:xfrm>
        </p:spPr>
        <p:txBody>
          <a:bodyPr/>
          <a:lstStyle/>
          <a:p>
            <a:pPr>
              <a:spcAft>
                <a:spcPts val="0"/>
              </a:spcAft>
            </a:pPr>
            <a:r>
              <a:rPr lang="en-US" sz="2200" b="1" dirty="0" smtClean="0">
                <a:solidFill>
                  <a:schemeClr val="tx1"/>
                </a:solidFill>
              </a:rPr>
              <a:t>Up to $800 to travel to build new collaboration</a:t>
            </a:r>
          </a:p>
          <a:p>
            <a:pPr>
              <a:spcAft>
                <a:spcPts val="0"/>
              </a:spcAft>
            </a:pPr>
            <a:r>
              <a:rPr lang="en-US" sz="2200" b="1" dirty="0" smtClean="0">
                <a:solidFill>
                  <a:schemeClr val="tx1"/>
                </a:solidFill>
              </a:rPr>
              <a:t>Can be travel to ORNL or between ORAU institutions</a:t>
            </a:r>
          </a:p>
          <a:p>
            <a:pPr>
              <a:spcAft>
                <a:spcPts val="0"/>
              </a:spcAft>
            </a:pPr>
            <a:r>
              <a:rPr lang="en-US" sz="2200" b="1" dirty="0" smtClean="0">
                <a:solidFill>
                  <a:schemeClr val="tx1"/>
                </a:solidFill>
              </a:rPr>
              <a:t>Anticipated outcomes and student engagement are important criteria</a:t>
            </a:r>
            <a:endParaRPr lang="en-US" sz="2200" b="1" dirty="0">
              <a:solidFill>
                <a:schemeClr val="tx1"/>
              </a:solidFill>
            </a:endParaRPr>
          </a:p>
        </p:txBody>
      </p:sp>
      <p:pic>
        <p:nvPicPr>
          <p:cNvPr id="2051" name="Picture 3" descr="\\orau.net\files\Users\garrisoa\My Documents\My Pictures\2011-02-09 Alabama visitors 2-9-2011\Alabama visit to IEAV\Alabama visitors 2-9-2011 050.JPG"/>
          <p:cNvPicPr>
            <a:picLocks noChangeAspect="1" noChangeArrowheads="1"/>
          </p:cNvPicPr>
          <p:nvPr/>
        </p:nvPicPr>
        <p:blipFill>
          <a:blip r:embed="rId3" cstate="print"/>
          <a:srcRect/>
          <a:stretch>
            <a:fillRect/>
          </a:stretch>
        </p:blipFill>
        <p:spPr bwMode="auto">
          <a:xfrm>
            <a:off x="5105400" y="2667000"/>
            <a:ext cx="3048000" cy="2819400"/>
          </a:xfrm>
          <a:prstGeom prst="roundRect">
            <a:avLst/>
          </a:prstGeom>
          <a:noFill/>
        </p:spPr>
      </p:pic>
      <p:pic>
        <p:nvPicPr>
          <p:cNvPr id="2052" name="Picture 4" descr="\\orau.net\files\Users\garrisoa\My Documents\My Pictures\2011-02-09 Alabama visitors 2-9-2011\Alabama visit to IEAV\Alabama visitors 2-9-2011 035.JPG"/>
          <p:cNvPicPr>
            <a:picLocks noChangeAspect="1" noChangeArrowheads="1"/>
          </p:cNvPicPr>
          <p:nvPr/>
        </p:nvPicPr>
        <p:blipFill>
          <a:blip r:embed="rId4" cstate="print"/>
          <a:srcRect/>
          <a:stretch>
            <a:fillRect/>
          </a:stretch>
        </p:blipFill>
        <p:spPr bwMode="auto">
          <a:xfrm>
            <a:off x="609600" y="2667000"/>
            <a:ext cx="3628321" cy="2834640"/>
          </a:xfrm>
          <a:prstGeom prst="round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52401"/>
            <a:ext cx="8229600" cy="557814"/>
          </a:xfrm>
        </p:spPr>
        <p:txBody>
          <a:bodyPr>
            <a:normAutofit fontScale="90000"/>
          </a:bodyPr>
          <a:lstStyle/>
          <a:p>
            <a:pPr algn="ctr"/>
            <a:r>
              <a:rPr lang="en-US" sz="3200" b="1" dirty="0" smtClean="0">
                <a:cs typeface="Arial" charset="0"/>
              </a:rPr>
              <a:t>ORAU Event Grants</a:t>
            </a:r>
          </a:p>
        </p:txBody>
      </p:sp>
      <p:sp>
        <p:nvSpPr>
          <p:cNvPr id="23555" name="Content Placeholder 2"/>
          <p:cNvSpPr>
            <a:spLocks noGrp="1"/>
          </p:cNvSpPr>
          <p:nvPr>
            <p:ph idx="1"/>
          </p:nvPr>
        </p:nvSpPr>
        <p:spPr>
          <a:xfrm>
            <a:off x="206210" y="674702"/>
            <a:ext cx="5445443" cy="6183298"/>
          </a:xfrm>
        </p:spPr>
        <p:txBody>
          <a:bodyPr>
            <a:noAutofit/>
          </a:bodyPr>
          <a:lstStyle/>
          <a:p>
            <a:pPr>
              <a:spcBef>
                <a:spcPts val="0"/>
              </a:spcBef>
              <a:spcAft>
                <a:spcPts val="0"/>
              </a:spcAft>
            </a:pPr>
            <a:r>
              <a:rPr lang="en-US" sz="2400" b="1" dirty="0" smtClean="0">
                <a:solidFill>
                  <a:schemeClr val="tx1"/>
                </a:solidFill>
              </a:rPr>
              <a:t>Up to $4000 for an event involving multiple ORAU institutions</a:t>
            </a:r>
          </a:p>
        </p:txBody>
      </p:sp>
      <p:sp>
        <p:nvSpPr>
          <p:cNvPr id="6" name="Content Placeholder 2"/>
          <p:cNvSpPr txBox="1">
            <a:spLocks/>
          </p:cNvSpPr>
          <p:nvPr/>
        </p:nvSpPr>
        <p:spPr bwMode="auto">
          <a:xfrm>
            <a:off x="5651651" y="3851063"/>
            <a:ext cx="3276149" cy="1927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20000"/>
              </a:spcBef>
              <a:spcAft>
                <a:spcPts val="0"/>
              </a:spcAft>
              <a:buClrTx/>
              <a:buSzTx/>
              <a:tabLst/>
              <a:defRPr/>
            </a:pPr>
            <a:endParaRPr lang="en-US" sz="1900" kern="0" dirty="0" smtClean="0">
              <a:latin typeface="+mn-lt"/>
            </a:endParaRPr>
          </a:p>
          <a:p>
            <a:pPr marL="342900" marR="0" lvl="0" indent="-342900" algn="l" defTabSz="914400" rtl="0" eaLnBrk="0" fontAlgn="base" latinLnBrk="0" hangingPunct="0">
              <a:lnSpc>
                <a:spcPct val="100000"/>
              </a:lnSpc>
              <a:spcBef>
                <a:spcPct val="20000"/>
              </a:spcBef>
              <a:spcAft>
                <a:spcPts val="0"/>
              </a:spcAft>
              <a:buClrTx/>
              <a:buSzTx/>
              <a:buFontTx/>
              <a:buChar char="•"/>
              <a:tabLst/>
              <a:defRPr/>
            </a:pPr>
            <a:endParaRPr kumimoji="0" lang="en-US" sz="1900" b="1" i="0" u="none" strike="noStrike" kern="0" cap="none" spc="0" normalizeH="0" noProof="0" dirty="0" smtClean="0">
              <a:ln>
                <a:noFill/>
              </a:ln>
              <a:solidFill>
                <a:schemeClr val="tx1"/>
              </a:solidFill>
              <a:effectLst/>
              <a:uLnTx/>
              <a:uFillTx/>
              <a:latin typeface="+mn-lt"/>
              <a:ea typeface="+mn-ea"/>
              <a:cs typeface="+mn-cs"/>
            </a:endParaRPr>
          </a:p>
        </p:txBody>
      </p:sp>
      <p:pic>
        <p:nvPicPr>
          <p:cNvPr id="9" name="Picture 8" descr="nai-conference-ad small.jpg"/>
          <p:cNvPicPr>
            <a:picLocks noChangeAspect="1"/>
          </p:cNvPicPr>
          <p:nvPr/>
        </p:nvPicPr>
        <p:blipFill>
          <a:blip r:embed="rId3" cstate="print"/>
          <a:stretch>
            <a:fillRect/>
          </a:stretch>
        </p:blipFill>
        <p:spPr>
          <a:xfrm>
            <a:off x="5783712" y="3914222"/>
            <a:ext cx="3246927" cy="1863866"/>
          </a:xfrm>
          <a:prstGeom prst="roundRect">
            <a:avLst/>
          </a:prstGeom>
        </p:spPr>
      </p:pic>
      <p:pic>
        <p:nvPicPr>
          <p:cNvPr id="7" name="Picture 4" descr="http://www.ioc.ornl.gov/images/fpss/p6.jpg"/>
          <p:cNvPicPr>
            <a:picLocks noChangeAspect="1" noChangeArrowheads="1"/>
          </p:cNvPicPr>
          <p:nvPr/>
        </p:nvPicPr>
        <p:blipFill>
          <a:blip r:embed="rId4" cstate="print"/>
          <a:srcRect/>
          <a:stretch>
            <a:fillRect/>
          </a:stretch>
        </p:blipFill>
        <p:spPr bwMode="auto">
          <a:xfrm>
            <a:off x="6035575" y="1275308"/>
            <a:ext cx="2743199" cy="2011680"/>
          </a:xfrm>
          <a:prstGeom prst="roundRect">
            <a:avLst/>
          </a:prstGeom>
          <a:noFill/>
        </p:spPr>
      </p:pic>
      <p:sp>
        <p:nvSpPr>
          <p:cNvPr id="8" name="TextBox 7"/>
          <p:cNvSpPr txBox="1"/>
          <p:nvPr/>
        </p:nvSpPr>
        <p:spPr>
          <a:xfrm>
            <a:off x="151562" y="1619683"/>
            <a:ext cx="5500090" cy="4462760"/>
          </a:xfrm>
          <a:prstGeom prst="rect">
            <a:avLst/>
          </a:prstGeom>
          <a:noFill/>
        </p:spPr>
        <p:txBody>
          <a:bodyPr wrap="square" rtlCol="0">
            <a:spAutoFit/>
          </a:bodyPr>
          <a:lstStyle/>
          <a:p>
            <a:pPr marL="342900" indent="-342900">
              <a:spcBef>
                <a:spcPts val="0"/>
              </a:spcBef>
              <a:spcAft>
                <a:spcPts val="0"/>
              </a:spcAft>
              <a:buFont typeface="Arial" pitchFamily="34" charset="0"/>
              <a:buChar char="•"/>
              <a:defRPr/>
            </a:pPr>
            <a:r>
              <a:rPr lang="en-US" sz="2400" b="1" dirty="0" smtClean="0"/>
              <a:t>FY 2013</a:t>
            </a:r>
          </a:p>
          <a:p>
            <a:pPr marL="803275" lvl="1" indent="-346075">
              <a:buFont typeface="Courier New" pitchFamily="49" charset="0"/>
              <a:buChar char="o"/>
              <a:defRPr/>
            </a:pPr>
            <a:r>
              <a:rPr lang="en-US" sz="2400" b="1" dirty="0"/>
              <a:t>Workshop on Innovative Approaches to Materials Design </a:t>
            </a:r>
            <a:endParaRPr lang="en-US" sz="2400" b="1" dirty="0" smtClean="0"/>
          </a:p>
          <a:p>
            <a:pPr marL="803275" lvl="1" indent="-346075">
              <a:buFont typeface="Courier New" pitchFamily="49" charset="0"/>
              <a:buChar char="o"/>
              <a:defRPr/>
            </a:pPr>
            <a:r>
              <a:rPr lang="en-US" sz="2400" b="1" dirty="0"/>
              <a:t>National Academy of Inventors 2nd Annual </a:t>
            </a:r>
            <a:r>
              <a:rPr lang="en-US" sz="2400" b="1" dirty="0" smtClean="0"/>
              <a:t>Conference</a:t>
            </a:r>
          </a:p>
          <a:p>
            <a:pPr marL="803275" lvl="1" indent="-346075">
              <a:buFont typeface="Courier New" pitchFamily="49" charset="0"/>
              <a:buChar char="o"/>
              <a:defRPr/>
            </a:pPr>
            <a:r>
              <a:rPr lang="en-US" sz="2400" b="1" dirty="0"/>
              <a:t>7th Annual Electric Power Industry Conference </a:t>
            </a:r>
            <a:endParaRPr lang="en-US" sz="2400" b="1" dirty="0" smtClean="0"/>
          </a:p>
          <a:p>
            <a:pPr marL="803275" lvl="1" indent="-346075">
              <a:buFont typeface="Courier New" pitchFamily="49" charset="0"/>
              <a:buChar char="o"/>
              <a:defRPr/>
            </a:pPr>
            <a:r>
              <a:rPr lang="en-US" sz="2400" b="1" dirty="0"/>
              <a:t>Finding </a:t>
            </a:r>
            <a:r>
              <a:rPr lang="en-US" sz="2400" b="1" dirty="0" smtClean="0"/>
              <a:t>Consciousness</a:t>
            </a:r>
          </a:p>
          <a:p>
            <a:pPr lvl="1">
              <a:defRPr/>
            </a:pPr>
            <a:r>
              <a:rPr lang="en-US" sz="2000" b="1" dirty="0" smtClean="0"/>
              <a:t> </a:t>
            </a:r>
            <a:endParaRPr lang="en-US" sz="2000" b="1" dirty="0"/>
          </a:p>
          <a:p>
            <a:pPr marL="342900" lvl="1">
              <a:defRPr/>
            </a:pPr>
            <a:r>
              <a:rPr lang="en-US" sz="2400" b="1" dirty="0" smtClean="0"/>
              <a:t>Events from April 1, 2013 – Sept. 30, 2013: </a:t>
            </a:r>
          </a:p>
          <a:p>
            <a:pPr marL="342900" lvl="1">
              <a:defRPr/>
            </a:pPr>
            <a:r>
              <a:rPr lang="en-US" sz="2400" b="1" dirty="0" smtClean="0"/>
              <a:t>Proposals Due </a:t>
            </a:r>
            <a:r>
              <a:rPr lang="en-US" sz="2400" b="1" i="1" dirty="0" smtClean="0"/>
              <a:t>March 1, 2013   </a:t>
            </a:r>
          </a:p>
        </p:txBody>
      </p:sp>
    </p:spTree>
    <p:extLst>
      <p:ext uri="{BB962C8B-B14F-4D97-AF65-F5344CB8AC3E}">
        <p14:creationId xmlns:p14="http://schemas.microsoft.com/office/powerpoint/2010/main" val="2283278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18856"/>
            <a:ext cx="8229600" cy="533400"/>
          </a:xfrm>
        </p:spPr>
        <p:txBody>
          <a:bodyPr>
            <a:normAutofit fontScale="90000"/>
          </a:bodyPr>
          <a:lstStyle/>
          <a:p>
            <a:pPr>
              <a:defRPr/>
            </a:pPr>
            <a:r>
              <a:rPr lang="en-US" b="1" dirty="0" smtClean="0"/>
              <a:t>Neutrons in Biology Graduate Course</a:t>
            </a:r>
          </a:p>
        </p:txBody>
      </p:sp>
      <p:sp>
        <p:nvSpPr>
          <p:cNvPr id="20483" name="Content Placeholder 2"/>
          <p:cNvSpPr>
            <a:spLocks noGrp="1"/>
          </p:cNvSpPr>
          <p:nvPr>
            <p:ph idx="1"/>
          </p:nvPr>
        </p:nvSpPr>
        <p:spPr>
          <a:xfrm>
            <a:off x="296512" y="967666"/>
            <a:ext cx="8155030" cy="5308847"/>
          </a:xfrm>
        </p:spPr>
        <p:txBody>
          <a:bodyPr>
            <a:normAutofit/>
          </a:bodyPr>
          <a:lstStyle/>
          <a:p>
            <a:pPr marL="233363" indent="-233363">
              <a:spcBef>
                <a:spcPts val="0"/>
              </a:spcBef>
            </a:pPr>
            <a:r>
              <a:rPr lang="en-US" sz="2400" b="1" dirty="0" smtClean="0">
                <a:solidFill>
                  <a:schemeClr val="tx1"/>
                </a:solidFill>
              </a:rPr>
              <a:t>Graduate students in Structural Biology hands-on experience in neutron crystallography methods</a:t>
            </a:r>
          </a:p>
          <a:p>
            <a:pPr marL="233363" indent="-233363">
              <a:spcBef>
                <a:spcPts val="0"/>
              </a:spcBef>
              <a:spcAft>
                <a:spcPts val="0"/>
              </a:spcAft>
            </a:pPr>
            <a:r>
              <a:rPr lang="en-US" sz="2400" b="1" dirty="0" smtClean="0">
                <a:solidFill>
                  <a:schemeClr val="tx1"/>
                </a:solidFill>
              </a:rPr>
              <a:t>June 7-11, 2010 </a:t>
            </a:r>
            <a:br>
              <a:rPr lang="en-US" sz="2400" b="1" dirty="0" smtClean="0">
                <a:solidFill>
                  <a:schemeClr val="tx1"/>
                </a:solidFill>
              </a:rPr>
            </a:br>
            <a:r>
              <a:rPr lang="en-US" sz="2400" b="1" dirty="0" smtClean="0">
                <a:solidFill>
                  <a:schemeClr val="tx1"/>
                </a:solidFill>
              </a:rPr>
              <a:t>May 23-27, 2011</a:t>
            </a:r>
          </a:p>
          <a:p>
            <a:pPr marL="233363" indent="-233363">
              <a:spcBef>
                <a:spcPts val="0"/>
              </a:spcBef>
              <a:spcAft>
                <a:spcPts val="0"/>
              </a:spcAft>
              <a:buNone/>
            </a:pPr>
            <a:r>
              <a:rPr lang="en-US" sz="2400" b="1" dirty="0" smtClean="0">
                <a:solidFill>
                  <a:schemeClr val="tx1"/>
                </a:solidFill>
              </a:rPr>
              <a:t>	June 4-8, 2012</a:t>
            </a:r>
          </a:p>
          <a:p>
            <a:pPr marL="233363" indent="-233363">
              <a:spcBef>
                <a:spcPts val="600"/>
              </a:spcBef>
              <a:spcAft>
                <a:spcPts val="600"/>
              </a:spcAft>
              <a:buSzPct val="100000"/>
              <a:buFont typeface="Arial" pitchFamily="34" charset="0"/>
              <a:buChar char="•"/>
            </a:pPr>
            <a:r>
              <a:rPr lang="en-US" sz="2400" b="1" dirty="0" smtClean="0">
                <a:solidFill>
                  <a:schemeClr val="tx1"/>
                </a:solidFill>
              </a:rPr>
              <a:t>Sponsored by NCSU, </a:t>
            </a:r>
            <a:br>
              <a:rPr lang="en-US" sz="2400" b="1" dirty="0" smtClean="0">
                <a:solidFill>
                  <a:schemeClr val="tx1"/>
                </a:solidFill>
              </a:rPr>
            </a:br>
            <a:r>
              <a:rPr lang="en-US" sz="2400" b="1" dirty="0" smtClean="0">
                <a:solidFill>
                  <a:schemeClr val="tx1"/>
                </a:solidFill>
              </a:rPr>
              <a:t>ORAU, ORNL, DOE </a:t>
            </a:r>
            <a:r>
              <a:rPr lang="en-US" sz="2400" b="1" dirty="0" err="1" smtClean="0">
                <a:solidFill>
                  <a:schemeClr val="tx1"/>
                </a:solidFill>
              </a:rPr>
              <a:t>EPSCoR</a:t>
            </a:r>
            <a:endParaRPr lang="en-US" sz="2400" b="1" dirty="0" smtClean="0">
              <a:solidFill>
                <a:schemeClr val="tx1"/>
              </a:solidFill>
            </a:endParaRPr>
          </a:p>
          <a:p>
            <a:pPr marL="233363" indent="-233363">
              <a:spcBef>
                <a:spcPts val="600"/>
              </a:spcBef>
              <a:spcAft>
                <a:spcPts val="600"/>
              </a:spcAft>
              <a:buSzPct val="100000"/>
              <a:buFont typeface="Arial" pitchFamily="34" charset="0"/>
              <a:buChar char="•"/>
            </a:pPr>
            <a:r>
              <a:rPr lang="en-US" sz="2400" b="1" dirty="0" smtClean="0">
                <a:solidFill>
                  <a:schemeClr val="tx1"/>
                </a:solidFill>
              </a:rPr>
              <a:t>15 participants in 2010</a:t>
            </a:r>
          </a:p>
          <a:p>
            <a:pPr marL="233363" indent="-233363">
              <a:spcBef>
                <a:spcPts val="600"/>
              </a:spcBef>
              <a:spcAft>
                <a:spcPts val="600"/>
              </a:spcAft>
              <a:buSzPct val="100000"/>
              <a:buFont typeface="Arial" pitchFamily="34" charset="0"/>
              <a:buChar char="•"/>
            </a:pPr>
            <a:r>
              <a:rPr lang="en-US" sz="2400" b="1" dirty="0" smtClean="0">
                <a:solidFill>
                  <a:schemeClr val="tx1"/>
                </a:solidFill>
              </a:rPr>
              <a:t>14 participants in 2011</a:t>
            </a:r>
          </a:p>
          <a:p>
            <a:pPr marL="237744" indent="-233363">
              <a:spcBef>
                <a:spcPts val="600"/>
              </a:spcBef>
              <a:spcAft>
                <a:spcPts val="600"/>
              </a:spcAft>
              <a:buSzPct val="100000"/>
              <a:buFont typeface="Arial" pitchFamily="34" charset="0"/>
              <a:buChar char="•"/>
            </a:pPr>
            <a:r>
              <a:rPr lang="en-US" sz="2400" b="1" dirty="0" smtClean="0">
                <a:solidFill>
                  <a:schemeClr val="tx1"/>
                </a:solidFill>
              </a:rPr>
              <a:t>15 participants in 2012</a:t>
            </a:r>
          </a:p>
        </p:txBody>
      </p:sp>
      <p:pic>
        <p:nvPicPr>
          <p:cNvPr id="5" name="Picture 2" descr="\\orau.net\files\Users\forec\My Documents\My Pictures\UPO\2011 Neutrons in Biology Grad Course - Students and Invited Speakers.jpg"/>
          <p:cNvPicPr>
            <a:picLocks noChangeAspect="1" noChangeArrowheads="1"/>
          </p:cNvPicPr>
          <p:nvPr/>
        </p:nvPicPr>
        <p:blipFill>
          <a:blip r:embed="rId3" cstate="print"/>
          <a:srcRect/>
          <a:stretch>
            <a:fillRect/>
          </a:stretch>
        </p:blipFill>
        <p:spPr bwMode="auto">
          <a:xfrm>
            <a:off x="4014975" y="1712015"/>
            <a:ext cx="4754880" cy="1981798"/>
          </a:xfrm>
          <a:prstGeom prst="roundRect">
            <a:avLst/>
          </a:prstGeom>
          <a:noFill/>
        </p:spPr>
      </p:pic>
      <p:pic>
        <p:nvPicPr>
          <p:cNvPr id="6" name="Picture 5" descr="NeutronsBiologyWorkshop - 2012.jpg"/>
          <p:cNvPicPr>
            <a:picLocks noChangeAspect="1"/>
          </p:cNvPicPr>
          <p:nvPr/>
        </p:nvPicPr>
        <p:blipFill>
          <a:blip r:embed="rId4" cstate="print"/>
          <a:stretch>
            <a:fillRect/>
          </a:stretch>
        </p:blipFill>
        <p:spPr>
          <a:xfrm>
            <a:off x="4722828" y="3786334"/>
            <a:ext cx="3560222" cy="2377440"/>
          </a:xfrm>
          <a:prstGeom prst="round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382000" cy="1138773"/>
          </a:xfrm>
          <a:prstGeom prst="rect">
            <a:avLst/>
          </a:prstGeom>
          <a:noFill/>
        </p:spPr>
        <p:txBody>
          <a:bodyPr wrap="square" rtlCol="0">
            <a:spAutoFit/>
          </a:bodyPr>
          <a:lstStyle/>
          <a:p>
            <a:pPr lvl="0"/>
            <a:r>
              <a:rPr lang="en-US" sz="2400" b="1" kern="0" dirty="0" smtClean="0">
                <a:latin typeface="HelveticaNeue LT 53 Ex" pitchFamily="2" charset="0"/>
              </a:rPr>
              <a:t>ORAU Manages the Oak Ridge Institute for Science and Education (ORISE) for DOE</a:t>
            </a:r>
          </a:p>
          <a:p>
            <a:endParaRPr lang="en-US" dirty="0"/>
          </a:p>
        </p:txBody>
      </p:sp>
      <p:sp>
        <p:nvSpPr>
          <p:cNvPr id="4" name="TextBox 3"/>
          <p:cNvSpPr txBox="1"/>
          <p:nvPr/>
        </p:nvSpPr>
        <p:spPr>
          <a:xfrm>
            <a:off x="1828800" y="5257800"/>
            <a:ext cx="5715000" cy="1231106"/>
          </a:xfrm>
          <a:prstGeom prst="rect">
            <a:avLst/>
          </a:prstGeom>
          <a:noFill/>
        </p:spPr>
        <p:txBody>
          <a:bodyPr wrap="square" rtlCol="0">
            <a:spAutoFit/>
          </a:bodyPr>
          <a:lstStyle/>
          <a:p>
            <a:pPr marL="569913" lvl="1" indent="-223838" eaLnBrk="1" hangingPunct="1"/>
            <a:r>
              <a:rPr lang="en-US" sz="1800" dirty="0" smtClean="0"/>
              <a:t>	</a:t>
            </a:r>
            <a:r>
              <a:rPr lang="en-US" sz="1800" b="1" dirty="0" smtClean="0"/>
              <a:t>enhance our nation’s preparedness to respond to emergencies related to terrorist incidents, natural disasters, and health threats </a:t>
            </a:r>
          </a:p>
          <a:p>
            <a:endParaRPr lang="en-US" dirty="0"/>
          </a:p>
        </p:txBody>
      </p:sp>
      <p:sp>
        <p:nvSpPr>
          <p:cNvPr id="5" name="TextBox 4"/>
          <p:cNvSpPr txBox="1"/>
          <p:nvPr/>
        </p:nvSpPr>
        <p:spPr>
          <a:xfrm>
            <a:off x="457200" y="1066800"/>
            <a:ext cx="4689169" cy="646331"/>
          </a:xfrm>
          <a:prstGeom prst="rect">
            <a:avLst/>
          </a:prstGeom>
          <a:noFill/>
        </p:spPr>
        <p:txBody>
          <a:bodyPr wrap="none" rtlCol="0">
            <a:spAutoFit/>
          </a:bodyPr>
          <a:lstStyle/>
          <a:p>
            <a:r>
              <a:rPr lang="en-US" b="1" i="1" dirty="0" smtClean="0"/>
              <a:t>Our purpose, our value-based strategy . . .   </a:t>
            </a:r>
            <a:r>
              <a:rPr lang="en-US" i="1" dirty="0" smtClean="0"/>
              <a:t>      </a:t>
            </a:r>
          </a:p>
          <a:p>
            <a:endParaRPr lang="en-US" dirty="0"/>
          </a:p>
        </p:txBody>
      </p:sp>
      <p:sp>
        <p:nvSpPr>
          <p:cNvPr id="6" name="TextBox 5"/>
          <p:cNvSpPr txBox="1"/>
          <p:nvPr/>
        </p:nvSpPr>
        <p:spPr>
          <a:xfrm>
            <a:off x="2209800" y="1676400"/>
            <a:ext cx="3501471" cy="1200329"/>
          </a:xfrm>
          <a:prstGeom prst="rect">
            <a:avLst/>
          </a:prstGeom>
          <a:noFill/>
        </p:spPr>
        <p:txBody>
          <a:bodyPr wrap="none" rtlCol="0">
            <a:spAutoFit/>
          </a:bodyPr>
          <a:lstStyle/>
          <a:p>
            <a:pPr marL="0" lvl="1"/>
            <a:r>
              <a:rPr lang="en-US" sz="1800" b="1" dirty="0" smtClean="0"/>
              <a:t>strengthen America's scientific </a:t>
            </a:r>
          </a:p>
          <a:p>
            <a:pPr marL="0" lvl="1"/>
            <a:r>
              <a:rPr lang="en-US" sz="1800" b="1" dirty="0" smtClean="0"/>
              <a:t>research and education enterprise </a:t>
            </a:r>
          </a:p>
          <a:p>
            <a:pPr marL="0" lvl="1"/>
            <a:r>
              <a:rPr lang="en-US" sz="1800" b="1" dirty="0" smtClean="0"/>
              <a:t>to enhance global competitiveness</a:t>
            </a:r>
          </a:p>
          <a:p>
            <a:endParaRPr lang="en-US" sz="1800" dirty="0"/>
          </a:p>
        </p:txBody>
      </p:sp>
      <p:sp>
        <p:nvSpPr>
          <p:cNvPr id="7" name="TextBox 6"/>
          <p:cNvSpPr txBox="1"/>
          <p:nvPr/>
        </p:nvSpPr>
        <p:spPr>
          <a:xfrm>
            <a:off x="5726084" y="3249967"/>
            <a:ext cx="3417916" cy="1477328"/>
          </a:xfrm>
          <a:prstGeom prst="rect">
            <a:avLst/>
          </a:prstGeom>
          <a:noFill/>
        </p:spPr>
        <p:txBody>
          <a:bodyPr wrap="square" rtlCol="0">
            <a:spAutoFit/>
          </a:bodyPr>
          <a:lstStyle/>
          <a:p>
            <a:pPr marL="0" lvl="1"/>
            <a:r>
              <a:rPr lang="en-US" sz="1800" b="1" dirty="0" smtClean="0"/>
              <a:t>build public trust and confidence in the management of worker health and environmental</a:t>
            </a:r>
          </a:p>
          <a:p>
            <a:pPr marL="0" lvl="1"/>
            <a:r>
              <a:rPr lang="en-US" sz="1800" b="1" dirty="0" smtClean="0"/>
              <a:t>cleanup initiatives</a:t>
            </a:r>
          </a:p>
          <a:p>
            <a:endParaRPr lang="en-US" sz="1800" dirty="0"/>
          </a:p>
        </p:txBody>
      </p:sp>
      <p:pic>
        <p:nvPicPr>
          <p:cNvPr id="7170" name="Picture 2" descr="C:\Users\bensonj\Desktop\new web pix\ieav\DSC_0282.jpg"/>
          <p:cNvPicPr>
            <a:picLocks noChangeAspect="1" noChangeArrowheads="1"/>
          </p:cNvPicPr>
          <p:nvPr/>
        </p:nvPicPr>
        <p:blipFill>
          <a:blip r:embed="rId3" cstate="print"/>
          <a:srcRect/>
          <a:stretch>
            <a:fillRect/>
          </a:stretch>
        </p:blipFill>
        <p:spPr bwMode="auto">
          <a:xfrm>
            <a:off x="5791200" y="1143000"/>
            <a:ext cx="3097764" cy="2057400"/>
          </a:xfrm>
          <a:prstGeom prst="rect">
            <a:avLst/>
          </a:prstGeom>
          <a:ln>
            <a:noFill/>
          </a:ln>
          <a:effectLst>
            <a:outerShdw blurRad="292100" dist="139700" dir="2700000" algn="tl" rotWithShape="0">
              <a:srgbClr val="333333">
                <a:alpha val="65000"/>
              </a:srgbClr>
            </a:outerShdw>
          </a:effectLst>
        </p:spPr>
      </p:pic>
      <p:pic>
        <p:nvPicPr>
          <p:cNvPr id="7172" name="Picture 4" descr="Y:\CPD\DIGITAL PIX\2010 Participant Profile Photos\OConner_ACTS.jpg"/>
          <p:cNvPicPr>
            <a:picLocks noChangeAspect="1" noChangeArrowheads="1"/>
          </p:cNvPicPr>
          <p:nvPr/>
        </p:nvPicPr>
        <p:blipFill>
          <a:blip r:embed="rId4" cstate="print"/>
          <a:srcRect/>
          <a:stretch>
            <a:fillRect/>
          </a:stretch>
        </p:blipFill>
        <p:spPr bwMode="auto">
          <a:xfrm>
            <a:off x="228600" y="1600200"/>
            <a:ext cx="1905000" cy="247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LITHIUM\Media\CM\CM USE ONLY--PHOTOS\NSEMP\Golden Guardian\GG07 Inland Region\IMG_2795.JPG"/>
          <p:cNvPicPr>
            <a:picLocks noChangeAspect="1" noChangeArrowheads="1"/>
          </p:cNvPicPr>
          <p:nvPr/>
        </p:nvPicPr>
        <p:blipFill>
          <a:blip r:embed="rId5" cstate="print"/>
          <a:srcRect/>
          <a:stretch>
            <a:fillRect/>
          </a:stretch>
        </p:blipFill>
        <p:spPr bwMode="auto">
          <a:xfrm>
            <a:off x="2432880" y="3126706"/>
            <a:ext cx="3103832" cy="2069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bensonj\Desktop\programs.png"/>
          <p:cNvPicPr>
            <a:picLocks noChangeAspect="1" noChangeArrowheads="1"/>
          </p:cNvPicPr>
          <p:nvPr/>
        </p:nvPicPr>
        <p:blipFill>
          <a:blip r:embed="rId3" cstate="print"/>
          <a:srcRect/>
          <a:stretch>
            <a:fillRect/>
          </a:stretch>
        </p:blipFill>
        <p:spPr bwMode="auto">
          <a:xfrm>
            <a:off x="0" y="1600200"/>
            <a:ext cx="9143999" cy="5486400"/>
          </a:xfrm>
          <a:prstGeom prst="rect">
            <a:avLst/>
          </a:prstGeom>
          <a:noFill/>
        </p:spPr>
      </p:pic>
      <p:sp>
        <p:nvSpPr>
          <p:cNvPr id="6" name="TextBox 5"/>
          <p:cNvSpPr txBox="1"/>
          <p:nvPr/>
        </p:nvSpPr>
        <p:spPr>
          <a:xfrm>
            <a:off x="533400" y="1429304"/>
            <a:ext cx="4198398" cy="2339102"/>
          </a:xfrm>
          <a:prstGeom prst="rect">
            <a:avLst/>
          </a:prstGeom>
          <a:noFill/>
        </p:spPr>
        <p:txBody>
          <a:bodyPr wrap="square" rtlCol="0">
            <a:spAutoFit/>
          </a:bodyPr>
          <a:lstStyle/>
          <a:p>
            <a:pPr>
              <a:buFont typeface="Arial" pitchFamily="34" charset="0"/>
              <a:buChar char="•"/>
            </a:pPr>
            <a:r>
              <a:rPr lang="en-US" sz="1600" dirty="0" smtClean="0"/>
              <a:t>  </a:t>
            </a:r>
            <a:r>
              <a:rPr lang="en-US" sz="1600" b="1" dirty="0" smtClean="0"/>
              <a:t>Science Education Programs</a:t>
            </a:r>
          </a:p>
          <a:p>
            <a:pPr>
              <a:buFont typeface="Arial" pitchFamily="34" charset="0"/>
              <a:buChar char="•"/>
            </a:pPr>
            <a:r>
              <a:rPr lang="en-US" sz="1600" b="1" dirty="0" smtClean="0"/>
              <a:t>  Scientific and Technical Resource   </a:t>
            </a:r>
          </a:p>
          <a:p>
            <a:r>
              <a:rPr lang="en-US" sz="1600" b="1" dirty="0" smtClean="0"/>
              <a:t>    Integration/Peer Review Programs</a:t>
            </a:r>
          </a:p>
          <a:p>
            <a:pPr>
              <a:buFont typeface="Arial" pitchFamily="34" charset="0"/>
              <a:buChar char="•"/>
            </a:pPr>
            <a:r>
              <a:rPr lang="en-US" sz="1600" b="1" dirty="0" smtClean="0"/>
              <a:t>  Occupational Exposure and Worker Health </a:t>
            </a:r>
          </a:p>
          <a:p>
            <a:r>
              <a:rPr lang="en-US" sz="1600" b="1" dirty="0" smtClean="0"/>
              <a:t>    Programs</a:t>
            </a:r>
          </a:p>
          <a:p>
            <a:pPr>
              <a:buFont typeface="Arial" pitchFamily="34" charset="0"/>
              <a:buChar char="•"/>
            </a:pPr>
            <a:r>
              <a:rPr lang="en-US" sz="1600" b="1" dirty="0" smtClean="0"/>
              <a:t>  Health Communication and Technical Training </a:t>
            </a:r>
          </a:p>
          <a:p>
            <a:r>
              <a:rPr lang="en-US" sz="1600" b="1" dirty="0" smtClean="0"/>
              <a:t>    Programs</a:t>
            </a:r>
          </a:p>
          <a:p>
            <a:pPr>
              <a:buFont typeface="Arial" pitchFamily="34" charset="0"/>
              <a:buChar char="•"/>
            </a:pPr>
            <a:endParaRPr lang="en-US" sz="1600" dirty="0" smtClean="0"/>
          </a:p>
          <a:p>
            <a:pPr>
              <a:buFont typeface="Arial" pitchFamily="34" charset="0"/>
              <a:buChar char="•"/>
            </a:pPr>
            <a:endParaRPr lang="en-US" dirty="0"/>
          </a:p>
        </p:txBody>
      </p:sp>
      <p:sp>
        <p:nvSpPr>
          <p:cNvPr id="7" name="TextBox 6"/>
          <p:cNvSpPr txBox="1"/>
          <p:nvPr/>
        </p:nvSpPr>
        <p:spPr>
          <a:xfrm>
            <a:off x="4701466" y="1418208"/>
            <a:ext cx="4122938" cy="1569660"/>
          </a:xfrm>
          <a:prstGeom prst="rect">
            <a:avLst/>
          </a:prstGeom>
          <a:noFill/>
        </p:spPr>
        <p:txBody>
          <a:bodyPr wrap="square" rtlCol="0">
            <a:spAutoFit/>
          </a:bodyPr>
          <a:lstStyle/>
          <a:p>
            <a:pPr>
              <a:buFont typeface="Arial" pitchFamily="34" charset="0"/>
              <a:buChar char="•"/>
            </a:pPr>
            <a:r>
              <a:rPr lang="en-US" sz="1600" b="1" dirty="0" smtClean="0"/>
              <a:t>  Independent Environmental Assessment and </a:t>
            </a:r>
          </a:p>
          <a:p>
            <a:r>
              <a:rPr lang="en-US" sz="1600" b="1" dirty="0" smtClean="0"/>
              <a:t>    Verifications Programs</a:t>
            </a:r>
          </a:p>
          <a:p>
            <a:pPr>
              <a:buFont typeface="Arial" pitchFamily="34" charset="0"/>
              <a:buChar char="•"/>
            </a:pPr>
            <a:r>
              <a:rPr lang="en-US" sz="1600" b="1" dirty="0" smtClean="0"/>
              <a:t>  National Security and Emergency   </a:t>
            </a:r>
          </a:p>
          <a:p>
            <a:r>
              <a:rPr lang="en-US" sz="1600" b="1" dirty="0" smtClean="0"/>
              <a:t>    Management Programs</a:t>
            </a:r>
          </a:p>
          <a:p>
            <a:endParaRPr lang="en-US" sz="1600" dirty="0" smtClean="0">
              <a:solidFill>
                <a:schemeClr val="bg2"/>
              </a:solidFill>
            </a:endParaRPr>
          </a:p>
          <a:p>
            <a:pPr>
              <a:buFont typeface="Arial" pitchFamily="34" charset="0"/>
              <a:buChar char="•"/>
            </a:pPr>
            <a:endParaRPr lang="en-US" sz="1600" dirty="0"/>
          </a:p>
        </p:txBody>
      </p:sp>
      <p:sp>
        <p:nvSpPr>
          <p:cNvPr id="8" name="Title 7"/>
          <p:cNvSpPr>
            <a:spLocks noGrp="1"/>
          </p:cNvSpPr>
          <p:nvPr>
            <p:ph type="title"/>
          </p:nvPr>
        </p:nvSpPr>
        <p:spPr>
          <a:xfrm>
            <a:off x="457200" y="274638"/>
            <a:ext cx="8229600" cy="1039257"/>
          </a:xfrm>
        </p:spPr>
        <p:txBody>
          <a:bodyPr>
            <a:noAutofit/>
          </a:bodyPr>
          <a:lstStyle/>
          <a:p>
            <a:r>
              <a:rPr lang="en-US" sz="3600" b="1" dirty="0" smtClean="0"/>
              <a:t>Through These ORISE Programs, ORAU Supports the Missions of DOE</a:t>
            </a:r>
            <a:endParaRPr lang="en-US" sz="3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bensonj\Desktop\programs.png"/>
          <p:cNvPicPr>
            <a:picLocks noChangeAspect="1" noChangeArrowheads="1"/>
          </p:cNvPicPr>
          <p:nvPr/>
        </p:nvPicPr>
        <p:blipFill>
          <a:blip r:embed="rId3" cstate="print"/>
          <a:srcRect/>
          <a:stretch>
            <a:fillRect/>
          </a:stretch>
        </p:blipFill>
        <p:spPr bwMode="auto">
          <a:xfrm>
            <a:off x="0" y="1600200"/>
            <a:ext cx="9143999" cy="5486400"/>
          </a:xfrm>
          <a:prstGeom prst="rect">
            <a:avLst/>
          </a:prstGeom>
          <a:noFill/>
        </p:spPr>
      </p:pic>
      <p:sp>
        <p:nvSpPr>
          <p:cNvPr id="2" name="Title 1"/>
          <p:cNvSpPr>
            <a:spLocks noGrp="1"/>
          </p:cNvSpPr>
          <p:nvPr>
            <p:ph type="title"/>
          </p:nvPr>
        </p:nvSpPr>
        <p:spPr>
          <a:xfrm>
            <a:off x="403934" y="239698"/>
            <a:ext cx="8229600" cy="1012053"/>
          </a:xfrm>
        </p:spPr>
        <p:txBody>
          <a:bodyPr>
            <a:normAutofit fontScale="90000"/>
          </a:bodyPr>
          <a:lstStyle/>
          <a:p>
            <a:r>
              <a:rPr lang="en-US" sz="4000" b="1" dirty="0" smtClean="0"/>
              <a:t>Through These ORISE Programs, ORAU Supports the Missions of DOE</a:t>
            </a:r>
            <a:endParaRPr lang="en-US" dirty="0"/>
          </a:p>
        </p:txBody>
      </p:sp>
      <p:sp>
        <p:nvSpPr>
          <p:cNvPr id="6" name="TextBox 5"/>
          <p:cNvSpPr txBox="1"/>
          <p:nvPr/>
        </p:nvSpPr>
        <p:spPr>
          <a:xfrm>
            <a:off x="462378" y="1400452"/>
            <a:ext cx="4114800" cy="2369880"/>
          </a:xfrm>
          <a:prstGeom prst="rect">
            <a:avLst/>
          </a:prstGeom>
          <a:noFill/>
        </p:spPr>
        <p:txBody>
          <a:bodyPr wrap="square" rtlCol="0">
            <a:spAutoFit/>
          </a:bodyPr>
          <a:lstStyle/>
          <a:p>
            <a:pPr>
              <a:buFont typeface="Arial" pitchFamily="34" charset="0"/>
              <a:buChar char="•"/>
            </a:pPr>
            <a:r>
              <a:rPr lang="en-US" sz="1600" dirty="0" smtClean="0"/>
              <a:t>  </a:t>
            </a:r>
            <a:r>
              <a:rPr lang="en-US" sz="1600" dirty="0" smtClean="0">
                <a:solidFill>
                  <a:schemeClr val="bg1">
                    <a:lumMod val="65000"/>
                  </a:schemeClr>
                </a:solidFill>
              </a:rPr>
              <a:t>Science Education Programs</a:t>
            </a:r>
          </a:p>
          <a:p>
            <a:pPr>
              <a:buFont typeface="Arial" pitchFamily="34" charset="0"/>
              <a:buChar char="•"/>
            </a:pPr>
            <a:r>
              <a:rPr lang="en-US" sz="1600" dirty="0" smtClean="0"/>
              <a:t>  </a:t>
            </a:r>
            <a:r>
              <a:rPr lang="en-US" sz="1600" b="1" dirty="0" smtClean="0"/>
              <a:t>Scientific and Technical Resource   </a:t>
            </a:r>
          </a:p>
          <a:p>
            <a:r>
              <a:rPr lang="en-US" sz="1600" b="1" dirty="0" smtClean="0"/>
              <a:t>    Integration/Peer Review Programs</a:t>
            </a:r>
          </a:p>
          <a:p>
            <a:pPr>
              <a:buFont typeface="Arial" pitchFamily="34" charset="0"/>
              <a:buChar char="•"/>
            </a:pPr>
            <a:r>
              <a:rPr lang="en-US" sz="1600" dirty="0" smtClean="0">
                <a:solidFill>
                  <a:schemeClr val="bg1">
                    <a:lumMod val="65000"/>
                  </a:schemeClr>
                </a:solidFill>
              </a:rPr>
              <a:t>  Occupational Exposure and Worker Health </a:t>
            </a:r>
          </a:p>
          <a:p>
            <a:r>
              <a:rPr lang="en-US" sz="1600" dirty="0" smtClean="0">
                <a:solidFill>
                  <a:schemeClr val="bg1">
                    <a:lumMod val="65000"/>
                  </a:schemeClr>
                </a:solidFill>
              </a:rPr>
              <a:t>    Programs</a:t>
            </a:r>
          </a:p>
          <a:p>
            <a:pPr>
              <a:buFont typeface="Arial" pitchFamily="34" charset="0"/>
              <a:buChar char="•"/>
            </a:pPr>
            <a:r>
              <a:rPr lang="en-US" sz="1600" dirty="0" smtClean="0">
                <a:solidFill>
                  <a:schemeClr val="bg1">
                    <a:lumMod val="65000"/>
                  </a:schemeClr>
                </a:solidFill>
              </a:rPr>
              <a:t>  Health Communication and Technical Training </a:t>
            </a:r>
          </a:p>
          <a:p>
            <a:r>
              <a:rPr lang="en-US" sz="1600" dirty="0" smtClean="0">
                <a:solidFill>
                  <a:schemeClr val="bg1">
                    <a:lumMod val="65000"/>
                  </a:schemeClr>
                </a:solidFill>
              </a:rPr>
              <a:t>    Programs</a:t>
            </a:r>
          </a:p>
          <a:p>
            <a:pPr>
              <a:buFont typeface="Arial" pitchFamily="34" charset="0"/>
              <a:buChar char="•"/>
            </a:pPr>
            <a:endParaRPr lang="en-US" sz="1600" dirty="0" smtClean="0"/>
          </a:p>
          <a:p>
            <a:pPr>
              <a:buFont typeface="Arial" pitchFamily="34" charset="0"/>
              <a:buChar char="•"/>
            </a:pPr>
            <a:endParaRPr lang="en-US" dirty="0"/>
          </a:p>
        </p:txBody>
      </p:sp>
      <p:sp>
        <p:nvSpPr>
          <p:cNvPr id="7" name="TextBox 6"/>
          <p:cNvSpPr txBox="1"/>
          <p:nvPr/>
        </p:nvSpPr>
        <p:spPr>
          <a:xfrm>
            <a:off x="4674832" y="1347186"/>
            <a:ext cx="4140693" cy="1569660"/>
          </a:xfrm>
          <a:prstGeom prst="rect">
            <a:avLst/>
          </a:prstGeom>
          <a:noFill/>
        </p:spPr>
        <p:txBody>
          <a:bodyPr wrap="square" rtlCol="0">
            <a:spAutoFit/>
          </a:bodyPr>
          <a:lstStyle/>
          <a:p>
            <a:pPr>
              <a:buFont typeface="Arial" pitchFamily="34" charset="0"/>
              <a:buChar char="•"/>
            </a:pPr>
            <a:r>
              <a:rPr lang="en-US" sz="1600" dirty="0" smtClean="0">
                <a:solidFill>
                  <a:schemeClr val="bg1">
                    <a:lumMod val="65000"/>
                  </a:schemeClr>
                </a:solidFill>
              </a:rPr>
              <a:t>  Independent Environmental Assessment and </a:t>
            </a:r>
          </a:p>
          <a:p>
            <a:r>
              <a:rPr lang="en-US" sz="1600" dirty="0" smtClean="0">
                <a:solidFill>
                  <a:schemeClr val="bg1">
                    <a:lumMod val="65000"/>
                  </a:schemeClr>
                </a:solidFill>
              </a:rPr>
              <a:t>    Verifications Programs</a:t>
            </a:r>
          </a:p>
          <a:p>
            <a:pPr>
              <a:buFont typeface="Arial" pitchFamily="34" charset="0"/>
              <a:buChar char="•"/>
            </a:pPr>
            <a:r>
              <a:rPr lang="en-US" sz="1600" dirty="0" smtClean="0">
                <a:solidFill>
                  <a:schemeClr val="bg1">
                    <a:lumMod val="65000"/>
                  </a:schemeClr>
                </a:solidFill>
              </a:rPr>
              <a:t>  National Security and Emergency   </a:t>
            </a:r>
          </a:p>
          <a:p>
            <a:r>
              <a:rPr lang="en-US" sz="1600" dirty="0" smtClean="0">
                <a:solidFill>
                  <a:schemeClr val="bg1">
                    <a:lumMod val="65000"/>
                  </a:schemeClr>
                </a:solidFill>
              </a:rPr>
              <a:t>    Management Programs</a:t>
            </a:r>
          </a:p>
          <a:p>
            <a:endParaRPr lang="en-US" sz="1600" dirty="0" smtClean="0"/>
          </a:p>
          <a:p>
            <a:pPr>
              <a:buFont typeface="Arial" pitchFamily="34" charset="0"/>
              <a:buChar char="•"/>
            </a:pP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BALT\CPDGroup\CPD\Projects - Active\12-STRI-1449 STRI Reviewer Map - ML\Recruitment Map 2012.jpg"/>
          <p:cNvPicPr>
            <a:picLocks noChangeAspect="1" noChangeArrowheads="1"/>
          </p:cNvPicPr>
          <p:nvPr/>
        </p:nvPicPr>
        <p:blipFill rotWithShape="1">
          <a:blip r:embed="rId3">
            <a:extLst>
              <a:ext uri="{28A0092B-C50C-407E-A947-70E740481C1C}">
                <a14:useLocalDpi xmlns:a14="http://schemas.microsoft.com/office/drawing/2010/main" val="0"/>
              </a:ext>
            </a:extLst>
          </a:blip>
          <a:srcRect b="3546"/>
          <a:stretch/>
        </p:blipFill>
        <p:spPr bwMode="auto">
          <a:xfrm>
            <a:off x="78074" y="1444148"/>
            <a:ext cx="7075621" cy="464362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30566" y="228600"/>
            <a:ext cx="8256233" cy="1066800"/>
          </a:xfrm>
        </p:spPr>
        <p:txBody>
          <a:bodyPr>
            <a:noAutofit/>
          </a:bodyPr>
          <a:lstStyle/>
          <a:p>
            <a:r>
              <a:rPr lang="en-US" sz="3200" b="1" dirty="0" smtClean="0"/>
              <a:t>STRI Reviewers from Universities and Colleges, FY 2012</a:t>
            </a:r>
            <a:endParaRPr lang="en-US" sz="3200" b="1" dirty="0"/>
          </a:p>
        </p:txBody>
      </p:sp>
      <p:sp>
        <p:nvSpPr>
          <p:cNvPr id="7" name="Rounded Rectangle 6"/>
          <p:cNvSpPr/>
          <p:nvPr/>
        </p:nvSpPr>
        <p:spPr bwMode="auto">
          <a:xfrm>
            <a:off x="6733411" y="3539169"/>
            <a:ext cx="2249010" cy="2548599"/>
          </a:xfrm>
          <a:prstGeom prst="roundRect">
            <a:avLst/>
          </a:prstGeom>
          <a:solidFill>
            <a:schemeClr val="bg1"/>
          </a:solidFill>
          <a:ln w="381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Aft>
                <a:spcPts val="600"/>
              </a:spcAft>
            </a:pPr>
            <a:r>
              <a:rPr lang="en-US" sz="1600" b="1" dirty="0" smtClean="0"/>
              <a:t>STRI secured a total of 3,759 reviewers, including 772  from 92 member universities.</a:t>
            </a:r>
          </a:p>
          <a:p>
            <a:r>
              <a:rPr lang="en-US" sz="1000" b="1" dirty="0" smtClean="0"/>
              <a:t>Note: Five reviewers were from an ORAU member university located in London, UK. </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980865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bensonj\Desktop\programs.png"/>
          <p:cNvPicPr>
            <a:picLocks noChangeAspect="1" noChangeArrowheads="1"/>
          </p:cNvPicPr>
          <p:nvPr/>
        </p:nvPicPr>
        <p:blipFill>
          <a:blip r:embed="rId3" cstate="print"/>
          <a:srcRect/>
          <a:stretch>
            <a:fillRect/>
          </a:stretch>
        </p:blipFill>
        <p:spPr bwMode="auto">
          <a:xfrm>
            <a:off x="0" y="1600200"/>
            <a:ext cx="9143999" cy="5486400"/>
          </a:xfrm>
          <a:prstGeom prst="rect">
            <a:avLst/>
          </a:prstGeom>
          <a:noFill/>
        </p:spPr>
      </p:pic>
      <p:sp>
        <p:nvSpPr>
          <p:cNvPr id="2" name="Title 1"/>
          <p:cNvSpPr>
            <a:spLocks noGrp="1"/>
          </p:cNvSpPr>
          <p:nvPr>
            <p:ph type="title"/>
          </p:nvPr>
        </p:nvSpPr>
        <p:spPr>
          <a:xfrm>
            <a:off x="430567" y="257452"/>
            <a:ext cx="8229600" cy="1371600"/>
          </a:xfrm>
        </p:spPr>
        <p:txBody>
          <a:bodyPr>
            <a:normAutofit/>
          </a:bodyPr>
          <a:lstStyle/>
          <a:p>
            <a:r>
              <a:rPr lang="en-US" sz="4000" b="1" dirty="0" smtClean="0"/>
              <a:t>Through These ORISE Programs, ORAU Supports the Missions of DOE</a:t>
            </a:r>
            <a:endParaRPr lang="en-US" dirty="0"/>
          </a:p>
        </p:txBody>
      </p:sp>
      <p:sp>
        <p:nvSpPr>
          <p:cNvPr id="6" name="TextBox 5"/>
          <p:cNvSpPr txBox="1"/>
          <p:nvPr/>
        </p:nvSpPr>
        <p:spPr>
          <a:xfrm>
            <a:off x="435745" y="1524740"/>
            <a:ext cx="4114800" cy="2369880"/>
          </a:xfrm>
          <a:prstGeom prst="rect">
            <a:avLst/>
          </a:prstGeom>
          <a:noFill/>
        </p:spPr>
        <p:txBody>
          <a:bodyPr wrap="square" rtlCol="0">
            <a:spAutoFit/>
          </a:bodyPr>
          <a:lstStyle/>
          <a:p>
            <a:pPr>
              <a:buFont typeface="Arial" pitchFamily="34" charset="0"/>
              <a:buChar char="•"/>
            </a:pPr>
            <a:r>
              <a:rPr lang="en-US" sz="1600" dirty="0" smtClean="0"/>
              <a:t>  </a:t>
            </a:r>
            <a:r>
              <a:rPr lang="en-US" sz="1600" b="1" dirty="0" smtClean="0"/>
              <a:t>Science Education Programs</a:t>
            </a:r>
          </a:p>
          <a:p>
            <a:pPr>
              <a:buFont typeface="Arial" pitchFamily="34" charset="0"/>
              <a:buChar char="•"/>
            </a:pPr>
            <a:r>
              <a:rPr lang="en-US" sz="1600" dirty="0" smtClean="0">
                <a:solidFill>
                  <a:schemeClr val="bg1">
                    <a:lumMod val="65000"/>
                  </a:schemeClr>
                </a:solidFill>
              </a:rPr>
              <a:t>  Scientific and Technical Resource   </a:t>
            </a:r>
          </a:p>
          <a:p>
            <a:r>
              <a:rPr lang="en-US" sz="1600" dirty="0" smtClean="0">
                <a:solidFill>
                  <a:schemeClr val="bg1">
                    <a:lumMod val="65000"/>
                  </a:schemeClr>
                </a:solidFill>
              </a:rPr>
              <a:t>    Integration/Peer Review Programs</a:t>
            </a:r>
          </a:p>
          <a:p>
            <a:pPr>
              <a:buFont typeface="Arial" pitchFamily="34" charset="0"/>
              <a:buChar char="•"/>
            </a:pPr>
            <a:r>
              <a:rPr lang="en-US" sz="1600" dirty="0" smtClean="0">
                <a:solidFill>
                  <a:schemeClr val="bg1">
                    <a:lumMod val="65000"/>
                  </a:schemeClr>
                </a:solidFill>
              </a:rPr>
              <a:t>  Occupational Exposure and Worker Health </a:t>
            </a:r>
          </a:p>
          <a:p>
            <a:r>
              <a:rPr lang="en-US" sz="1600" dirty="0" smtClean="0">
                <a:solidFill>
                  <a:schemeClr val="bg1">
                    <a:lumMod val="65000"/>
                  </a:schemeClr>
                </a:solidFill>
              </a:rPr>
              <a:t>    Programs</a:t>
            </a:r>
          </a:p>
          <a:p>
            <a:pPr>
              <a:buFont typeface="Arial" pitchFamily="34" charset="0"/>
              <a:buChar char="•"/>
            </a:pPr>
            <a:r>
              <a:rPr lang="en-US" sz="1600" dirty="0" smtClean="0">
                <a:solidFill>
                  <a:schemeClr val="bg1">
                    <a:lumMod val="65000"/>
                  </a:schemeClr>
                </a:solidFill>
              </a:rPr>
              <a:t>  Health Communication and Technical Training </a:t>
            </a:r>
          </a:p>
          <a:p>
            <a:r>
              <a:rPr lang="en-US" sz="1600" dirty="0" smtClean="0">
                <a:solidFill>
                  <a:schemeClr val="bg1">
                    <a:lumMod val="65000"/>
                  </a:schemeClr>
                </a:solidFill>
              </a:rPr>
              <a:t>    Programs</a:t>
            </a:r>
          </a:p>
          <a:p>
            <a:pPr>
              <a:buFont typeface="Arial" pitchFamily="34" charset="0"/>
              <a:buChar char="•"/>
            </a:pPr>
            <a:endParaRPr lang="en-US" sz="1600" dirty="0" smtClean="0"/>
          </a:p>
          <a:p>
            <a:pPr>
              <a:buFont typeface="Arial" pitchFamily="34" charset="0"/>
              <a:buChar char="•"/>
            </a:pPr>
            <a:endParaRPr lang="en-US" dirty="0"/>
          </a:p>
        </p:txBody>
      </p:sp>
      <p:sp>
        <p:nvSpPr>
          <p:cNvPr id="7" name="TextBox 6"/>
          <p:cNvSpPr txBox="1"/>
          <p:nvPr/>
        </p:nvSpPr>
        <p:spPr>
          <a:xfrm>
            <a:off x="4665955" y="1551373"/>
            <a:ext cx="4114060" cy="1569660"/>
          </a:xfrm>
          <a:prstGeom prst="rect">
            <a:avLst/>
          </a:prstGeom>
          <a:noFill/>
        </p:spPr>
        <p:txBody>
          <a:bodyPr wrap="square" rtlCol="0">
            <a:spAutoFit/>
          </a:bodyPr>
          <a:lstStyle/>
          <a:p>
            <a:pPr>
              <a:buFont typeface="Arial" pitchFamily="34" charset="0"/>
              <a:buChar char="•"/>
            </a:pPr>
            <a:r>
              <a:rPr lang="en-US" sz="1600" dirty="0" smtClean="0">
                <a:solidFill>
                  <a:schemeClr val="bg1">
                    <a:lumMod val="65000"/>
                  </a:schemeClr>
                </a:solidFill>
              </a:rPr>
              <a:t>  Independent Environmental Assessment and </a:t>
            </a:r>
          </a:p>
          <a:p>
            <a:r>
              <a:rPr lang="en-US" sz="1600" dirty="0" smtClean="0">
                <a:solidFill>
                  <a:schemeClr val="bg1">
                    <a:lumMod val="65000"/>
                  </a:schemeClr>
                </a:solidFill>
              </a:rPr>
              <a:t>    Verifications Programs</a:t>
            </a:r>
          </a:p>
          <a:p>
            <a:pPr>
              <a:buFont typeface="Arial" pitchFamily="34" charset="0"/>
              <a:buChar char="•"/>
            </a:pPr>
            <a:r>
              <a:rPr lang="en-US" sz="1600" dirty="0" smtClean="0">
                <a:solidFill>
                  <a:schemeClr val="bg1">
                    <a:lumMod val="65000"/>
                  </a:schemeClr>
                </a:solidFill>
              </a:rPr>
              <a:t>  National Security and Emergency   </a:t>
            </a:r>
          </a:p>
          <a:p>
            <a:r>
              <a:rPr lang="en-US" sz="1600" dirty="0" smtClean="0">
                <a:solidFill>
                  <a:schemeClr val="bg1">
                    <a:lumMod val="65000"/>
                  </a:schemeClr>
                </a:solidFill>
              </a:rPr>
              <a:t>    Management Programs</a:t>
            </a:r>
          </a:p>
          <a:p>
            <a:endParaRPr lang="en-US" sz="1600" dirty="0" smtClean="0">
              <a:solidFill>
                <a:schemeClr val="bg2"/>
              </a:solidFill>
            </a:endParaRPr>
          </a:p>
          <a:p>
            <a:pPr>
              <a:buFont typeface="Arial" pitchFamily="34" charset="0"/>
              <a:buChar char="•"/>
            </a:pPr>
            <a:endParaRPr 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9256" y="115410"/>
            <a:ext cx="8318665" cy="1143000"/>
          </a:xfrm>
        </p:spPr>
        <p:txBody>
          <a:bodyPr>
            <a:noAutofit/>
          </a:bodyPr>
          <a:lstStyle/>
          <a:p>
            <a:pPr eaLnBrk="1" hangingPunct="1"/>
            <a:r>
              <a:rPr lang="en-US" sz="3600" b="1" dirty="0" smtClean="0"/>
              <a:t>Filling the Pipeline of Future Science and Technology Leaders</a:t>
            </a:r>
          </a:p>
        </p:txBody>
      </p:sp>
      <p:sp>
        <p:nvSpPr>
          <p:cNvPr id="9219" name="Rectangle 3"/>
          <p:cNvSpPr>
            <a:spLocks noGrp="1" noChangeArrowheads="1"/>
          </p:cNvSpPr>
          <p:nvPr>
            <p:ph type="body" idx="1"/>
          </p:nvPr>
        </p:nvSpPr>
        <p:spPr>
          <a:xfrm>
            <a:off x="368364" y="1249532"/>
            <a:ext cx="5934781" cy="4875213"/>
          </a:xfrm>
          <a:noFill/>
        </p:spPr>
        <p:txBody>
          <a:bodyPr>
            <a:normAutofit fontScale="62500" lnSpcReduction="20000"/>
          </a:bodyPr>
          <a:lstStyle/>
          <a:p>
            <a:pPr marL="231775" indent="-231775" eaLnBrk="1" hangingPunct="1">
              <a:lnSpc>
                <a:spcPct val="120000"/>
              </a:lnSpc>
            </a:pPr>
            <a:r>
              <a:rPr lang="en-US" b="1" dirty="0" smtClean="0">
                <a:solidFill>
                  <a:schemeClr val="tx1"/>
                </a:solidFill>
              </a:rPr>
              <a:t>ORAU’s contribution: </a:t>
            </a:r>
          </a:p>
          <a:p>
            <a:pPr marL="569913" lvl="1" indent="-223838" eaLnBrk="1" hangingPunct="1">
              <a:lnSpc>
                <a:spcPct val="120000"/>
              </a:lnSpc>
            </a:pPr>
            <a:r>
              <a:rPr lang="en-US" b="1" dirty="0" smtClean="0">
                <a:solidFill>
                  <a:schemeClr val="tx1"/>
                </a:solidFill>
              </a:rPr>
              <a:t>Experience-based programs tailored to measurable outcomes</a:t>
            </a:r>
          </a:p>
          <a:p>
            <a:pPr marL="569913" lvl="1" indent="-223838" eaLnBrk="1" hangingPunct="1">
              <a:lnSpc>
                <a:spcPct val="120000"/>
              </a:lnSpc>
            </a:pPr>
            <a:r>
              <a:rPr lang="en-US" b="1" dirty="0" smtClean="0">
                <a:solidFill>
                  <a:schemeClr val="tx1"/>
                </a:solidFill>
              </a:rPr>
              <a:t>Scholarship, fellowship, internship, postgraduate, postdoc, K-12, and senior scientist programs</a:t>
            </a:r>
          </a:p>
          <a:p>
            <a:pPr marL="569913" lvl="1" indent="-223838" eaLnBrk="1" hangingPunct="1">
              <a:lnSpc>
                <a:spcPct val="120000"/>
              </a:lnSpc>
            </a:pPr>
            <a:r>
              <a:rPr lang="en-US" b="1" dirty="0" smtClean="0">
                <a:solidFill>
                  <a:schemeClr val="tx1"/>
                </a:solidFill>
              </a:rPr>
              <a:t>&gt;8000 faculty and students annually 1,000 colleges and universities $196M sponsored by 14 federal agencies over 200 research institutions</a:t>
            </a:r>
          </a:p>
          <a:p>
            <a:pPr marL="231775" indent="-231775" eaLnBrk="1" hangingPunct="1">
              <a:lnSpc>
                <a:spcPct val="120000"/>
              </a:lnSpc>
            </a:pPr>
            <a:r>
              <a:rPr lang="en-US" b="1" dirty="0" smtClean="0">
                <a:solidFill>
                  <a:schemeClr val="tx1"/>
                </a:solidFill>
              </a:rPr>
              <a:t>Major programs:</a:t>
            </a:r>
          </a:p>
          <a:p>
            <a:pPr marL="569913" lvl="1" indent="-223838" eaLnBrk="1" hangingPunct="1">
              <a:lnSpc>
                <a:spcPct val="120000"/>
              </a:lnSpc>
            </a:pPr>
            <a:r>
              <a:rPr lang="en-US" b="1" dirty="0" smtClean="0">
                <a:solidFill>
                  <a:schemeClr val="tx1"/>
                </a:solidFill>
              </a:rPr>
              <a:t>UT-Battelle/ORNL science education partnership</a:t>
            </a:r>
          </a:p>
          <a:p>
            <a:pPr marL="569913" lvl="1" indent="-223838" eaLnBrk="1" hangingPunct="1">
              <a:lnSpc>
                <a:spcPct val="120000"/>
              </a:lnSpc>
            </a:pPr>
            <a:r>
              <a:rPr lang="en-US" b="1" dirty="0" smtClean="0">
                <a:solidFill>
                  <a:schemeClr val="tx1"/>
                </a:solidFill>
              </a:rPr>
              <a:t>DOE scholarship, fellowship, internship programs</a:t>
            </a:r>
          </a:p>
          <a:p>
            <a:pPr marL="569913" lvl="1" indent="-223838" eaLnBrk="1" hangingPunct="1">
              <a:lnSpc>
                <a:spcPct val="120000"/>
              </a:lnSpc>
            </a:pPr>
            <a:r>
              <a:rPr lang="en-US" b="1" dirty="0" smtClean="0">
                <a:solidFill>
                  <a:schemeClr val="tx1"/>
                </a:solidFill>
              </a:rPr>
              <a:t>NASA postdoctoral associates</a:t>
            </a:r>
          </a:p>
          <a:p>
            <a:pPr marL="569913" lvl="1" indent="-223838" eaLnBrk="1" hangingPunct="1">
              <a:lnSpc>
                <a:spcPct val="120000"/>
              </a:lnSpc>
            </a:pPr>
            <a:r>
              <a:rPr lang="en-US" b="1" dirty="0" smtClean="0">
                <a:solidFill>
                  <a:schemeClr val="tx1"/>
                </a:solidFill>
              </a:rPr>
              <a:t>DHS scholars and fellows program</a:t>
            </a:r>
          </a:p>
          <a:p>
            <a:pPr marL="569913" lvl="1" indent="-223838" eaLnBrk="1" hangingPunct="1">
              <a:lnSpc>
                <a:spcPct val="120000"/>
              </a:lnSpc>
            </a:pPr>
            <a:r>
              <a:rPr lang="en-US" b="1" dirty="0" smtClean="0">
                <a:solidFill>
                  <a:schemeClr val="tx1"/>
                </a:solidFill>
              </a:rPr>
              <a:t>DHHS (FDA, CDC, NIH) undergraduate, graduate, postdoc programs</a:t>
            </a:r>
          </a:p>
        </p:txBody>
      </p:sp>
      <p:grpSp>
        <p:nvGrpSpPr>
          <p:cNvPr id="2" name="Group 7"/>
          <p:cNvGrpSpPr/>
          <p:nvPr/>
        </p:nvGrpSpPr>
        <p:grpSpPr>
          <a:xfrm>
            <a:off x="6457346" y="914400"/>
            <a:ext cx="2313463" cy="4876800"/>
            <a:chOff x="6096000" y="609600"/>
            <a:chExt cx="2674943" cy="5638800"/>
          </a:xfrm>
        </p:grpSpPr>
        <p:pic>
          <p:nvPicPr>
            <p:cNvPr id="9220" name="Picture 4" descr="\\orau.net\media\CM\PHOTO ARCHIVE\PROGRAMS\SEP\Profile Photos\2008 Profiles\Jeong_Voy_Lebkuecher_TGA.jpg"/>
            <p:cNvPicPr>
              <a:picLocks noChangeAspect="1" noChangeArrowheads="1"/>
            </p:cNvPicPr>
            <p:nvPr/>
          </p:nvPicPr>
          <p:blipFill>
            <a:blip r:embed="rId3" cstate="print"/>
            <a:srcRect/>
            <a:stretch>
              <a:fillRect/>
            </a:stretch>
          </p:blipFill>
          <p:spPr bwMode="auto">
            <a:xfrm>
              <a:off x="6096004" y="4471988"/>
              <a:ext cx="2674939" cy="1776412"/>
            </a:xfrm>
            <a:prstGeom prst="roundRect">
              <a:avLst/>
            </a:prstGeom>
            <a:noFill/>
            <a:ln w="9525">
              <a:noFill/>
              <a:miter lim="800000"/>
              <a:headEnd/>
              <a:tailEnd/>
            </a:ln>
          </p:spPr>
        </p:pic>
        <p:pic>
          <p:nvPicPr>
            <p:cNvPr id="9221" name="Picture 4" descr="SEP_Reevely"/>
            <p:cNvPicPr>
              <a:picLocks noChangeAspect="1" noChangeArrowheads="1"/>
            </p:cNvPicPr>
            <p:nvPr/>
          </p:nvPicPr>
          <p:blipFill>
            <a:blip r:embed="rId4" cstate="print"/>
            <a:srcRect/>
            <a:stretch>
              <a:fillRect/>
            </a:stretch>
          </p:blipFill>
          <p:spPr bwMode="auto">
            <a:xfrm>
              <a:off x="7435850" y="2435225"/>
              <a:ext cx="1327150" cy="2003425"/>
            </a:xfrm>
            <a:prstGeom prst="roundRect">
              <a:avLst/>
            </a:prstGeom>
            <a:noFill/>
            <a:ln w="9525">
              <a:noFill/>
              <a:miter lim="800000"/>
              <a:headEnd/>
              <a:tailEnd/>
            </a:ln>
          </p:spPr>
        </p:pic>
        <p:pic>
          <p:nvPicPr>
            <p:cNvPr id="9222" name="Picture 5" descr="Y:\CPD\DIGITAL PIX\2009-07-27 SEP Classroom Photo Shoot (Jack Parker)\Disc 3\YQ4K3520.JPG"/>
            <p:cNvPicPr>
              <a:picLocks noChangeAspect="1" noChangeArrowheads="1"/>
            </p:cNvPicPr>
            <p:nvPr/>
          </p:nvPicPr>
          <p:blipFill>
            <a:blip r:embed="rId5" cstate="print"/>
            <a:srcRect/>
            <a:stretch>
              <a:fillRect/>
            </a:stretch>
          </p:blipFill>
          <p:spPr bwMode="auto">
            <a:xfrm>
              <a:off x="6096000" y="609600"/>
              <a:ext cx="2667000" cy="1778000"/>
            </a:xfrm>
            <a:prstGeom prst="roundRect">
              <a:avLst/>
            </a:prstGeom>
            <a:noFill/>
            <a:ln w="9525">
              <a:noFill/>
              <a:miter lim="800000"/>
              <a:headEnd/>
              <a:tailEnd/>
            </a:ln>
          </p:spPr>
        </p:pic>
        <p:pic>
          <p:nvPicPr>
            <p:cNvPr id="9223" name="Picture 8" descr="\\orau.net\media\CM\PHOTO ARCHIVE\PROGRAMS\SEP\Elementary students\DSC_0210.tif"/>
            <p:cNvPicPr>
              <a:picLocks noChangeAspect="1" noChangeArrowheads="1"/>
            </p:cNvPicPr>
            <p:nvPr/>
          </p:nvPicPr>
          <p:blipFill>
            <a:blip r:embed="rId6" cstate="print"/>
            <a:srcRect/>
            <a:stretch>
              <a:fillRect/>
            </a:stretch>
          </p:blipFill>
          <p:spPr bwMode="auto">
            <a:xfrm>
              <a:off x="6096000" y="2449513"/>
              <a:ext cx="1295400" cy="1995487"/>
            </a:xfrm>
            <a:prstGeom prst="round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52399"/>
            <a:ext cx="8229600" cy="1321293"/>
          </a:xfrm>
        </p:spPr>
        <p:txBody>
          <a:bodyPr>
            <a:noAutofit/>
          </a:bodyPr>
          <a:lstStyle/>
          <a:p>
            <a:r>
              <a:rPr lang="en-US" sz="3200" b="1" dirty="0" smtClean="0"/>
              <a:t>Filling the Pipeline of Future Science and Technology Leaders – ORAU Touches All Levels</a:t>
            </a:r>
          </a:p>
        </p:txBody>
      </p:sp>
      <p:sp>
        <p:nvSpPr>
          <p:cNvPr id="10243" name="Content Placeholder 2"/>
          <p:cNvSpPr>
            <a:spLocks noGrp="1"/>
          </p:cNvSpPr>
          <p:nvPr>
            <p:ph idx="1"/>
          </p:nvPr>
        </p:nvSpPr>
        <p:spPr>
          <a:xfrm>
            <a:off x="533400" y="1608138"/>
            <a:ext cx="8344270" cy="677862"/>
          </a:xfrm>
        </p:spPr>
        <p:txBody>
          <a:bodyPr>
            <a:normAutofit fontScale="70000" lnSpcReduction="20000"/>
          </a:bodyPr>
          <a:lstStyle/>
          <a:p>
            <a:pPr>
              <a:buFontTx/>
              <a:buNone/>
            </a:pPr>
            <a:r>
              <a:rPr lang="en-US" b="1" dirty="0" smtClean="0">
                <a:solidFill>
                  <a:schemeClr val="tx1"/>
                </a:solidFill>
              </a:rPr>
              <a:t>In FY12, ORAU/ORISE Programs Involved more than 8,384 Participants</a:t>
            </a:r>
          </a:p>
          <a:p>
            <a:endParaRPr lang="en-US" dirty="0" smtClean="0"/>
          </a:p>
        </p:txBody>
      </p:sp>
      <p:sp>
        <p:nvSpPr>
          <p:cNvPr id="5" name="Rounded Rectangle 4"/>
          <p:cNvSpPr/>
          <p:nvPr/>
        </p:nvSpPr>
        <p:spPr>
          <a:xfrm>
            <a:off x="1916876" y="2243249"/>
            <a:ext cx="5029200" cy="3243151"/>
          </a:xfrm>
          <a:prstGeom prst="roundRect">
            <a:avLst>
              <a:gd name="adj" fmla="val 11310"/>
            </a:avLst>
          </a:prstGeom>
          <a:solidFill>
            <a:schemeClr val="accent1">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p:cNvSpPr>
            <a:spLocks noChangeArrowheads="1"/>
          </p:cNvSpPr>
          <p:nvPr/>
        </p:nvSpPr>
        <p:spPr bwMode="auto">
          <a:xfrm>
            <a:off x="4227747" y="2481394"/>
            <a:ext cx="1760824" cy="209862"/>
          </a:xfrm>
          <a:prstGeom prst="rect">
            <a:avLst/>
          </a:prstGeom>
          <a:solidFill>
            <a:schemeClr val="bg1"/>
          </a:solidFill>
          <a:ln w="9525">
            <a:noFill/>
            <a:miter lim="800000"/>
            <a:headEnd/>
            <a:tailEnd/>
          </a:ln>
        </p:spPr>
        <p:txBody>
          <a:bodyPr wrap="none" anchor="ctr"/>
          <a:lstStyle/>
          <a:p>
            <a:endParaRPr lang="en-US">
              <a:solidFill>
                <a:srgbClr val="000000"/>
              </a:solidFill>
              <a:latin typeface="Calibri" pitchFamily="34" charset="0"/>
              <a:cs typeface="Arial" charset="0"/>
            </a:endParaRPr>
          </a:p>
        </p:txBody>
      </p:sp>
      <p:sp>
        <p:nvSpPr>
          <p:cNvPr id="7" name="TextBox 13"/>
          <p:cNvSpPr txBox="1">
            <a:spLocks noChangeArrowheads="1"/>
          </p:cNvSpPr>
          <p:nvPr/>
        </p:nvSpPr>
        <p:spPr bwMode="auto">
          <a:xfrm>
            <a:off x="4972988" y="2438400"/>
            <a:ext cx="1015583" cy="307777"/>
          </a:xfrm>
          <a:prstGeom prst="rect">
            <a:avLst/>
          </a:prstGeom>
          <a:noFill/>
          <a:ln w="9525">
            <a:noFill/>
            <a:miter lim="800000"/>
            <a:headEnd/>
            <a:tailEnd/>
          </a:ln>
        </p:spPr>
        <p:txBody>
          <a:bodyPr wrap="square">
            <a:spAutoFit/>
          </a:bodyPr>
          <a:lstStyle/>
          <a:p>
            <a:pPr algn="r"/>
            <a:r>
              <a:rPr lang="en-US" sz="1400" b="1" dirty="0" smtClean="0">
                <a:solidFill>
                  <a:srgbClr val="000000"/>
                </a:solidFill>
                <a:cs typeface="Arial" charset="0"/>
              </a:rPr>
              <a:t>1181</a:t>
            </a:r>
            <a:endParaRPr lang="en-US" sz="1400" b="1" dirty="0">
              <a:solidFill>
                <a:srgbClr val="000000"/>
              </a:solidFill>
              <a:cs typeface="Arial" charset="0"/>
            </a:endParaRPr>
          </a:p>
        </p:txBody>
      </p:sp>
      <p:sp>
        <p:nvSpPr>
          <p:cNvPr id="9" name="TextBox 8"/>
          <p:cNvSpPr txBox="1"/>
          <p:nvPr/>
        </p:nvSpPr>
        <p:spPr>
          <a:xfrm>
            <a:off x="2008449" y="2438400"/>
            <a:ext cx="2215991" cy="3308598"/>
          </a:xfrm>
          <a:prstGeom prst="rect">
            <a:avLst/>
          </a:prstGeom>
          <a:noFill/>
        </p:spPr>
        <p:txBody>
          <a:bodyPr wrap="none" rtlCol="0">
            <a:spAutoFit/>
          </a:bodyPr>
          <a:lstStyle/>
          <a:p>
            <a:pPr algn="r">
              <a:spcBef>
                <a:spcPts val="600"/>
              </a:spcBef>
              <a:spcAft>
                <a:spcPts val="600"/>
              </a:spcAft>
            </a:pPr>
            <a:r>
              <a:rPr lang="en-US" sz="1400" dirty="0" smtClean="0"/>
              <a:t>Undergraduates</a:t>
            </a:r>
          </a:p>
          <a:p>
            <a:pPr algn="r">
              <a:spcBef>
                <a:spcPts val="600"/>
              </a:spcBef>
              <a:spcAft>
                <a:spcPts val="600"/>
              </a:spcAft>
            </a:pPr>
            <a:r>
              <a:rPr lang="en-US" sz="1400" dirty="0" smtClean="0"/>
              <a:t>Graduate Students</a:t>
            </a:r>
          </a:p>
          <a:p>
            <a:pPr algn="r">
              <a:spcBef>
                <a:spcPts val="600"/>
              </a:spcBef>
              <a:spcAft>
                <a:spcPts val="600"/>
              </a:spcAft>
            </a:pPr>
            <a:r>
              <a:rPr lang="en-US" sz="1400" dirty="0" smtClean="0"/>
              <a:t>Recent Graduates</a:t>
            </a:r>
            <a:br>
              <a:rPr lang="en-US" sz="1400" dirty="0" smtClean="0"/>
            </a:br>
            <a:r>
              <a:rPr lang="en-US" sz="1400" dirty="0" smtClean="0"/>
              <a:t>(M.S., B.S., 2-year)</a:t>
            </a:r>
          </a:p>
          <a:p>
            <a:pPr algn="r">
              <a:spcBef>
                <a:spcPts val="600"/>
              </a:spcBef>
              <a:spcAft>
                <a:spcPts val="600"/>
              </a:spcAft>
            </a:pPr>
            <a:r>
              <a:rPr lang="en-US" sz="1400" dirty="0" smtClean="0"/>
              <a:t>Postdoctoral Fellows</a:t>
            </a:r>
          </a:p>
          <a:p>
            <a:pPr algn="r">
              <a:spcBef>
                <a:spcPts val="600"/>
              </a:spcBef>
              <a:spcAft>
                <a:spcPts val="600"/>
              </a:spcAft>
            </a:pPr>
            <a:r>
              <a:rPr lang="en-US" sz="1400" dirty="0" smtClean="0"/>
              <a:t>College/University Faculty</a:t>
            </a:r>
          </a:p>
          <a:p>
            <a:pPr algn="r">
              <a:spcBef>
                <a:spcPts val="600"/>
              </a:spcBef>
              <a:spcAft>
                <a:spcPts val="600"/>
              </a:spcAft>
            </a:pPr>
            <a:r>
              <a:rPr lang="en-US" sz="1400" dirty="0" smtClean="0"/>
              <a:t>K-12 Students and Teachers</a:t>
            </a:r>
          </a:p>
          <a:p>
            <a:pPr algn="r">
              <a:spcBef>
                <a:spcPts val="600"/>
              </a:spcBef>
              <a:spcAft>
                <a:spcPts val="600"/>
              </a:spcAft>
            </a:pPr>
            <a:r>
              <a:rPr lang="en-US" sz="1400" dirty="0" smtClean="0"/>
              <a:t>Other Scientists &amp;</a:t>
            </a:r>
            <a:br>
              <a:rPr lang="en-US" sz="1400" dirty="0" smtClean="0"/>
            </a:br>
            <a:r>
              <a:rPr lang="en-US" sz="1400" dirty="0" smtClean="0"/>
              <a:t>Professionals</a:t>
            </a:r>
          </a:p>
          <a:p>
            <a:endParaRPr lang="en-US" dirty="0"/>
          </a:p>
        </p:txBody>
      </p:sp>
      <p:sp>
        <p:nvSpPr>
          <p:cNvPr id="10" name="Rectangle 9"/>
          <p:cNvSpPr>
            <a:spLocks noChangeArrowheads="1"/>
          </p:cNvSpPr>
          <p:nvPr/>
        </p:nvSpPr>
        <p:spPr bwMode="auto">
          <a:xfrm>
            <a:off x="4230245" y="2895600"/>
            <a:ext cx="1097280" cy="209862"/>
          </a:xfrm>
          <a:prstGeom prst="rect">
            <a:avLst/>
          </a:prstGeom>
          <a:solidFill>
            <a:schemeClr val="bg1"/>
          </a:solidFill>
          <a:ln w="9525">
            <a:noFill/>
            <a:miter lim="800000"/>
            <a:headEnd/>
            <a:tailEnd/>
          </a:ln>
        </p:spPr>
        <p:txBody>
          <a:bodyPr wrap="none" anchor="ctr"/>
          <a:lstStyle/>
          <a:p>
            <a:endParaRPr lang="en-US">
              <a:solidFill>
                <a:srgbClr val="000000"/>
              </a:solidFill>
              <a:latin typeface="Calibri" pitchFamily="34" charset="0"/>
              <a:cs typeface="Arial" charset="0"/>
            </a:endParaRPr>
          </a:p>
        </p:txBody>
      </p:sp>
      <p:sp>
        <p:nvSpPr>
          <p:cNvPr id="11" name="Rectangle 9"/>
          <p:cNvSpPr>
            <a:spLocks noChangeArrowheads="1"/>
          </p:cNvSpPr>
          <p:nvPr/>
        </p:nvSpPr>
        <p:spPr bwMode="auto">
          <a:xfrm>
            <a:off x="4229056" y="3352800"/>
            <a:ext cx="1993614" cy="209797"/>
          </a:xfrm>
          <a:prstGeom prst="rect">
            <a:avLst/>
          </a:prstGeom>
          <a:solidFill>
            <a:schemeClr val="bg1"/>
          </a:solidFill>
          <a:ln w="9525">
            <a:noFill/>
            <a:miter lim="800000"/>
            <a:headEnd/>
            <a:tailEnd/>
          </a:ln>
        </p:spPr>
        <p:txBody>
          <a:bodyPr wrap="none" anchor="ctr"/>
          <a:lstStyle/>
          <a:p>
            <a:endParaRPr lang="en-US">
              <a:solidFill>
                <a:srgbClr val="000000"/>
              </a:solidFill>
              <a:latin typeface="Calibri" pitchFamily="34" charset="0"/>
              <a:cs typeface="Arial" charset="0"/>
            </a:endParaRPr>
          </a:p>
        </p:txBody>
      </p:sp>
      <p:sp>
        <p:nvSpPr>
          <p:cNvPr id="12" name="Rectangle 9"/>
          <p:cNvSpPr>
            <a:spLocks noChangeArrowheads="1"/>
          </p:cNvSpPr>
          <p:nvPr/>
        </p:nvSpPr>
        <p:spPr bwMode="auto">
          <a:xfrm>
            <a:off x="4235241" y="3838003"/>
            <a:ext cx="2106181" cy="163981"/>
          </a:xfrm>
          <a:prstGeom prst="rect">
            <a:avLst/>
          </a:prstGeom>
          <a:solidFill>
            <a:schemeClr val="bg1"/>
          </a:solidFill>
          <a:ln w="9525">
            <a:noFill/>
            <a:miter lim="800000"/>
            <a:headEnd/>
            <a:tailEnd/>
          </a:ln>
        </p:spPr>
        <p:txBody>
          <a:bodyPr wrap="none" anchor="ctr"/>
          <a:lstStyle/>
          <a:p>
            <a:endParaRPr lang="en-US">
              <a:solidFill>
                <a:srgbClr val="000000"/>
              </a:solidFill>
              <a:latin typeface="Calibri" pitchFamily="34" charset="0"/>
              <a:cs typeface="Arial" charset="0"/>
            </a:endParaRPr>
          </a:p>
        </p:txBody>
      </p:sp>
      <p:sp>
        <p:nvSpPr>
          <p:cNvPr id="13" name="Rectangle 9"/>
          <p:cNvSpPr>
            <a:spLocks noChangeArrowheads="1"/>
          </p:cNvSpPr>
          <p:nvPr/>
        </p:nvSpPr>
        <p:spPr bwMode="auto">
          <a:xfrm>
            <a:off x="4237740" y="4188504"/>
            <a:ext cx="457200" cy="209862"/>
          </a:xfrm>
          <a:prstGeom prst="rect">
            <a:avLst/>
          </a:prstGeom>
          <a:solidFill>
            <a:schemeClr val="bg1"/>
          </a:solidFill>
          <a:ln w="9525">
            <a:noFill/>
            <a:miter lim="800000"/>
            <a:headEnd/>
            <a:tailEnd/>
          </a:ln>
        </p:spPr>
        <p:txBody>
          <a:bodyPr wrap="none" anchor="ctr"/>
          <a:lstStyle/>
          <a:p>
            <a:endParaRPr lang="en-US">
              <a:solidFill>
                <a:srgbClr val="000000"/>
              </a:solidFill>
              <a:latin typeface="Calibri" pitchFamily="34" charset="0"/>
              <a:cs typeface="Arial" charset="0"/>
            </a:endParaRPr>
          </a:p>
        </p:txBody>
      </p:sp>
      <p:sp>
        <p:nvSpPr>
          <p:cNvPr id="14" name="Rectangle 9"/>
          <p:cNvSpPr>
            <a:spLocks noChangeArrowheads="1"/>
          </p:cNvSpPr>
          <p:nvPr/>
        </p:nvSpPr>
        <p:spPr bwMode="auto">
          <a:xfrm>
            <a:off x="4226304" y="4555802"/>
            <a:ext cx="2372800" cy="194328"/>
          </a:xfrm>
          <a:prstGeom prst="rect">
            <a:avLst/>
          </a:prstGeom>
          <a:solidFill>
            <a:schemeClr val="bg1"/>
          </a:solidFill>
          <a:ln w="9525">
            <a:noFill/>
            <a:miter lim="800000"/>
            <a:headEnd/>
            <a:tailEnd/>
          </a:ln>
        </p:spPr>
        <p:txBody>
          <a:bodyPr wrap="none" anchor="ctr"/>
          <a:lstStyle/>
          <a:p>
            <a:endParaRPr lang="en-US">
              <a:solidFill>
                <a:srgbClr val="000000"/>
              </a:solidFill>
              <a:latin typeface="Calibri" pitchFamily="34" charset="0"/>
              <a:cs typeface="Arial" charset="0"/>
            </a:endParaRPr>
          </a:p>
        </p:txBody>
      </p:sp>
      <p:sp>
        <p:nvSpPr>
          <p:cNvPr id="15" name="Rectangle 9"/>
          <p:cNvSpPr>
            <a:spLocks noChangeArrowheads="1"/>
          </p:cNvSpPr>
          <p:nvPr/>
        </p:nvSpPr>
        <p:spPr bwMode="auto">
          <a:xfrm>
            <a:off x="4240239" y="4917296"/>
            <a:ext cx="731520" cy="209862"/>
          </a:xfrm>
          <a:prstGeom prst="rect">
            <a:avLst/>
          </a:prstGeom>
          <a:solidFill>
            <a:schemeClr val="bg1"/>
          </a:solidFill>
          <a:ln w="9525">
            <a:noFill/>
            <a:miter lim="800000"/>
            <a:headEnd/>
            <a:tailEnd/>
          </a:ln>
        </p:spPr>
        <p:txBody>
          <a:bodyPr wrap="none" anchor="ctr"/>
          <a:lstStyle/>
          <a:p>
            <a:pPr algn="r"/>
            <a:r>
              <a:rPr lang="en-US" sz="1400" b="1" dirty="0" smtClean="0">
                <a:solidFill>
                  <a:srgbClr val="000000"/>
                </a:solidFill>
                <a:latin typeface="Calibri" pitchFamily="34" charset="0"/>
                <a:cs typeface="Arial" charset="0"/>
              </a:rPr>
              <a:t>447</a:t>
            </a:r>
            <a:endParaRPr lang="en-US" sz="1400" b="1" dirty="0">
              <a:solidFill>
                <a:srgbClr val="000000"/>
              </a:solidFill>
              <a:latin typeface="Calibri" pitchFamily="34" charset="0"/>
              <a:cs typeface="Arial" charset="0"/>
            </a:endParaRPr>
          </a:p>
        </p:txBody>
      </p:sp>
      <p:sp>
        <p:nvSpPr>
          <p:cNvPr id="16" name="TextBox 13"/>
          <p:cNvSpPr txBox="1">
            <a:spLocks noChangeArrowheads="1"/>
          </p:cNvSpPr>
          <p:nvPr/>
        </p:nvSpPr>
        <p:spPr bwMode="auto">
          <a:xfrm>
            <a:off x="4775199" y="3309807"/>
            <a:ext cx="1506847" cy="307777"/>
          </a:xfrm>
          <a:prstGeom prst="rect">
            <a:avLst/>
          </a:prstGeom>
          <a:noFill/>
          <a:ln w="9525">
            <a:noFill/>
            <a:miter lim="800000"/>
            <a:headEnd/>
            <a:tailEnd/>
          </a:ln>
        </p:spPr>
        <p:txBody>
          <a:bodyPr wrap="square">
            <a:spAutoFit/>
          </a:bodyPr>
          <a:lstStyle/>
          <a:p>
            <a:pPr algn="r"/>
            <a:r>
              <a:rPr lang="en-US" sz="1400" b="1" dirty="0" smtClean="0">
                <a:solidFill>
                  <a:srgbClr val="000000"/>
                </a:solidFill>
                <a:cs typeface="Arial" charset="0"/>
              </a:rPr>
              <a:t>1673</a:t>
            </a:r>
          </a:p>
        </p:txBody>
      </p:sp>
      <p:sp>
        <p:nvSpPr>
          <p:cNvPr id="17" name="TextBox 13"/>
          <p:cNvSpPr txBox="1">
            <a:spLocks noChangeArrowheads="1"/>
          </p:cNvSpPr>
          <p:nvPr/>
        </p:nvSpPr>
        <p:spPr bwMode="auto">
          <a:xfrm>
            <a:off x="4588625" y="3790683"/>
            <a:ext cx="1824049" cy="307777"/>
          </a:xfrm>
          <a:prstGeom prst="rect">
            <a:avLst/>
          </a:prstGeom>
          <a:noFill/>
          <a:ln w="9525">
            <a:noFill/>
            <a:miter lim="800000"/>
            <a:headEnd/>
            <a:tailEnd/>
          </a:ln>
        </p:spPr>
        <p:txBody>
          <a:bodyPr wrap="square">
            <a:spAutoFit/>
          </a:bodyPr>
          <a:lstStyle/>
          <a:p>
            <a:pPr algn="r"/>
            <a:r>
              <a:rPr lang="en-US" sz="1400" b="1" dirty="0" smtClean="0">
                <a:solidFill>
                  <a:srgbClr val="000000"/>
                </a:solidFill>
                <a:cs typeface="Arial" charset="0"/>
              </a:rPr>
              <a:t>1678</a:t>
            </a:r>
          </a:p>
        </p:txBody>
      </p:sp>
      <p:sp>
        <p:nvSpPr>
          <p:cNvPr id="18" name="TextBox 13"/>
          <p:cNvSpPr txBox="1">
            <a:spLocks noChangeArrowheads="1"/>
          </p:cNvSpPr>
          <p:nvPr/>
        </p:nvSpPr>
        <p:spPr bwMode="auto">
          <a:xfrm>
            <a:off x="4865556" y="4505886"/>
            <a:ext cx="1733548" cy="307777"/>
          </a:xfrm>
          <a:prstGeom prst="rect">
            <a:avLst/>
          </a:prstGeom>
          <a:noFill/>
          <a:ln w="9525">
            <a:noFill/>
            <a:miter lim="800000"/>
            <a:headEnd/>
            <a:tailEnd/>
          </a:ln>
        </p:spPr>
        <p:txBody>
          <a:bodyPr wrap="square">
            <a:spAutoFit/>
          </a:bodyPr>
          <a:lstStyle/>
          <a:p>
            <a:pPr algn="r"/>
            <a:r>
              <a:rPr lang="en-US" sz="1400" b="1" dirty="0" smtClean="0">
                <a:solidFill>
                  <a:srgbClr val="000000"/>
                </a:solidFill>
                <a:cs typeface="Arial" charset="0"/>
              </a:rPr>
              <a:t>2146</a:t>
            </a:r>
          </a:p>
        </p:txBody>
      </p:sp>
      <p:sp>
        <p:nvSpPr>
          <p:cNvPr id="25" name="TextBox 13"/>
          <p:cNvSpPr txBox="1">
            <a:spLocks noChangeArrowheads="1"/>
          </p:cNvSpPr>
          <p:nvPr/>
        </p:nvSpPr>
        <p:spPr bwMode="auto">
          <a:xfrm>
            <a:off x="4300186" y="2840785"/>
            <a:ext cx="1092200" cy="307777"/>
          </a:xfrm>
          <a:prstGeom prst="rect">
            <a:avLst/>
          </a:prstGeom>
          <a:noFill/>
          <a:ln w="9525">
            <a:noFill/>
            <a:miter lim="800000"/>
            <a:headEnd/>
            <a:tailEnd/>
          </a:ln>
        </p:spPr>
        <p:txBody>
          <a:bodyPr>
            <a:spAutoFit/>
          </a:bodyPr>
          <a:lstStyle/>
          <a:p>
            <a:pPr algn="r"/>
            <a:r>
              <a:rPr lang="en-US" sz="1400" b="1" dirty="0" smtClean="0">
                <a:solidFill>
                  <a:srgbClr val="000000"/>
                </a:solidFill>
                <a:cs typeface="Arial" charset="0"/>
              </a:rPr>
              <a:t>980</a:t>
            </a:r>
          </a:p>
        </p:txBody>
      </p:sp>
      <p:sp>
        <p:nvSpPr>
          <p:cNvPr id="26" name="TextBox 13"/>
          <p:cNvSpPr txBox="1">
            <a:spLocks noChangeArrowheads="1"/>
          </p:cNvSpPr>
          <p:nvPr/>
        </p:nvSpPr>
        <p:spPr bwMode="auto">
          <a:xfrm>
            <a:off x="3680204" y="4131944"/>
            <a:ext cx="1092200" cy="307777"/>
          </a:xfrm>
          <a:prstGeom prst="rect">
            <a:avLst/>
          </a:prstGeom>
          <a:noFill/>
          <a:ln w="9525">
            <a:noFill/>
            <a:miter lim="800000"/>
            <a:headEnd/>
            <a:tailEnd/>
          </a:ln>
        </p:spPr>
        <p:txBody>
          <a:bodyPr>
            <a:spAutoFit/>
          </a:bodyPr>
          <a:lstStyle/>
          <a:p>
            <a:pPr algn="r"/>
            <a:r>
              <a:rPr lang="en-US" sz="1400" b="1" dirty="0" smtClean="0">
                <a:solidFill>
                  <a:srgbClr val="000000"/>
                </a:solidFill>
                <a:cs typeface="Arial" charset="0"/>
              </a:rPr>
              <a:t>279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Did You Know.wmv">
            <a:hlinkClick r:id="" action="ppaction://media"/>
          </p:cNvPr>
          <p:cNvPicPr>
            <a:picLocks noRot="1" noChangeAspect="1"/>
          </p:cNvPicPr>
          <p:nvPr>
            <a:videoFile r:link="rId1"/>
          </p:nvPr>
        </p:nvPicPr>
        <p:blipFill>
          <a:blip r:embed="rId4" cstate="print"/>
          <a:stretch>
            <a:fillRect/>
          </a:stretch>
        </p:blipFill>
        <p:spPr>
          <a:xfrm>
            <a:off x="598248" y="867104"/>
            <a:ext cx="3412291" cy="22672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457200" y="5322094"/>
            <a:ext cx="3810000" cy="1231106"/>
          </a:xfrm>
          <a:prstGeom prst="rect">
            <a:avLst/>
          </a:prstGeom>
          <a:noFill/>
        </p:spPr>
        <p:txBody>
          <a:bodyPr wrap="square" rtlCol="0">
            <a:spAutoFit/>
          </a:bodyPr>
          <a:lstStyle/>
          <a:p>
            <a:r>
              <a:rPr lang="en-US" sz="1800" b="1" dirty="0" smtClean="0"/>
              <a:t>. . . University consortium focused on advancing scientific research and education through partnerships</a:t>
            </a:r>
          </a:p>
          <a:p>
            <a:endParaRPr lang="en-US" dirty="0"/>
          </a:p>
        </p:txBody>
      </p:sp>
      <p:sp>
        <p:nvSpPr>
          <p:cNvPr id="7" name="TextBox 6"/>
          <p:cNvSpPr txBox="1"/>
          <p:nvPr/>
        </p:nvSpPr>
        <p:spPr>
          <a:xfrm>
            <a:off x="4724400" y="762000"/>
            <a:ext cx="4191000" cy="1231106"/>
          </a:xfrm>
          <a:prstGeom prst="rect">
            <a:avLst/>
          </a:prstGeom>
          <a:noFill/>
        </p:spPr>
        <p:txBody>
          <a:bodyPr wrap="square" rtlCol="0">
            <a:spAutoFit/>
          </a:bodyPr>
          <a:lstStyle/>
          <a:p>
            <a:r>
              <a:rPr lang="en-US" sz="1800" b="1" dirty="0" smtClean="0"/>
              <a:t>. . . Partner with UT-Battelle to expand university collaboration with Oak Ridge National Laboratory</a:t>
            </a:r>
          </a:p>
          <a:p>
            <a:endParaRPr lang="en-US" dirty="0"/>
          </a:p>
        </p:txBody>
      </p:sp>
      <p:sp>
        <p:nvSpPr>
          <p:cNvPr id="8" name="TextBox 7"/>
          <p:cNvSpPr txBox="1"/>
          <p:nvPr/>
        </p:nvSpPr>
        <p:spPr>
          <a:xfrm>
            <a:off x="4724400" y="4941094"/>
            <a:ext cx="4419600" cy="1231106"/>
          </a:xfrm>
          <a:prstGeom prst="rect">
            <a:avLst/>
          </a:prstGeom>
          <a:noFill/>
        </p:spPr>
        <p:txBody>
          <a:bodyPr wrap="square" rtlCol="0">
            <a:spAutoFit/>
          </a:bodyPr>
          <a:lstStyle/>
          <a:p>
            <a:r>
              <a:rPr lang="en-US" sz="1800" b="1" dirty="0" smtClean="0"/>
              <a:t>. . . Federal contractor managing the Oak Ridge Institute for Science and Education for DOE (ORISE)</a:t>
            </a:r>
            <a:endParaRPr lang="en-US" sz="1800" b="1" i="1" dirty="0" smtClean="0">
              <a:solidFill>
                <a:srgbClr val="003366"/>
              </a:solidFill>
            </a:endParaRPr>
          </a:p>
          <a:p>
            <a:endParaRPr lang="en-US" dirty="0"/>
          </a:p>
        </p:txBody>
      </p:sp>
      <p:pic>
        <p:nvPicPr>
          <p:cNvPr id="6149" name="Picture 5" descr="C:\Users\bensonj\Desktop\new web pix\sep\IMG_3904.jpg"/>
          <p:cNvPicPr>
            <a:picLocks noChangeAspect="1" noChangeArrowheads="1"/>
          </p:cNvPicPr>
          <p:nvPr/>
        </p:nvPicPr>
        <p:blipFill>
          <a:blip r:embed="rId5" cstate="print"/>
          <a:srcRect/>
          <a:stretch>
            <a:fillRect/>
          </a:stretch>
        </p:blipFill>
        <p:spPr bwMode="auto">
          <a:xfrm>
            <a:off x="4876800" y="2045494"/>
            <a:ext cx="3881160" cy="2819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 Box 8"/>
          <p:cNvSpPr txBox="1">
            <a:spLocks noChangeArrowheads="1"/>
          </p:cNvSpPr>
          <p:nvPr/>
        </p:nvSpPr>
        <p:spPr bwMode="auto">
          <a:xfrm>
            <a:off x="3870185" y="4134891"/>
            <a:ext cx="1137572" cy="609398"/>
          </a:xfrm>
          <a:prstGeom prst="rect">
            <a:avLst/>
          </a:prstGeom>
          <a:noFill/>
          <a:ln w="12700">
            <a:noFill/>
            <a:miter lim="800000"/>
            <a:headEnd type="none" w="sm" len="sm"/>
            <a:tailEnd type="none" w="sm" len="sm"/>
          </a:ln>
        </p:spPr>
        <p:txBody>
          <a:bodyPr wrap="square">
            <a:spAutoFit/>
          </a:bodyPr>
          <a:lstStyle/>
          <a:p>
            <a:pPr>
              <a:lnSpc>
                <a:spcPct val="80000"/>
              </a:lnSpc>
              <a:spcBef>
                <a:spcPct val="0"/>
              </a:spcBef>
              <a:spcAft>
                <a:spcPct val="0"/>
              </a:spcAft>
              <a:buFontTx/>
              <a:buNone/>
            </a:pPr>
            <a:r>
              <a:rPr lang="en-US" sz="1400" b="1" i="1" dirty="0"/>
              <a:t>ORAU Member Institutions</a:t>
            </a:r>
          </a:p>
        </p:txBody>
      </p:sp>
      <p:sp>
        <p:nvSpPr>
          <p:cNvPr id="12" name="Title 11"/>
          <p:cNvSpPr>
            <a:spLocks noGrp="1"/>
          </p:cNvSpPr>
          <p:nvPr>
            <p:ph type="title"/>
          </p:nvPr>
        </p:nvSpPr>
        <p:spPr>
          <a:xfrm>
            <a:off x="457200" y="-144462"/>
            <a:ext cx="8229600" cy="1143000"/>
          </a:xfrm>
        </p:spPr>
        <p:txBody>
          <a:bodyPr/>
          <a:lstStyle/>
          <a:p>
            <a:r>
              <a:rPr lang="en-US" sz="2400" b="1" dirty="0" smtClean="0"/>
              <a:t>Oak Ridge Associated Universities is a…</a:t>
            </a:r>
            <a:endParaRPr lang="en-US" sz="2400" b="1" dirty="0"/>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5097" t="7715" r="3995" b="11699"/>
          <a:stretch/>
        </p:blipFill>
        <p:spPr>
          <a:xfrm>
            <a:off x="457200" y="3310414"/>
            <a:ext cx="3507146" cy="201168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video>
              <p:cMediaNode>
                <p:cTn id="7" fill="hold" display="0">
                  <p:stCondLst>
                    <p:cond delay="indefinite"/>
                  </p:stCondLst>
                  <p:endCondLst>
                    <p:cond evt="onNext" delay="0">
                      <p:tgtEl>
                        <p:sldTgt/>
                      </p:tgtEl>
                    </p:cond>
                    <p:cond evt="onPrev" delay="0">
                      <p:tgtEl>
                        <p:sldTgt/>
                      </p:tgtEl>
                    </p:cond>
                  </p:endCondLst>
                </p:cTn>
                <p:tgtEl>
                  <p:spTgt spid="1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SEP_Capability_Vertical.jpg.JPG"/>
          <p:cNvPicPr>
            <a:picLocks noChangeAspect="1"/>
          </p:cNvPicPr>
          <p:nvPr/>
        </p:nvPicPr>
        <p:blipFill>
          <a:blip r:embed="rId3" cstate="print"/>
          <a:stretch>
            <a:fillRect/>
          </a:stretch>
        </p:blipFill>
        <p:spPr>
          <a:xfrm>
            <a:off x="404390" y="1413312"/>
            <a:ext cx="2816062" cy="2908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7" name="Picture 56" descr="Johnson_ORNL NTRC.jpg"/>
          <p:cNvPicPr>
            <a:picLocks noChangeAspect="1"/>
          </p:cNvPicPr>
          <p:nvPr/>
        </p:nvPicPr>
        <p:blipFill>
          <a:blip r:embed="rId4" cstate="print"/>
          <a:srcRect l="8422"/>
          <a:stretch>
            <a:fillRect/>
          </a:stretch>
        </p:blipFill>
        <p:spPr>
          <a:xfrm>
            <a:off x="1011936" y="3939033"/>
            <a:ext cx="3469930" cy="235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50" name="Rectangle 2"/>
          <p:cNvSpPr>
            <a:spLocks noChangeArrowheads="1"/>
          </p:cNvSpPr>
          <p:nvPr/>
        </p:nvSpPr>
        <p:spPr bwMode="auto">
          <a:xfrm>
            <a:off x="374755" y="262128"/>
            <a:ext cx="8379502" cy="914400"/>
          </a:xfrm>
          <a:prstGeom prst="rect">
            <a:avLst/>
          </a:prstGeom>
          <a:noFill/>
          <a:ln w="9525">
            <a:noFill/>
            <a:miter lim="800000"/>
            <a:headEnd/>
            <a:tailEnd/>
          </a:ln>
        </p:spPr>
        <p:txBody>
          <a:bodyPr lIns="91418" tIns="45709" rIns="91418" bIns="45709" anchor="ctr"/>
          <a:lstStyle/>
          <a:p>
            <a:pPr>
              <a:spcBef>
                <a:spcPts val="0"/>
              </a:spcBef>
              <a:spcAft>
                <a:spcPts val="0"/>
              </a:spcAft>
              <a:buFont typeface="Arial Narrow" pitchFamily="34" charset="0"/>
              <a:buNone/>
              <a:defRPr/>
            </a:pPr>
            <a:r>
              <a:rPr lang="en-US" sz="2800" b="1" dirty="0" smtClean="0"/>
              <a:t>Increasing Minority </a:t>
            </a:r>
            <a:r>
              <a:rPr lang="en-US" sz="2800" b="1" dirty="0"/>
              <a:t>Representation </a:t>
            </a:r>
            <a:r>
              <a:rPr lang="en-US" sz="2800" b="1" dirty="0" smtClean="0"/>
              <a:t>in </a:t>
            </a:r>
            <a:r>
              <a:rPr lang="en-US" sz="2800" b="1" dirty="0"/>
              <a:t>Science </a:t>
            </a:r>
            <a:r>
              <a:rPr lang="en-US" sz="2800" b="1" dirty="0" smtClean="0"/>
              <a:t>and Engineering Degree </a:t>
            </a:r>
            <a:r>
              <a:rPr lang="en-US" sz="2800" b="1" dirty="0"/>
              <a:t>Programs</a:t>
            </a:r>
          </a:p>
        </p:txBody>
      </p:sp>
      <p:sp>
        <p:nvSpPr>
          <p:cNvPr id="12294" name="Rectangle 6" descr="White marble"/>
          <p:cNvSpPr>
            <a:spLocks noChangeArrowheads="1"/>
          </p:cNvSpPr>
          <p:nvPr/>
        </p:nvSpPr>
        <p:spPr bwMode="auto">
          <a:xfrm>
            <a:off x="2209800" y="3962400"/>
            <a:ext cx="2667000" cy="1295400"/>
          </a:xfrm>
          <a:prstGeom prst="rect">
            <a:avLst/>
          </a:prstGeom>
          <a:noFill/>
          <a:ln w="9525" algn="ctr">
            <a:noFill/>
            <a:miter lim="800000"/>
            <a:headEnd/>
            <a:tailEnd/>
          </a:ln>
        </p:spPr>
        <p:txBody>
          <a:bodyPr wrap="none" anchor="ctr"/>
          <a:lstStyle/>
          <a:p>
            <a:pPr>
              <a:spcBef>
                <a:spcPct val="15000"/>
              </a:spcBef>
              <a:spcAft>
                <a:spcPct val="15000"/>
              </a:spcAft>
              <a:buFont typeface="Arial Narrow" pitchFamily="34" charset="0"/>
              <a:buChar char="–"/>
            </a:pPr>
            <a:endParaRPr lang="en-US" sz="1600">
              <a:latin typeface="Arial Narrow" pitchFamily="34" charset="0"/>
            </a:endParaRPr>
          </a:p>
        </p:txBody>
      </p:sp>
      <p:grpSp>
        <p:nvGrpSpPr>
          <p:cNvPr id="2" name="Group 57"/>
          <p:cNvGrpSpPr/>
          <p:nvPr/>
        </p:nvGrpSpPr>
        <p:grpSpPr>
          <a:xfrm>
            <a:off x="4065973" y="1956947"/>
            <a:ext cx="4356036" cy="2653846"/>
            <a:chOff x="2405337" y="2560928"/>
            <a:chExt cx="3407689" cy="2076081"/>
          </a:xfrm>
        </p:grpSpPr>
        <p:sp>
          <p:nvSpPr>
            <p:cNvPr id="31" name="TextBox 30"/>
            <p:cNvSpPr txBox="1"/>
            <p:nvPr/>
          </p:nvSpPr>
          <p:spPr>
            <a:xfrm>
              <a:off x="2405337" y="2671531"/>
              <a:ext cx="1366661" cy="1906103"/>
            </a:xfrm>
            <a:prstGeom prst="rect">
              <a:avLst/>
            </a:prstGeom>
            <a:noFill/>
          </p:spPr>
          <p:txBody>
            <a:bodyPr wrap="square" rtlCol="0">
              <a:spAutoFit/>
            </a:bodyPr>
            <a:lstStyle/>
            <a:p>
              <a:pPr algn="r">
                <a:spcAft>
                  <a:spcPts val="2000"/>
                </a:spcAft>
              </a:pPr>
              <a:r>
                <a:rPr lang="en-US" sz="1800" b="1" dirty="0" smtClean="0"/>
                <a:t>Undergraduates</a:t>
              </a:r>
            </a:p>
            <a:p>
              <a:pPr algn="r">
                <a:spcAft>
                  <a:spcPts val="1200"/>
                </a:spcAft>
              </a:pPr>
              <a:r>
                <a:rPr lang="en-US" sz="1800" b="1" dirty="0" smtClean="0"/>
                <a:t>Graduate Students</a:t>
              </a:r>
            </a:p>
            <a:p>
              <a:pPr algn="r">
                <a:lnSpc>
                  <a:spcPts val="1800"/>
                </a:lnSpc>
                <a:spcAft>
                  <a:spcPts val="1400"/>
                </a:spcAft>
              </a:pPr>
              <a:r>
                <a:rPr lang="en-US" sz="1800" b="1" dirty="0" smtClean="0"/>
                <a:t>Recent B.S. and </a:t>
              </a:r>
              <a:br>
                <a:rPr lang="en-US" sz="1800" b="1" dirty="0" smtClean="0"/>
              </a:br>
              <a:r>
                <a:rPr lang="en-US" sz="1800" b="1" dirty="0" smtClean="0"/>
                <a:t>M.S. Graduates</a:t>
              </a:r>
            </a:p>
            <a:p>
              <a:pPr algn="r">
                <a:lnSpc>
                  <a:spcPts val="1800"/>
                </a:lnSpc>
                <a:spcAft>
                  <a:spcPts val="2400"/>
                </a:spcAft>
              </a:pPr>
              <a:r>
                <a:rPr lang="en-US" sz="1800" b="1" dirty="0" smtClean="0"/>
                <a:t>Recent Ph.D. </a:t>
              </a:r>
              <a:br>
                <a:rPr lang="en-US" sz="1800" b="1" dirty="0" smtClean="0"/>
              </a:br>
              <a:r>
                <a:rPr lang="en-US" sz="1800" b="1" dirty="0" smtClean="0"/>
                <a:t>Graduates</a:t>
              </a:r>
              <a:endParaRPr lang="en-US" sz="1800" b="1" dirty="0"/>
            </a:p>
          </p:txBody>
        </p:sp>
        <p:sp>
          <p:nvSpPr>
            <p:cNvPr id="34" name="Rectangle 33"/>
            <p:cNvSpPr/>
            <p:nvPr/>
          </p:nvSpPr>
          <p:spPr>
            <a:xfrm>
              <a:off x="3765132" y="2572843"/>
              <a:ext cx="1828800" cy="2398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765030" y="2805659"/>
              <a:ext cx="1828800" cy="2398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082156" y="2560928"/>
              <a:ext cx="548256" cy="264848"/>
            </a:xfrm>
            <a:prstGeom prst="rect">
              <a:avLst/>
            </a:prstGeom>
            <a:noFill/>
          </p:spPr>
          <p:txBody>
            <a:bodyPr wrap="none" rtlCol="0">
              <a:spAutoFit/>
            </a:bodyPr>
            <a:lstStyle/>
            <a:p>
              <a:pPr algn="r"/>
              <a:r>
                <a:rPr lang="en-US" sz="1600" b="1" dirty="0" smtClean="0"/>
                <a:t>14.7%</a:t>
              </a:r>
              <a:endParaRPr lang="en-US" sz="1600" b="1" dirty="0"/>
            </a:p>
          </p:txBody>
        </p:sp>
        <p:sp>
          <p:nvSpPr>
            <p:cNvPr id="38" name="TextBox 37"/>
            <p:cNvSpPr txBox="1"/>
            <p:nvPr/>
          </p:nvSpPr>
          <p:spPr>
            <a:xfrm>
              <a:off x="5086277" y="2794752"/>
              <a:ext cx="548256" cy="264848"/>
            </a:xfrm>
            <a:prstGeom prst="rect">
              <a:avLst/>
            </a:prstGeom>
            <a:noFill/>
          </p:spPr>
          <p:txBody>
            <a:bodyPr wrap="none" rtlCol="0">
              <a:spAutoFit/>
            </a:bodyPr>
            <a:lstStyle/>
            <a:p>
              <a:pPr algn="r"/>
              <a:r>
                <a:rPr lang="en-US" sz="1600" b="1" dirty="0" smtClean="0"/>
                <a:t>14.7%</a:t>
              </a:r>
              <a:endParaRPr lang="en-US" sz="1600" b="1" dirty="0"/>
            </a:p>
          </p:txBody>
        </p:sp>
        <p:sp>
          <p:nvSpPr>
            <p:cNvPr id="39" name="Rectangle 38"/>
            <p:cNvSpPr/>
            <p:nvPr/>
          </p:nvSpPr>
          <p:spPr>
            <a:xfrm>
              <a:off x="3765029" y="3079291"/>
              <a:ext cx="1005840" cy="2398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765553" y="3319031"/>
              <a:ext cx="2011680" cy="2398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264770" y="3310725"/>
              <a:ext cx="548256" cy="264848"/>
            </a:xfrm>
            <a:prstGeom prst="rect">
              <a:avLst/>
            </a:prstGeom>
            <a:noFill/>
          </p:spPr>
          <p:txBody>
            <a:bodyPr wrap="none" rtlCol="0">
              <a:spAutoFit/>
            </a:bodyPr>
            <a:lstStyle/>
            <a:p>
              <a:pPr algn="r"/>
              <a:r>
                <a:rPr lang="en-US" sz="1600" b="1" dirty="0" smtClean="0"/>
                <a:t>15.9%</a:t>
              </a:r>
              <a:endParaRPr lang="en-US" sz="1600" b="1" dirty="0"/>
            </a:p>
          </p:txBody>
        </p:sp>
        <p:sp>
          <p:nvSpPr>
            <p:cNvPr id="44" name="TextBox 43"/>
            <p:cNvSpPr txBox="1"/>
            <p:nvPr/>
          </p:nvSpPr>
          <p:spPr>
            <a:xfrm>
              <a:off x="4278628" y="3068380"/>
              <a:ext cx="548256" cy="264848"/>
            </a:xfrm>
            <a:prstGeom prst="rect">
              <a:avLst/>
            </a:prstGeom>
            <a:noFill/>
          </p:spPr>
          <p:txBody>
            <a:bodyPr wrap="none" rtlCol="0">
              <a:spAutoFit/>
            </a:bodyPr>
            <a:lstStyle/>
            <a:p>
              <a:pPr algn="r"/>
              <a:r>
                <a:rPr lang="en-US" sz="1600" b="1" dirty="0" smtClean="0"/>
                <a:t>10.7%</a:t>
              </a:r>
              <a:endParaRPr lang="en-US" sz="1600" b="1" dirty="0"/>
            </a:p>
          </p:txBody>
        </p:sp>
        <p:sp>
          <p:nvSpPr>
            <p:cNvPr id="45" name="Rectangle 44"/>
            <p:cNvSpPr/>
            <p:nvPr/>
          </p:nvSpPr>
          <p:spPr>
            <a:xfrm>
              <a:off x="3767529" y="3594783"/>
              <a:ext cx="1554480" cy="2398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766715" y="3831582"/>
              <a:ext cx="1920240" cy="2398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176785" y="3820675"/>
              <a:ext cx="548256" cy="264848"/>
            </a:xfrm>
            <a:prstGeom prst="rect">
              <a:avLst/>
            </a:prstGeom>
            <a:noFill/>
          </p:spPr>
          <p:txBody>
            <a:bodyPr wrap="none" rtlCol="0">
              <a:spAutoFit/>
            </a:bodyPr>
            <a:lstStyle/>
            <a:p>
              <a:pPr algn="r"/>
              <a:r>
                <a:rPr lang="en-US" sz="1600" b="1" dirty="0" smtClean="0"/>
                <a:t>15.7%</a:t>
              </a:r>
              <a:endParaRPr lang="en-US" sz="1600" b="1" dirty="0"/>
            </a:p>
          </p:txBody>
        </p:sp>
        <p:sp>
          <p:nvSpPr>
            <p:cNvPr id="49" name="TextBox 48"/>
            <p:cNvSpPr txBox="1"/>
            <p:nvPr/>
          </p:nvSpPr>
          <p:spPr>
            <a:xfrm>
              <a:off x="4827242" y="3575356"/>
              <a:ext cx="548256" cy="264848"/>
            </a:xfrm>
            <a:prstGeom prst="rect">
              <a:avLst/>
            </a:prstGeom>
            <a:noFill/>
          </p:spPr>
          <p:txBody>
            <a:bodyPr wrap="none" rtlCol="0">
              <a:spAutoFit/>
            </a:bodyPr>
            <a:lstStyle/>
            <a:p>
              <a:pPr algn="r"/>
              <a:r>
                <a:rPr lang="en-US" sz="1600" b="1" dirty="0" smtClean="0"/>
                <a:t>14.2%</a:t>
              </a:r>
              <a:endParaRPr lang="en-US" sz="1600" b="1" dirty="0"/>
            </a:p>
          </p:txBody>
        </p:sp>
        <p:sp>
          <p:nvSpPr>
            <p:cNvPr id="50" name="Rectangle 49"/>
            <p:cNvSpPr/>
            <p:nvPr/>
          </p:nvSpPr>
          <p:spPr>
            <a:xfrm>
              <a:off x="3765029" y="4134779"/>
              <a:ext cx="640080" cy="2398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765553" y="4371578"/>
              <a:ext cx="1371600" cy="2398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627623" y="4372161"/>
              <a:ext cx="548256" cy="264848"/>
            </a:xfrm>
            <a:prstGeom prst="rect">
              <a:avLst/>
            </a:prstGeom>
            <a:noFill/>
          </p:spPr>
          <p:txBody>
            <a:bodyPr wrap="none" rtlCol="0">
              <a:spAutoFit/>
            </a:bodyPr>
            <a:lstStyle/>
            <a:p>
              <a:pPr algn="r"/>
              <a:r>
                <a:rPr lang="en-US" sz="1600" b="1" dirty="0" smtClean="0"/>
                <a:t>13.3%</a:t>
              </a:r>
              <a:endParaRPr lang="en-US" sz="1600" b="1" dirty="0"/>
            </a:p>
          </p:txBody>
        </p:sp>
        <p:sp>
          <p:nvSpPr>
            <p:cNvPr id="55" name="TextBox 54"/>
            <p:cNvSpPr txBox="1"/>
            <p:nvPr/>
          </p:nvSpPr>
          <p:spPr>
            <a:xfrm>
              <a:off x="3974935" y="4126380"/>
              <a:ext cx="466744" cy="264848"/>
            </a:xfrm>
            <a:prstGeom prst="rect">
              <a:avLst/>
            </a:prstGeom>
            <a:noFill/>
          </p:spPr>
          <p:txBody>
            <a:bodyPr wrap="none" rtlCol="0">
              <a:spAutoFit/>
            </a:bodyPr>
            <a:lstStyle/>
            <a:p>
              <a:pPr algn="r"/>
              <a:r>
                <a:rPr lang="en-US" sz="1600" b="1" dirty="0" smtClean="0"/>
                <a:t>7.8%</a:t>
              </a:r>
              <a:endParaRPr lang="en-US" sz="1600" b="1" dirty="0"/>
            </a:p>
          </p:txBody>
        </p:sp>
      </p:grpSp>
      <p:sp>
        <p:nvSpPr>
          <p:cNvPr id="62" name="TextBox 61"/>
          <p:cNvSpPr txBox="1"/>
          <p:nvPr/>
        </p:nvSpPr>
        <p:spPr>
          <a:xfrm>
            <a:off x="4071652" y="1503237"/>
            <a:ext cx="4397838" cy="430887"/>
          </a:xfrm>
          <a:prstGeom prst="rect">
            <a:avLst/>
          </a:prstGeom>
          <a:noFill/>
        </p:spPr>
        <p:txBody>
          <a:bodyPr wrap="square" rtlCol="0">
            <a:spAutoFit/>
          </a:bodyPr>
          <a:lstStyle/>
          <a:p>
            <a:pPr algn="ctr"/>
            <a:r>
              <a:rPr lang="en-US" sz="2200" b="1" dirty="0" smtClean="0"/>
              <a:t>Minority Participation</a:t>
            </a:r>
            <a:endParaRPr lang="en-US" sz="1800" b="1" dirty="0"/>
          </a:p>
        </p:txBody>
      </p:sp>
      <p:grpSp>
        <p:nvGrpSpPr>
          <p:cNvPr id="3" name="Group 68"/>
          <p:cNvGrpSpPr/>
          <p:nvPr/>
        </p:nvGrpSpPr>
        <p:grpSpPr>
          <a:xfrm>
            <a:off x="5251938" y="4777315"/>
            <a:ext cx="3056356" cy="278674"/>
            <a:chOff x="5251938" y="4725505"/>
            <a:chExt cx="3056356" cy="278674"/>
          </a:xfrm>
        </p:grpSpPr>
        <p:sp>
          <p:nvSpPr>
            <p:cNvPr id="64" name="Rectangle 63"/>
            <p:cNvSpPr/>
            <p:nvPr/>
          </p:nvSpPr>
          <p:spPr>
            <a:xfrm>
              <a:off x="5251938" y="4731645"/>
              <a:ext cx="234462" cy="217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5414388" y="4727180"/>
              <a:ext cx="1279068" cy="276999"/>
            </a:xfrm>
            <a:prstGeom prst="rect">
              <a:avLst/>
            </a:prstGeom>
            <a:noFill/>
          </p:spPr>
          <p:txBody>
            <a:bodyPr wrap="none" rtlCol="0">
              <a:spAutoFit/>
            </a:bodyPr>
            <a:lstStyle/>
            <a:p>
              <a:r>
                <a:rPr lang="en-US" sz="1200" b="1" dirty="0" smtClean="0"/>
                <a:t>National Average</a:t>
              </a:r>
              <a:endParaRPr lang="en-US" sz="1200" b="1" dirty="0"/>
            </a:p>
          </p:txBody>
        </p:sp>
        <p:sp>
          <p:nvSpPr>
            <p:cNvPr id="66" name="TextBox 65"/>
            <p:cNvSpPr txBox="1"/>
            <p:nvPr/>
          </p:nvSpPr>
          <p:spPr>
            <a:xfrm>
              <a:off x="7102515" y="4725505"/>
              <a:ext cx="1205779" cy="276999"/>
            </a:xfrm>
            <a:prstGeom prst="rect">
              <a:avLst/>
            </a:prstGeom>
            <a:noFill/>
          </p:spPr>
          <p:txBody>
            <a:bodyPr wrap="none" rtlCol="0">
              <a:spAutoFit/>
            </a:bodyPr>
            <a:lstStyle/>
            <a:p>
              <a:r>
                <a:rPr lang="en-US" sz="1200" b="1" dirty="0" smtClean="0"/>
                <a:t>ORISE Programs</a:t>
              </a:r>
              <a:endParaRPr lang="en-US" sz="1200" b="1" dirty="0"/>
            </a:p>
          </p:txBody>
        </p:sp>
      </p:grpSp>
      <p:sp>
        <p:nvSpPr>
          <p:cNvPr id="40" name="Rectangle 39"/>
          <p:cNvSpPr/>
          <p:nvPr/>
        </p:nvSpPr>
        <p:spPr>
          <a:xfrm>
            <a:off x="6937716" y="4795177"/>
            <a:ext cx="234462" cy="217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2819400" cy="4419600"/>
          </a:xfrm>
        </p:spPr>
        <p:txBody>
          <a:bodyPr>
            <a:normAutofit fontScale="92500" lnSpcReduction="10000"/>
          </a:bodyPr>
          <a:lstStyle/>
          <a:p>
            <a:pPr marL="115888" indent="-115888">
              <a:spcBef>
                <a:spcPts val="300"/>
              </a:spcBef>
              <a:buNone/>
            </a:pPr>
            <a:r>
              <a:rPr lang="en-US" sz="1600" b="1" dirty="0" smtClean="0">
                <a:solidFill>
                  <a:schemeClr val="tx1"/>
                </a:solidFill>
              </a:rPr>
              <a:t>Selected Program Sponsors:</a:t>
            </a:r>
          </a:p>
          <a:p>
            <a:pPr marL="115888" indent="-115888">
              <a:spcBef>
                <a:spcPts val="300"/>
              </a:spcBef>
              <a:spcAft>
                <a:spcPts val="0"/>
              </a:spcAft>
            </a:pPr>
            <a:r>
              <a:rPr lang="en-US" sz="1600" b="1" dirty="0" smtClean="0">
                <a:solidFill>
                  <a:schemeClr val="tx1"/>
                </a:solidFill>
              </a:rPr>
              <a:t>Oak Ridge National Laboratory</a:t>
            </a:r>
          </a:p>
          <a:p>
            <a:pPr marL="115888" indent="-115888">
              <a:spcBef>
                <a:spcPts val="300"/>
              </a:spcBef>
              <a:spcAft>
                <a:spcPts val="0"/>
              </a:spcAft>
            </a:pPr>
            <a:r>
              <a:rPr lang="en-US" sz="1600" b="1" dirty="0" smtClean="0">
                <a:solidFill>
                  <a:schemeClr val="tx1"/>
                </a:solidFill>
              </a:rPr>
              <a:t>Centers for Disease Control</a:t>
            </a:r>
          </a:p>
          <a:p>
            <a:pPr marL="115888" indent="-115888">
              <a:spcBef>
                <a:spcPts val="300"/>
              </a:spcBef>
              <a:spcAft>
                <a:spcPts val="0"/>
              </a:spcAft>
            </a:pPr>
            <a:r>
              <a:rPr lang="en-US" sz="1600" b="1" dirty="0" smtClean="0">
                <a:solidFill>
                  <a:schemeClr val="tx1"/>
                </a:solidFill>
              </a:rPr>
              <a:t>Department of Commerce</a:t>
            </a:r>
          </a:p>
          <a:p>
            <a:pPr marL="115888" indent="-115888">
              <a:spcBef>
                <a:spcPts val="300"/>
              </a:spcBef>
              <a:spcAft>
                <a:spcPts val="0"/>
              </a:spcAft>
            </a:pPr>
            <a:r>
              <a:rPr lang="en-US" sz="1600" b="1" dirty="0" smtClean="0">
                <a:solidFill>
                  <a:schemeClr val="tx1"/>
                </a:solidFill>
              </a:rPr>
              <a:t>Department of Defense</a:t>
            </a:r>
          </a:p>
          <a:p>
            <a:pPr marL="115888" indent="-115888">
              <a:spcBef>
                <a:spcPts val="300"/>
              </a:spcBef>
              <a:spcAft>
                <a:spcPts val="0"/>
              </a:spcAft>
            </a:pPr>
            <a:r>
              <a:rPr lang="en-US" sz="1600" b="1" dirty="0" smtClean="0">
                <a:solidFill>
                  <a:schemeClr val="tx1"/>
                </a:solidFill>
              </a:rPr>
              <a:t>Department of Energy</a:t>
            </a:r>
          </a:p>
          <a:p>
            <a:pPr marL="115888" indent="-115888">
              <a:spcBef>
                <a:spcPts val="300"/>
              </a:spcBef>
              <a:spcAft>
                <a:spcPts val="0"/>
              </a:spcAft>
            </a:pPr>
            <a:r>
              <a:rPr lang="en-US" sz="1600" b="1" dirty="0" smtClean="0">
                <a:solidFill>
                  <a:schemeClr val="tx1"/>
                </a:solidFill>
              </a:rPr>
              <a:t>Department of Homeland Security</a:t>
            </a:r>
          </a:p>
          <a:p>
            <a:pPr marL="115888" indent="-115888">
              <a:spcBef>
                <a:spcPts val="300"/>
              </a:spcBef>
              <a:spcAft>
                <a:spcPts val="0"/>
              </a:spcAft>
            </a:pPr>
            <a:r>
              <a:rPr lang="en-US" sz="1600" b="1" dirty="0" smtClean="0">
                <a:solidFill>
                  <a:schemeClr val="tx1"/>
                </a:solidFill>
              </a:rPr>
              <a:t>Environmental Protection Agency</a:t>
            </a:r>
          </a:p>
          <a:p>
            <a:pPr marL="115888" indent="-115888">
              <a:spcBef>
                <a:spcPts val="300"/>
              </a:spcBef>
              <a:spcAft>
                <a:spcPts val="0"/>
              </a:spcAft>
            </a:pPr>
            <a:r>
              <a:rPr lang="en-US" sz="1600" b="1" dirty="0" smtClean="0">
                <a:solidFill>
                  <a:schemeClr val="tx1"/>
                </a:solidFill>
              </a:rPr>
              <a:t>Federal Bureau of Investigation</a:t>
            </a:r>
          </a:p>
          <a:p>
            <a:pPr marL="115888" indent="-115888">
              <a:spcBef>
                <a:spcPts val="300"/>
              </a:spcBef>
              <a:spcAft>
                <a:spcPts val="0"/>
              </a:spcAft>
            </a:pPr>
            <a:r>
              <a:rPr lang="en-US" sz="1600" b="1" dirty="0" smtClean="0">
                <a:solidFill>
                  <a:schemeClr val="tx1"/>
                </a:solidFill>
              </a:rPr>
              <a:t>Food and Drug Administration</a:t>
            </a:r>
          </a:p>
          <a:p>
            <a:pPr marL="115888" indent="-115888">
              <a:spcBef>
                <a:spcPts val="300"/>
              </a:spcBef>
              <a:spcAft>
                <a:spcPts val="0"/>
              </a:spcAft>
            </a:pPr>
            <a:r>
              <a:rPr lang="en-US" sz="1600" b="1" dirty="0" smtClean="0">
                <a:solidFill>
                  <a:schemeClr val="tx1"/>
                </a:solidFill>
              </a:rPr>
              <a:t>National Aeronautics and Space Administration</a:t>
            </a:r>
          </a:p>
          <a:p>
            <a:pPr marL="115888" indent="-115888">
              <a:spcBef>
                <a:spcPts val="300"/>
              </a:spcBef>
              <a:spcAft>
                <a:spcPts val="0"/>
              </a:spcAft>
            </a:pPr>
            <a:r>
              <a:rPr lang="en-US" sz="1600" b="1" dirty="0" smtClean="0">
                <a:solidFill>
                  <a:schemeClr val="tx1"/>
                </a:solidFill>
              </a:rPr>
              <a:t>National Institutes of Health</a:t>
            </a:r>
          </a:p>
          <a:p>
            <a:pPr marL="115888" indent="-115888">
              <a:spcBef>
                <a:spcPts val="300"/>
              </a:spcBef>
              <a:spcAft>
                <a:spcPts val="0"/>
              </a:spcAft>
            </a:pPr>
            <a:r>
              <a:rPr lang="en-US" sz="1600" b="1" dirty="0" smtClean="0">
                <a:solidFill>
                  <a:schemeClr val="tx1"/>
                </a:solidFill>
              </a:rPr>
              <a:t>National Science Foundation</a:t>
            </a:r>
          </a:p>
          <a:p>
            <a:pPr marL="115888" indent="-115888">
              <a:spcBef>
                <a:spcPts val="300"/>
              </a:spcBef>
              <a:spcAft>
                <a:spcPts val="0"/>
              </a:spcAft>
            </a:pPr>
            <a:r>
              <a:rPr lang="en-US" sz="1600" b="1" dirty="0" smtClean="0">
                <a:solidFill>
                  <a:schemeClr val="tx1"/>
                </a:solidFill>
              </a:rPr>
              <a:t>Nuclear Regulatory Commission</a:t>
            </a:r>
            <a:endParaRPr lang="en-US" sz="1600" b="1" dirty="0">
              <a:solidFill>
                <a:schemeClr val="tx1"/>
              </a:solidFill>
            </a:endParaRPr>
          </a:p>
        </p:txBody>
      </p:sp>
      <p:pic>
        <p:nvPicPr>
          <p:cNvPr id="6" name="Picture 5" descr="SEP-map.png"/>
          <p:cNvPicPr>
            <a:picLocks noChangeAspect="1"/>
          </p:cNvPicPr>
          <p:nvPr/>
        </p:nvPicPr>
        <p:blipFill>
          <a:blip r:embed="rId3" cstate="print"/>
          <a:srcRect l="5012" t="12227" b="9865"/>
          <a:stretch>
            <a:fillRect/>
          </a:stretch>
        </p:blipFill>
        <p:spPr>
          <a:xfrm>
            <a:off x="3124200" y="1219200"/>
            <a:ext cx="5776600" cy="3657600"/>
          </a:xfrm>
          <a:prstGeom prst="rect">
            <a:avLst/>
          </a:prstGeom>
        </p:spPr>
      </p:pic>
      <p:grpSp>
        <p:nvGrpSpPr>
          <p:cNvPr id="2" name="Group 13"/>
          <p:cNvGrpSpPr/>
          <p:nvPr/>
        </p:nvGrpSpPr>
        <p:grpSpPr>
          <a:xfrm>
            <a:off x="4953000" y="4495800"/>
            <a:ext cx="2937279" cy="768408"/>
            <a:chOff x="5181600" y="4996190"/>
            <a:chExt cx="2937279" cy="768408"/>
          </a:xfrm>
        </p:grpSpPr>
        <p:sp>
          <p:nvSpPr>
            <p:cNvPr id="5" name="Rectangle 4"/>
            <p:cNvSpPr/>
            <p:nvPr/>
          </p:nvSpPr>
          <p:spPr bwMode="auto">
            <a:xfrm>
              <a:off x="5284477" y="5403270"/>
              <a:ext cx="91440" cy="91440"/>
            </a:xfrm>
            <a:prstGeom prst="rect">
              <a:avLst/>
            </a:prstGeom>
            <a:solidFill>
              <a:schemeClr val="tx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Narrow" pitchFamily="34" charset="0"/>
              </a:endParaRPr>
            </a:p>
          </p:txBody>
        </p:sp>
        <p:sp>
          <p:nvSpPr>
            <p:cNvPr id="7" name="Isosceles Triangle 6"/>
            <p:cNvSpPr/>
            <p:nvPr/>
          </p:nvSpPr>
          <p:spPr bwMode="auto">
            <a:xfrm>
              <a:off x="5284524" y="5581407"/>
              <a:ext cx="109728" cy="91440"/>
            </a:xfrm>
            <a:prstGeom prst="triangle">
              <a:avLst/>
            </a:prstGeom>
            <a:solidFill>
              <a:srgbClr val="FFFF0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Narrow" pitchFamily="34" charset="0"/>
              </a:endParaRPr>
            </a:p>
          </p:txBody>
        </p:sp>
        <p:sp>
          <p:nvSpPr>
            <p:cNvPr id="8" name="Oval 7"/>
            <p:cNvSpPr/>
            <p:nvPr/>
          </p:nvSpPr>
          <p:spPr bwMode="auto">
            <a:xfrm>
              <a:off x="5284499" y="5225132"/>
              <a:ext cx="95003" cy="95003"/>
            </a:xfrm>
            <a:prstGeom prst="ellipse">
              <a:avLst/>
            </a:prstGeom>
            <a:solidFill>
              <a:srgbClr val="D2000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Narrow" pitchFamily="34" charset="0"/>
              </a:endParaRPr>
            </a:p>
          </p:txBody>
        </p:sp>
        <p:sp>
          <p:nvSpPr>
            <p:cNvPr id="9" name="TextBox 8"/>
            <p:cNvSpPr txBox="1"/>
            <p:nvPr/>
          </p:nvSpPr>
          <p:spPr>
            <a:xfrm>
              <a:off x="5332026" y="5118267"/>
              <a:ext cx="2786853" cy="646331"/>
            </a:xfrm>
            <a:prstGeom prst="rect">
              <a:avLst/>
            </a:prstGeom>
            <a:noFill/>
          </p:spPr>
          <p:txBody>
            <a:bodyPr wrap="none" rtlCol="0">
              <a:spAutoFit/>
            </a:bodyPr>
            <a:lstStyle/>
            <a:p>
              <a:r>
                <a:rPr lang="en-US" sz="1200" b="1" dirty="0" smtClean="0"/>
                <a:t>Academic Institutions</a:t>
              </a:r>
            </a:p>
            <a:p>
              <a:r>
                <a:rPr lang="en-US" sz="1200" b="1" dirty="0" smtClean="0"/>
                <a:t>DOE Complex Facilities</a:t>
              </a:r>
            </a:p>
            <a:p>
              <a:r>
                <a:rPr lang="en-US" sz="1200" b="1" dirty="0" smtClean="0"/>
                <a:t>Other Research and Technology Facilities</a:t>
              </a:r>
              <a:endParaRPr lang="en-US" sz="1200" b="1" dirty="0"/>
            </a:p>
          </p:txBody>
        </p:sp>
        <p:sp>
          <p:nvSpPr>
            <p:cNvPr id="10" name="TextBox 9"/>
            <p:cNvSpPr txBox="1"/>
            <p:nvPr/>
          </p:nvSpPr>
          <p:spPr>
            <a:xfrm>
              <a:off x="5181600" y="4996190"/>
              <a:ext cx="533400" cy="261610"/>
            </a:xfrm>
            <a:prstGeom prst="rect">
              <a:avLst/>
            </a:prstGeom>
            <a:noFill/>
          </p:spPr>
          <p:txBody>
            <a:bodyPr wrap="square" rtlCol="0">
              <a:spAutoFit/>
            </a:bodyPr>
            <a:lstStyle/>
            <a:p>
              <a:r>
                <a:rPr lang="en-US" sz="1100" b="1" dirty="0" smtClean="0"/>
                <a:t>2011</a:t>
              </a:r>
              <a:endParaRPr lang="en-US" sz="1100" b="1" dirty="0"/>
            </a:p>
          </p:txBody>
        </p:sp>
      </p:grpSp>
      <p:sp>
        <p:nvSpPr>
          <p:cNvPr id="15" name="Rectangle 2"/>
          <p:cNvSpPr>
            <a:spLocks noChangeArrowheads="1"/>
          </p:cNvSpPr>
          <p:nvPr/>
        </p:nvSpPr>
        <p:spPr bwMode="auto">
          <a:xfrm>
            <a:off x="152400" y="152400"/>
            <a:ext cx="8839200" cy="914400"/>
          </a:xfrm>
          <a:prstGeom prst="rect">
            <a:avLst/>
          </a:prstGeom>
          <a:noFill/>
          <a:ln w="9525">
            <a:noFill/>
            <a:miter lim="800000"/>
            <a:headEnd/>
            <a:tailEnd/>
          </a:ln>
        </p:spPr>
        <p:txBody>
          <a:bodyPr lIns="91418" tIns="45709" rIns="91418" bIns="45709" anchor="ctr"/>
          <a:lstStyle/>
          <a:p>
            <a:pPr>
              <a:lnSpc>
                <a:spcPct val="85000"/>
              </a:lnSpc>
            </a:pPr>
            <a:r>
              <a:rPr lang="en-US" sz="2800" b="1" dirty="0"/>
              <a:t>National Laboratories, Federal Research Centers, and Universities Host </a:t>
            </a:r>
            <a:r>
              <a:rPr lang="en-US" sz="2800" b="1" dirty="0" smtClean="0"/>
              <a:t>Participants</a:t>
            </a:r>
            <a:endParaRPr lang="en-US" sz="2800" b="1"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304800" y="152400"/>
            <a:ext cx="8382000" cy="954107"/>
          </a:xfrm>
          <a:prstGeom prst="rect">
            <a:avLst/>
          </a:prstGeom>
          <a:noFill/>
          <a:ln w="9525" algn="ctr">
            <a:noFill/>
            <a:miter lim="800000"/>
            <a:headEnd/>
            <a:tailEnd/>
          </a:ln>
        </p:spPr>
        <p:txBody>
          <a:bodyPr wrap="square">
            <a:spAutoFit/>
          </a:bodyPr>
          <a:lstStyle/>
          <a:p>
            <a:pPr>
              <a:spcBef>
                <a:spcPct val="50000"/>
              </a:spcBef>
            </a:pPr>
            <a:r>
              <a:rPr lang="en-US" sz="2800" b="1" dirty="0">
                <a:latin typeface="+mj-lt"/>
              </a:rPr>
              <a:t>Detailed </a:t>
            </a:r>
            <a:r>
              <a:rPr lang="en-US" sz="2800" b="1" dirty="0" smtClean="0">
                <a:latin typeface="+mj-lt"/>
              </a:rPr>
              <a:t>Information </a:t>
            </a:r>
            <a:r>
              <a:rPr lang="en-US" sz="2800" b="1" dirty="0">
                <a:latin typeface="+mj-lt"/>
              </a:rPr>
              <a:t>is </a:t>
            </a:r>
            <a:r>
              <a:rPr lang="en-US" sz="2800" b="1" dirty="0" smtClean="0">
                <a:latin typeface="+mj-lt"/>
              </a:rPr>
              <a:t>Available </a:t>
            </a:r>
            <a:r>
              <a:rPr lang="en-US" sz="2800" b="1" dirty="0">
                <a:latin typeface="+mj-lt"/>
              </a:rPr>
              <a:t>on </a:t>
            </a:r>
            <a:r>
              <a:rPr lang="en-US" sz="2800" b="1" dirty="0" smtClean="0">
                <a:latin typeface="+mj-lt"/>
              </a:rPr>
              <a:t>Each Program Operated </a:t>
            </a:r>
            <a:r>
              <a:rPr lang="en-US" sz="2800" b="1" dirty="0">
                <a:latin typeface="+mj-lt"/>
              </a:rPr>
              <a:t>by ORAU</a:t>
            </a:r>
          </a:p>
        </p:txBody>
      </p:sp>
      <p:sp>
        <p:nvSpPr>
          <p:cNvPr id="23557" name="Rectangle 120"/>
          <p:cNvSpPr>
            <a:spLocks noChangeArrowheads="1"/>
          </p:cNvSpPr>
          <p:nvPr/>
        </p:nvSpPr>
        <p:spPr bwMode="auto">
          <a:xfrm>
            <a:off x="2992438" y="2882900"/>
            <a:ext cx="1947862" cy="1841500"/>
          </a:xfrm>
          <a:prstGeom prst="rect">
            <a:avLst/>
          </a:prstGeom>
          <a:solidFill>
            <a:schemeClr val="bg1"/>
          </a:solidFill>
          <a:ln w="9525">
            <a:noFill/>
            <a:miter lim="800000"/>
            <a:headEnd/>
            <a:tailEnd/>
          </a:ln>
        </p:spPr>
        <p:txBody>
          <a:bodyPr wrap="none" anchor="ctr"/>
          <a:lstStyle/>
          <a:p>
            <a:endParaRPr lang="en-US"/>
          </a:p>
        </p:txBody>
      </p:sp>
      <p:pic>
        <p:nvPicPr>
          <p:cNvPr id="29817" name="Picture 121"/>
          <p:cNvPicPr preferRelativeResize="0">
            <a:picLocks noChangeAspect="1" noChangeArrowheads="1"/>
          </p:cNvPicPr>
          <p:nvPr/>
        </p:nvPicPr>
        <p:blipFill>
          <a:blip r:embed="rId2" cstate="screen"/>
          <a:srcRect/>
          <a:stretch>
            <a:fillRect/>
          </a:stretch>
        </p:blipFill>
        <p:spPr bwMode="auto">
          <a:xfrm>
            <a:off x="3073400" y="2927350"/>
            <a:ext cx="1928813" cy="1806575"/>
          </a:xfrm>
          <a:prstGeom prst="rect">
            <a:avLst/>
          </a:prstGeom>
          <a:noFill/>
          <a:ln w="9525">
            <a:noFill/>
            <a:miter lim="800000"/>
            <a:headEnd/>
            <a:tailEnd/>
          </a:ln>
        </p:spPr>
      </p:pic>
      <p:pic>
        <p:nvPicPr>
          <p:cNvPr id="29818" name="Picture 122"/>
          <p:cNvPicPr preferRelativeResize="0">
            <a:picLocks noChangeAspect="1" noChangeArrowheads="1"/>
          </p:cNvPicPr>
          <p:nvPr/>
        </p:nvPicPr>
        <p:blipFill>
          <a:blip r:embed="rId3" cstate="screen"/>
          <a:srcRect/>
          <a:stretch>
            <a:fillRect/>
          </a:stretch>
        </p:blipFill>
        <p:spPr bwMode="auto">
          <a:xfrm>
            <a:off x="3062288" y="2916238"/>
            <a:ext cx="1928812" cy="1812925"/>
          </a:xfrm>
          <a:prstGeom prst="rect">
            <a:avLst/>
          </a:prstGeom>
          <a:noFill/>
          <a:ln w="9525">
            <a:noFill/>
            <a:miter lim="800000"/>
            <a:headEnd/>
            <a:tailEnd/>
          </a:ln>
        </p:spPr>
      </p:pic>
      <p:pic>
        <p:nvPicPr>
          <p:cNvPr id="29819" name="Picture 123"/>
          <p:cNvPicPr preferRelativeResize="0">
            <a:picLocks noChangeAspect="1" noChangeArrowheads="1"/>
          </p:cNvPicPr>
          <p:nvPr/>
        </p:nvPicPr>
        <p:blipFill>
          <a:blip r:embed="rId4" cstate="screen"/>
          <a:srcRect/>
          <a:stretch>
            <a:fillRect/>
          </a:stretch>
        </p:blipFill>
        <p:spPr bwMode="auto">
          <a:xfrm>
            <a:off x="3048000" y="2913063"/>
            <a:ext cx="1928813" cy="1814512"/>
          </a:xfrm>
          <a:prstGeom prst="rect">
            <a:avLst/>
          </a:prstGeom>
          <a:noFill/>
          <a:ln w="9525">
            <a:noFill/>
            <a:miter lim="800000"/>
            <a:headEnd/>
            <a:tailEnd/>
          </a:ln>
        </p:spPr>
      </p:pic>
      <p:pic>
        <p:nvPicPr>
          <p:cNvPr id="29820" name="Picture 124"/>
          <p:cNvPicPr preferRelativeResize="0">
            <a:picLocks noChangeAspect="1" noChangeArrowheads="1"/>
          </p:cNvPicPr>
          <p:nvPr/>
        </p:nvPicPr>
        <p:blipFill>
          <a:blip r:embed="rId5" cstate="screen"/>
          <a:srcRect/>
          <a:stretch>
            <a:fillRect/>
          </a:stretch>
        </p:blipFill>
        <p:spPr bwMode="auto">
          <a:xfrm>
            <a:off x="3063875" y="2898775"/>
            <a:ext cx="1928813" cy="1828800"/>
          </a:xfrm>
          <a:prstGeom prst="rect">
            <a:avLst/>
          </a:prstGeom>
          <a:noFill/>
          <a:ln w="9525">
            <a:noFill/>
            <a:miter lim="800000"/>
            <a:headEnd/>
            <a:tailEnd/>
          </a:ln>
        </p:spPr>
      </p:pic>
      <p:pic>
        <p:nvPicPr>
          <p:cNvPr id="29821" name="Picture 125"/>
          <p:cNvPicPr preferRelativeResize="0">
            <a:picLocks noChangeAspect="1" noChangeArrowheads="1"/>
          </p:cNvPicPr>
          <p:nvPr/>
        </p:nvPicPr>
        <p:blipFill>
          <a:blip r:embed="rId6" cstate="screen"/>
          <a:srcRect/>
          <a:stretch>
            <a:fillRect/>
          </a:stretch>
        </p:blipFill>
        <p:spPr bwMode="auto">
          <a:xfrm>
            <a:off x="3100388" y="2898775"/>
            <a:ext cx="1928812" cy="1830388"/>
          </a:xfrm>
          <a:prstGeom prst="rect">
            <a:avLst/>
          </a:prstGeom>
          <a:noFill/>
          <a:ln w="9525">
            <a:noFill/>
            <a:miter lim="800000"/>
            <a:headEnd/>
            <a:tailEnd/>
          </a:ln>
        </p:spPr>
      </p:pic>
      <p:pic>
        <p:nvPicPr>
          <p:cNvPr id="29822" name="Picture 126"/>
          <p:cNvPicPr preferRelativeResize="0">
            <a:picLocks noChangeAspect="1" noChangeArrowheads="1"/>
          </p:cNvPicPr>
          <p:nvPr/>
        </p:nvPicPr>
        <p:blipFill>
          <a:blip r:embed="rId7" cstate="screen"/>
          <a:srcRect/>
          <a:stretch>
            <a:fillRect/>
          </a:stretch>
        </p:blipFill>
        <p:spPr bwMode="auto">
          <a:xfrm>
            <a:off x="3073400" y="2901950"/>
            <a:ext cx="1928813" cy="1825625"/>
          </a:xfrm>
          <a:prstGeom prst="rect">
            <a:avLst/>
          </a:prstGeom>
          <a:noFill/>
          <a:ln w="9525">
            <a:noFill/>
            <a:miter lim="800000"/>
            <a:headEnd/>
            <a:tailEnd/>
          </a:ln>
        </p:spPr>
      </p:pic>
      <p:pic>
        <p:nvPicPr>
          <p:cNvPr id="29823" name="Picture 127"/>
          <p:cNvPicPr preferRelativeResize="0">
            <a:picLocks noChangeAspect="1" noChangeArrowheads="1"/>
          </p:cNvPicPr>
          <p:nvPr/>
        </p:nvPicPr>
        <p:blipFill>
          <a:blip r:embed="rId2" cstate="screen"/>
          <a:srcRect/>
          <a:stretch>
            <a:fillRect/>
          </a:stretch>
        </p:blipFill>
        <p:spPr bwMode="auto">
          <a:xfrm>
            <a:off x="3048000" y="2898775"/>
            <a:ext cx="1928813" cy="1806575"/>
          </a:xfrm>
          <a:prstGeom prst="rect">
            <a:avLst/>
          </a:prstGeom>
          <a:noFill/>
          <a:ln w="9525">
            <a:noFill/>
            <a:miter lim="800000"/>
            <a:headEnd/>
            <a:tailEnd/>
          </a:ln>
        </p:spPr>
      </p:pic>
      <p:pic>
        <p:nvPicPr>
          <p:cNvPr id="29824" name="Picture 128"/>
          <p:cNvPicPr preferRelativeResize="0">
            <a:picLocks noChangeAspect="1" noChangeArrowheads="1"/>
          </p:cNvPicPr>
          <p:nvPr/>
        </p:nvPicPr>
        <p:blipFill>
          <a:blip r:embed="rId3" cstate="screen"/>
          <a:srcRect/>
          <a:stretch>
            <a:fillRect/>
          </a:stretch>
        </p:blipFill>
        <p:spPr bwMode="auto">
          <a:xfrm>
            <a:off x="3070225" y="2905125"/>
            <a:ext cx="1928813" cy="1812925"/>
          </a:xfrm>
          <a:prstGeom prst="rect">
            <a:avLst/>
          </a:prstGeom>
          <a:noFill/>
          <a:ln w="9525">
            <a:noFill/>
            <a:miter lim="800000"/>
            <a:headEnd/>
            <a:tailEnd/>
          </a:ln>
        </p:spPr>
      </p:pic>
      <p:pic>
        <p:nvPicPr>
          <p:cNvPr id="29825" name="Picture 129"/>
          <p:cNvPicPr preferRelativeResize="0">
            <a:picLocks noChangeAspect="1" noChangeArrowheads="1"/>
          </p:cNvPicPr>
          <p:nvPr/>
        </p:nvPicPr>
        <p:blipFill>
          <a:blip r:embed="rId4" cstate="screen"/>
          <a:srcRect/>
          <a:stretch>
            <a:fillRect/>
          </a:stretch>
        </p:blipFill>
        <p:spPr bwMode="auto">
          <a:xfrm>
            <a:off x="3048000" y="2898775"/>
            <a:ext cx="1928813" cy="1814513"/>
          </a:xfrm>
          <a:prstGeom prst="rect">
            <a:avLst/>
          </a:prstGeom>
          <a:noFill/>
          <a:ln w="9525">
            <a:noFill/>
            <a:miter lim="800000"/>
            <a:headEnd/>
            <a:tailEnd/>
          </a:ln>
        </p:spPr>
      </p:pic>
      <p:pic>
        <p:nvPicPr>
          <p:cNvPr id="29826" name="Picture 130"/>
          <p:cNvPicPr preferRelativeResize="0">
            <a:picLocks noChangeAspect="1" noChangeArrowheads="1"/>
          </p:cNvPicPr>
          <p:nvPr/>
        </p:nvPicPr>
        <p:blipFill>
          <a:blip r:embed="rId8" cstate="screen"/>
          <a:srcRect/>
          <a:stretch>
            <a:fillRect/>
          </a:stretch>
        </p:blipFill>
        <p:spPr bwMode="auto">
          <a:xfrm>
            <a:off x="3048000" y="2898775"/>
            <a:ext cx="1981200" cy="1828800"/>
          </a:xfrm>
          <a:prstGeom prst="rect">
            <a:avLst/>
          </a:prstGeom>
          <a:noFill/>
          <a:ln w="9525">
            <a:noFill/>
            <a:miter lim="800000"/>
            <a:headEnd/>
            <a:tailEnd/>
          </a:ln>
        </p:spPr>
      </p:pic>
      <p:pic>
        <p:nvPicPr>
          <p:cNvPr id="29827" name="Picture 131"/>
          <p:cNvPicPr preferRelativeResize="0">
            <a:picLocks noChangeAspect="1" noChangeArrowheads="1"/>
          </p:cNvPicPr>
          <p:nvPr/>
        </p:nvPicPr>
        <p:blipFill>
          <a:blip r:embed="rId9" cstate="screen"/>
          <a:srcRect/>
          <a:stretch>
            <a:fillRect/>
          </a:stretch>
        </p:blipFill>
        <p:spPr bwMode="auto">
          <a:xfrm>
            <a:off x="3048000" y="2898775"/>
            <a:ext cx="1981200" cy="1830388"/>
          </a:xfrm>
          <a:prstGeom prst="rect">
            <a:avLst/>
          </a:prstGeom>
          <a:noFill/>
          <a:ln w="9525">
            <a:noFill/>
            <a:miter lim="800000"/>
            <a:headEnd/>
            <a:tailEnd/>
          </a:ln>
        </p:spPr>
      </p:pic>
      <p:grpSp>
        <p:nvGrpSpPr>
          <p:cNvPr id="2" name="Group 132"/>
          <p:cNvGrpSpPr/>
          <p:nvPr/>
        </p:nvGrpSpPr>
        <p:grpSpPr>
          <a:xfrm>
            <a:off x="378965" y="1341912"/>
            <a:ext cx="4987637" cy="3740728"/>
            <a:chOff x="304800" y="1450975"/>
            <a:chExt cx="5791200" cy="4343400"/>
          </a:xfrm>
        </p:grpSpPr>
        <p:pic>
          <p:nvPicPr>
            <p:cNvPr id="23554" name="Picture 2"/>
            <p:cNvPicPr>
              <a:picLocks noChangeAspect="1" noChangeArrowheads="1"/>
            </p:cNvPicPr>
            <p:nvPr/>
          </p:nvPicPr>
          <p:blipFill>
            <a:blip r:embed="rId10" cstate="screen"/>
            <a:srcRect/>
            <a:stretch>
              <a:fillRect/>
            </a:stretch>
          </p:blipFill>
          <p:spPr bwMode="auto">
            <a:xfrm>
              <a:off x="304800" y="1450975"/>
              <a:ext cx="5791200" cy="4343400"/>
            </a:xfrm>
            <a:prstGeom prst="rect">
              <a:avLst/>
            </a:prstGeom>
            <a:noFill/>
            <a:ln w="9525" algn="ctr">
              <a:noFill/>
              <a:miter lim="800000"/>
              <a:headEnd/>
              <a:tailEnd/>
            </a:ln>
          </p:spPr>
        </p:pic>
        <p:pic>
          <p:nvPicPr>
            <p:cNvPr id="29828" name="Picture 132"/>
            <p:cNvPicPr preferRelativeResize="0">
              <a:picLocks noChangeAspect="1" noChangeArrowheads="1"/>
            </p:cNvPicPr>
            <p:nvPr/>
          </p:nvPicPr>
          <p:blipFill>
            <a:blip r:embed="rId11" cstate="screen"/>
            <a:srcRect/>
            <a:stretch>
              <a:fillRect/>
            </a:stretch>
          </p:blipFill>
          <p:spPr bwMode="auto">
            <a:xfrm>
              <a:off x="3048000" y="2898775"/>
              <a:ext cx="1981200" cy="1825625"/>
            </a:xfrm>
            <a:prstGeom prst="rect">
              <a:avLst/>
            </a:prstGeom>
            <a:noFill/>
            <a:ln w="9525">
              <a:noFill/>
              <a:miter lim="800000"/>
              <a:headEnd/>
              <a:tailEnd/>
            </a:ln>
          </p:spPr>
        </p:pic>
      </p:grpSp>
      <p:grpSp>
        <p:nvGrpSpPr>
          <p:cNvPr id="3" name="Group 4"/>
          <p:cNvGrpSpPr>
            <a:grpSpLocks/>
          </p:cNvGrpSpPr>
          <p:nvPr/>
        </p:nvGrpSpPr>
        <p:grpSpPr bwMode="auto">
          <a:xfrm>
            <a:off x="5101315" y="2255322"/>
            <a:ext cx="3781425" cy="3578225"/>
            <a:chOff x="3264" y="1632"/>
            <a:chExt cx="2382" cy="2254"/>
          </a:xfrm>
        </p:grpSpPr>
        <p:sp>
          <p:nvSpPr>
            <p:cNvPr id="23570" name="AutoShape 5"/>
            <p:cNvSpPr>
              <a:spLocks noChangeAspect="1" noChangeArrowheads="1" noTextEdit="1"/>
            </p:cNvSpPr>
            <p:nvPr/>
          </p:nvSpPr>
          <p:spPr bwMode="auto">
            <a:xfrm>
              <a:off x="3264" y="1632"/>
              <a:ext cx="2382" cy="2254"/>
            </a:xfrm>
            <a:prstGeom prst="rect">
              <a:avLst/>
            </a:prstGeom>
            <a:noFill/>
            <a:ln w="9525">
              <a:noFill/>
              <a:miter lim="800000"/>
              <a:headEnd/>
              <a:tailEnd/>
            </a:ln>
          </p:spPr>
          <p:txBody>
            <a:bodyPr/>
            <a:lstStyle/>
            <a:p>
              <a:endParaRPr lang="en-US"/>
            </a:p>
          </p:txBody>
        </p:sp>
        <p:sp>
          <p:nvSpPr>
            <p:cNvPr id="23571" name="Freeform 6"/>
            <p:cNvSpPr>
              <a:spLocks/>
            </p:cNvSpPr>
            <p:nvPr/>
          </p:nvSpPr>
          <p:spPr bwMode="auto">
            <a:xfrm>
              <a:off x="3274" y="1646"/>
              <a:ext cx="2338" cy="2240"/>
            </a:xfrm>
            <a:custGeom>
              <a:avLst/>
              <a:gdLst>
                <a:gd name="T0" fmla="*/ 241 w 1898"/>
                <a:gd name="T1" fmla="*/ 406 h 2287"/>
                <a:gd name="T2" fmla="*/ 237 w 1898"/>
                <a:gd name="T3" fmla="*/ 1214 h 2287"/>
                <a:gd name="T4" fmla="*/ 237 w 1898"/>
                <a:gd name="T5" fmla="*/ 1256 h 2287"/>
                <a:gd name="T6" fmla="*/ 0 w 1898"/>
                <a:gd name="T7" fmla="*/ 1851 h 2287"/>
                <a:gd name="T8" fmla="*/ 2 w 1898"/>
                <a:gd name="T9" fmla="*/ 1884 h 2287"/>
                <a:gd name="T10" fmla="*/ 47 w 1898"/>
                <a:gd name="T11" fmla="*/ 1909 h 2287"/>
                <a:gd name="T12" fmla="*/ 122 w 1898"/>
                <a:gd name="T13" fmla="*/ 1930 h 2287"/>
                <a:gd name="T14" fmla="*/ 419 w 1898"/>
                <a:gd name="T15" fmla="*/ 1938 h 2287"/>
                <a:gd name="T16" fmla="*/ 292 w 1898"/>
                <a:gd name="T17" fmla="*/ 2004 h 2287"/>
                <a:gd name="T18" fmla="*/ 2499 w 1898"/>
                <a:gd name="T19" fmla="*/ 2062 h 2287"/>
                <a:gd name="T20" fmla="*/ 2384 w 1898"/>
                <a:gd name="T21" fmla="*/ 2004 h 2287"/>
                <a:gd name="T22" fmla="*/ 5081 w 1898"/>
                <a:gd name="T23" fmla="*/ 1953 h 2287"/>
                <a:gd name="T24" fmla="*/ 5248 w 1898"/>
                <a:gd name="T25" fmla="*/ 1949 h 2287"/>
                <a:gd name="T26" fmla="*/ 5342 w 1898"/>
                <a:gd name="T27" fmla="*/ 1930 h 2287"/>
                <a:gd name="T28" fmla="*/ 5381 w 1898"/>
                <a:gd name="T29" fmla="*/ 1892 h 2287"/>
                <a:gd name="T30" fmla="*/ 5379 w 1898"/>
                <a:gd name="T31" fmla="*/ 1834 h 2287"/>
                <a:gd name="T32" fmla="*/ 4855 w 1898"/>
                <a:gd name="T33" fmla="*/ 1214 h 2287"/>
                <a:gd name="T34" fmla="*/ 4929 w 1898"/>
                <a:gd name="T35" fmla="*/ 13 h 2287"/>
                <a:gd name="T36" fmla="*/ 4639 w 1898"/>
                <a:gd name="T37" fmla="*/ 10 h 2287"/>
                <a:gd name="T38" fmla="*/ 4347 w 1898"/>
                <a:gd name="T39" fmla="*/ 9 h 2287"/>
                <a:gd name="T40" fmla="*/ 4060 w 1898"/>
                <a:gd name="T41" fmla="*/ 7 h 2287"/>
                <a:gd name="T42" fmla="*/ 3766 w 1898"/>
                <a:gd name="T43" fmla="*/ 5 h 2287"/>
                <a:gd name="T44" fmla="*/ 3475 w 1898"/>
                <a:gd name="T45" fmla="*/ 3 h 2287"/>
                <a:gd name="T46" fmla="*/ 3182 w 1898"/>
                <a:gd name="T47" fmla="*/ 2 h 2287"/>
                <a:gd name="T48" fmla="*/ 2889 w 1898"/>
                <a:gd name="T49" fmla="*/ 1 h 2287"/>
                <a:gd name="T50" fmla="*/ 2603 w 1898"/>
                <a:gd name="T51" fmla="*/ 0 h 2287"/>
                <a:gd name="T52" fmla="*/ 2305 w 1898"/>
                <a:gd name="T53" fmla="*/ 0 h 2287"/>
                <a:gd name="T54" fmla="*/ 2016 w 1898"/>
                <a:gd name="T55" fmla="*/ 0 h 2287"/>
                <a:gd name="T56" fmla="*/ 1726 w 1898"/>
                <a:gd name="T57" fmla="*/ 0 h 2287"/>
                <a:gd name="T58" fmla="*/ 1434 w 1898"/>
                <a:gd name="T59" fmla="*/ 1 h 2287"/>
                <a:gd name="T60" fmla="*/ 1139 w 1898"/>
                <a:gd name="T61" fmla="*/ 3 h 2287"/>
                <a:gd name="T62" fmla="*/ 852 w 1898"/>
                <a:gd name="T63" fmla="*/ 6 h 2287"/>
                <a:gd name="T64" fmla="*/ 556 w 1898"/>
                <a:gd name="T65" fmla="*/ 9 h 2287"/>
                <a:gd name="T66" fmla="*/ 266 w 1898"/>
                <a:gd name="T67" fmla="*/ 13 h 22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98"/>
                <a:gd name="T103" fmla="*/ 0 h 2287"/>
                <a:gd name="T104" fmla="*/ 1898 w 1898"/>
                <a:gd name="T105" fmla="*/ 2287 h 22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98" h="2287">
                  <a:moveTo>
                    <a:pt x="93" y="13"/>
                  </a:moveTo>
                  <a:lnTo>
                    <a:pt x="85" y="451"/>
                  </a:lnTo>
                  <a:lnTo>
                    <a:pt x="75" y="1064"/>
                  </a:lnTo>
                  <a:lnTo>
                    <a:pt x="84" y="1347"/>
                  </a:lnTo>
                  <a:lnTo>
                    <a:pt x="130" y="1357"/>
                  </a:lnTo>
                  <a:lnTo>
                    <a:pt x="84" y="1393"/>
                  </a:lnTo>
                  <a:lnTo>
                    <a:pt x="2" y="2030"/>
                  </a:lnTo>
                  <a:lnTo>
                    <a:pt x="0" y="2053"/>
                  </a:lnTo>
                  <a:lnTo>
                    <a:pt x="0" y="2073"/>
                  </a:lnTo>
                  <a:lnTo>
                    <a:pt x="2" y="2090"/>
                  </a:lnTo>
                  <a:lnTo>
                    <a:pt x="8" y="2105"/>
                  </a:lnTo>
                  <a:lnTo>
                    <a:pt x="16" y="2119"/>
                  </a:lnTo>
                  <a:lnTo>
                    <a:pt x="28" y="2130"/>
                  </a:lnTo>
                  <a:lnTo>
                    <a:pt x="43" y="2141"/>
                  </a:lnTo>
                  <a:lnTo>
                    <a:pt x="60" y="2150"/>
                  </a:lnTo>
                  <a:lnTo>
                    <a:pt x="148" y="2150"/>
                  </a:lnTo>
                  <a:lnTo>
                    <a:pt x="148" y="2205"/>
                  </a:lnTo>
                  <a:lnTo>
                    <a:pt x="103" y="2224"/>
                  </a:lnTo>
                  <a:lnTo>
                    <a:pt x="103" y="2287"/>
                  </a:lnTo>
                  <a:lnTo>
                    <a:pt x="881" y="2287"/>
                  </a:lnTo>
                  <a:lnTo>
                    <a:pt x="885" y="2224"/>
                  </a:lnTo>
                  <a:lnTo>
                    <a:pt x="840" y="2224"/>
                  </a:lnTo>
                  <a:lnTo>
                    <a:pt x="849" y="2168"/>
                  </a:lnTo>
                  <a:lnTo>
                    <a:pt x="1792" y="2168"/>
                  </a:lnTo>
                  <a:lnTo>
                    <a:pt x="1825" y="2167"/>
                  </a:lnTo>
                  <a:lnTo>
                    <a:pt x="1850" y="2163"/>
                  </a:lnTo>
                  <a:lnTo>
                    <a:pt x="1870" y="2153"/>
                  </a:lnTo>
                  <a:lnTo>
                    <a:pt x="1883" y="2141"/>
                  </a:lnTo>
                  <a:lnTo>
                    <a:pt x="1891" y="2122"/>
                  </a:lnTo>
                  <a:lnTo>
                    <a:pt x="1897" y="2099"/>
                  </a:lnTo>
                  <a:lnTo>
                    <a:pt x="1898" y="2069"/>
                  </a:lnTo>
                  <a:lnTo>
                    <a:pt x="1896" y="2034"/>
                  </a:lnTo>
                  <a:lnTo>
                    <a:pt x="1750" y="1396"/>
                  </a:lnTo>
                  <a:lnTo>
                    <a:pt x="1711" y="1347"/>
                  </a:lnTo>
                  <a:lnTo>
                    <a:pt x="1737" y="1329"/>
                  </a:lnTo>
                  <a:lnTo>
                    <a:pt x="1738" y="13"/>
                  </a:lnTo>
                  <a:lnTo>
                    <a:pt x="1686" y="11"/>
                  </a:lnTo>
                  <a:lnTo>
                    <a:pt x="1636" y="10"/>
                  </a:lnTo>
                  <a:lnTo>
                    <a:pt x="1584" y="9"/>
                  </a:lnTo>
                  <a:lnTo>
                    <a:pt x="1533" y="9"/>
                  </a:lnTo>
                  <a:lnTo>
                    <a:pt x="1481" y="8"/>
                  </a:lnTo>
                  <a:lnTo>
                    <a:pt x="1431" y="7"/>
                  </a:lnTo>
                  <a:lnTo>
                    <a:pt x="1379" y="6"/>
                  </a:lnTo>
                  <a:lnTo>
                    <a:pt x="1328" y="5"/>
                  </a:lnTo>
                  <a:lnTo>
                    <a:pt x="1276" y="5"/>
                  </a:lnTo>
                  <a:lnTo>
                    <a:pt x="1225" y="3"/>
                  </a:lnTo>
                  <a:lnTo>
                    <a:pt x="1174" y="2"/>
                  </a:lnTo>
                  <a:lnTo>
                    <a:pt x="1122" y="2"/>
                  </a:lnTo>
                  <a:lnTo>
                    <a:pt x="1071" y="1"/>
                  </a:lnTo>
                  <a:lnTo>
                    <a:pt x="1019" y="1"/>
                  </a:lnTo>
                  <a:lnTo>
                    <a:pt x="968" y="0"/>
                  </a:lnTo>
                  <a:lnTo>
                    <a:pt x="917" y="0"/>
                  </a:lnTo>
                  <a:lnTo>
                    <a:pt x="865" y="0"/>
                  </a:lnTo>
                  <a:lnTo>
                    <a:pt x="813" y="0"/>
                  </a:lnTo>
                  <a:lnTo>
                    <a:pt x="763" y="0"/>
                  </a:lnTo>
                  <a:lnTo>
                    <a:pt x="711" y="0"/>
                  </a:lnTo>
                  <a:lnTo>
                    <a:pt x="660" y="0"/>
                  </a:lnTo>
                  <a:lnTo>
                    <a:pt x="608" y="0"/>
                  </a:lnTo>
                  <a:lnTo>
                    <a:pt x="556" y="1"/>
                  </a:lnTo>
                  <a:lnTo>
                    <a:pt x="506" y="1"/>
                  </a:lnTo>
                  <a:lnTo>
                    <a:pt x="454" y="2"/>
                  </a:lnTo>
                  <a:lnTo>
                    <a:pt x="402" y="3"/>
                  </a:lnTo>
                  <a:lnTo>
                    <a:pt x="351" y="5"/>
                  </a:lnTo>
                  <a:lnTo>
                    <a:pt x="300" y="6"/>
                  </a:lnTo>
                  <a:lnTo>
                    <a:pt x="248" y="7"/>
                  </a:lnTo>
                  <a:lnTo>
                    <a:pt x="196" y="9"/>
                  </a:lnTo>
                  <a:lnTo>
                    <a:pt x="145" y="10"/>
                  </a:lnTo>
                  <a:lnTo>
                    <a:pt x="93" y="13"/>
                  </a:lnTo>
                  <a:close/>
                </a:path>
              </a:pathLst>
            </a:custGeom>
            <a:solidFill>
              <a:srgbClr val="00000F"/>
            </a:solidFill>
            <a:ln w="9525">
              <a:noFill/>
              <a:round/>
              <a:headEnd/>
              <a:tailEnd/>
            </a:ln>
          </p:spPr>
          <p:txBody>
            <a:bodyPr/>
            <a:lstStyle/>
            <a:p>
              <a:endParaRPr lang="en-US"/>
            </a:p>
          </p:txBody>
        </p:sp>
        <p:sp>
          <p:nvSpPr>
            <p:cNvPr id="23572" name="Freeform 7"/>
            <p:cNvSpPr>
              <a:spLocks/>
            </p:cNvSpPr>
            <p:nvPr/>
          </p:nvSpPr>
          <p:spPr bwMode="auto">
            <a:xfrm>
              <a:off x="3276" y="2999"/>
              <a:ext cx="2328" cy="681"/>
            </a:xfrm>
            <a:custGeom>
              <a:avLst/>
              <a:gdLst>
                <a:gd name="T0" fmla="*/ 181 w 1891"/>
                <a:gd name="T1" fmla="*/ 144 h 696"/>
                <a:gd name="T2" fmla="*/ 231 w 1891"/>
                <a:gd name="T3" fmla="*/ 3 h 696"/>
                <a:gd name="T4" fmla="*/ 465 w 1891"/>
                <a:gd name="T5" fmla="*/ 3 h 696"/>
                <a:gd name="T6" fmla="*/ 4910 w 1891"/>
                <a:gd name="T7" fmla="*/ 0 h 696"/>
                <a:gd name="T8" fmla="*/ 5347 w 1891"/>
                <a:gd name="T9" fmla="*/ 567 h 696"/>
                <a:gd name="T10" fmla="*/ 5241 w 1891"/>
                <a:gd name="T11" fmla="*/ 624 h 696"/>
                <a:gd name="T12" fmla="*/ 208 w 1891"/>
                <a:gd name="T13" fmla="*/ 624 h 696"/>
                <a:gd name="T14" fmla="*/ 0 w 1891"/>
                <a:gd name="T15" fmla="*/ 583 h 696"/>
                <a:gd name="T16" fmla="*/ 181 w 1891"/>
                <a:gd name="T17" fmla="*/ 144 h 6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1"/>
                <a:gd name="T28" fmla="*/ 0 h 696"/>
                <a:gd name="T29" fmla="*/ 1891 w 1891"/>
                <a:gd name="T30" fmla="*/ 696 h 6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1" h="696">
                  <a:moveTo>
                    <a:pt x="64" y="159"/>
                  </a:moveTo>
                  <a:lnTo>
                    <a:pt x="82" y="3"/>
                  </a:lnTo>
                  <a:lnTo>
                    <a:pt x="164" y="3"/>
                  </a:lnTo>
                  <a:lnTo>
                    <a:pt x="1736" y="0"/>
                  </a:lnTo>
                  <a:lnTo>
                    <a:pt x="1891" y="632"/>
                  </a:lnTo>
                  <a:lnTo>
                    <a:pt x="1854" y="696"/>
                  </a:lnTo>
                  <a:lnTo>
                    <a:pt x="73" y="696"/>
                  </a:lnTo>
                  <a:lnTo>
                    <a:pt x="0" y="650"/>
                  </a:lnTo>
                  <a:lnTo>
                    <a:pt x="64" y="159"/>
                  </a:lnTo>
                  <a:close/>
                </a:path>
              </a:pathLst>
            </a:custGeom>
            <a:solidFill>
              <a:srgbClr val="3D3A38"/>
            </a:solidFill>
            <a:ln w="9525">
              <a:noFill/>
              <a:round/>
              <a:headEnd/>
              <a:tailEnd/>
            </a:ln>
          </p:spPr>
          <p:txBody>
            <a:bodyPr/>
            <a:lstStyle/>
            <a:p>
              <a:endParaRPr lang="en-US"/>
            </a:p>
          </p:txBody>
        </p:sp>
        <p:sp>
          <p:nvSpPr>
            <p:cNvPr id="23573" name="Freeform 8"/>
            <p:cNvSpPr>
              <a:spLocks/>
            </p:cNvSpPr>
            <p:nvPr/>
          </p:nvSpPr>
          <p:spPr bwMode="auto">
            <a:xfrm>
              <a:off x="3276" y="3046"/>
              <a:ext cx="2328" cy="634"/>
            </a:xfrm>
            <a:custGeom>
              <a:avLst/>
              <a:gdLst>
                <a:gd name="T0" fmla="*/ 192 w 1891"/>
                <a:gd name="T1" fmla="*/ 99 h 648"/>
                <a:gd name="T2" fmla="*/ 225 w 1891"/>
                <a:gd name="T3" fmla="*/ 34 h 648"/>
                <a:gd name="T4" fmla="*/ 271 w 1891"/>
                <a:gd name="T5" fmla="*/ 4 h 648"/>
                <a:gd name="T6" fmla="*/ 329 w 1891"/>
                <a:gd name="T7" fmla="*/ 4 h 648"/>
                <a:gd name="T8" fmla="*/ 380 w 1891"/>
                <a:gd name="T9" fmla="*/ 4 h 648"/>
                <a:gd name="T10" fmla="*/ 438 w 1891"/>
                <a:gd name="T11" fmla="*/ 5 h 648"/>
                <a:gd name="T12" fmla="*/ 603 w 1891"/>
                <a:gd name="T13" fmla="*/ 5 h 648"/>
                <a:gd name="T14" fmla="*/ 885 w 1891"/>
                <a:gd name="T15" fmla="*/ 4 h 648"/>
                <a:gd name="T16" fmla="*/ 1163 w 1891"/>
                <a:gd name="T17" fmla="*/ 4 h 648"/>
                <a:gd name="T18" fmla="*/ 1444 w 1891"/>
                <a:gd name="T19" fmla="*/ 4 h 648"/>
                <a:gd name="T20" fmla="*/ 1726 w 1891"/>
                <a:gd name="T21" fmla="*/ 4 h 648"/>
                <a:gd name="T22" fmla="*/ 2005 w 1891"/>
                <a:gd name="T23" fmla="*/ 2 h 648"/>
                <a:gd name="T24" fmla="*/ 2285 w 1891"/>
                <a:gd name="T25" fmla="*/ 2 h 648"/>
                <a:gd name="T26" fmla="*/ 2566 w 1891"/>
                <a:gd name="T27" fmla="*/ 2 h 648"/>
                <a:gd name="T28" fmla="*/ 2844 w 1891"/>
                <a:gd name="T29" fmla="*/ 2 h 648"/>
                <a:gd name="T30" fmla="*/ 3122 w 1891"/>
                <a:gd name="T31" fmla="*/ 1 h 648"/>
                <a:gd name="T32" fmla="*/ 3402 w 1891"/>
                <a:gd name="T33" fmla="*/ 1 h 648"/>
                <a:gd name="T34" fmla="*/ 3681 w 1891"/>
                <a:gd name="T35" fmla="*/ 1 h 648"/>
                <a:gd name="T36" fmla="*/ 3959 w 1891"/>
                <a:gd name="T37" fmla="*/ 1 h 648"/>
                <a:gd name="T38" fmla="*/ 4237 w 1891"/>
                <a:gd name="T39" fmla="*/ 0 h 648"/>
                <a:gd name="T40" fmla="*/ 4519 w 1891"/>
                <a:gd name="T41" fmla="*/ 0 h 648"/>
                <a:gd name="T42" fmla="*/ 4796 w 1891"/>
                <a:gd name="T43" fmla="*/ 0 h 648"/>
                <a:gd name="T44" fmla="*/ 4990 w 1891"/>
                <a:gd name="T45" fmla="*/ 66 h 648"/>
                <a:gd name="T46" fmla="*/ 5089 w 1891"/>
                <a:gd name="T47" fmla="*/ 197 h 648"/>
                <a:gd name="T48" fmla="*/ 5190 w 1891"/>
                <a:gd name="T49" fmla="*/ 328 h 648"/>
                <a:gd name="T50" fmla="*/ 5295 w 1891"/>
                <a:gd name="T51" fmla="*/ 458 h 648"/>
                <a:gd name="T52" fmla="*/ 5334 w 1891"/>
                <a:gd name="T53" fmla="*/ 530 h 648"/>
                <a:gd name="T54" fmla="*/ 5311 w 1891"/>
                <a:gd name="T55" fmla="*/ 546 h 648"/>
                <a:gd name="T56" fmla="*/ 5286 w 1891"/>
                <a:gd name="T57" fmla="*/ 560 h 648"/>
                <a:gd name="T58" fmla="*/ 5254 w 1891"/>
                <a:gd name="T59" fmla="*/ 573 h 648"/>
                <a:gd name="T60" fmla="*/ 5087 w 1891"/>
                <a:gd name="T61" fmla="*/ 581 h 648"/>
                <a:gd name="T62" fmla="*/ 4770 w 1891"/>
                <a:gd name="T63" fmla="*/ 581 h 648"/>
                <a:gd name="T64" fmla="*/ 4455 w 1891"/>
                <a:gd name="T65" fmla="*/ 581 h 648"/>
                <a:gd name="T66" fmla="*/ 4139 w 1891"/>
                <a:gd name="T67" fmla="*/ 581 h 648"/>
                <a:gd name="T68" fmla="*/ 3829 w 1891"/>
                <a:gd name="T69" fmla="*/ 581 h 648"/>
                <a:gd name="T70" fmla="*/ 3511 w 1891"/>
                <a:gd name="T71" fmla="*/ 581 h 648"/>
                <a:gd name="T72" fmla="*/ 3202 w 1891"/>
                <a:gd name="T73" fmla="*/ 581 h 648"/>
                <a:gd name="T74" fmla="*/ 2884 w 1891"/>
                <a:gd name="T75" fmla="*/ 581 h 648"/>
                <a:gd name="T76" fmla="*/ 2567 w 1891"/>
                <a:gd name="T77" fmla="*/ 581 h 648"/>
                <a:gd name="T78" fmla="*/ 2254 w 1891"/>
                <a:gd name="T79" fmla="*/ 581 h 648"/>
                <a:gd name="T80" fmla="*/ 1940 w 1891"/>
                <a:gd name="T81" fmla="*/ 581 h 648"/>
                <a:gd name="T82" fmla="*/ 1624 w 1891"/>
                <a:gd name="T83" fmla="*/ 581 h 648"/>
                <a:gd name="T84" fmla="*/ 1310 w 1891"/>
                <a:gd name="T85" fmla="*/ 581 h 648"/>
                <a:gd name="T86" fmla="*/ 995 w 1891"/>
                <a:gd name="T87" fmla="*/ 581 h 648"/>
                <a:gd name="T88" fmla="*/ 677 w 1891"/>
                <a:gd name="T89" fmla="*/ 581 h 648"/>
                <a:gd name="T90" fmla="*/ 363 w 1891"/>
                <a:gd name="T91" fmla="*/ 581 h 648"/>
                <a:gd name="T92" fmla="*/ 181 w 1891"/>
                <a:gd name="T93" fmla="*/ 576 h 648"/>
                <a:gd name="T94" fmla="*/ 127 w 1891"/>
                <a:gd name="T95" fmla="*/ 566 h 648"/>
                <a:gd name="T96" fmla="*/ 76 w 1891"/>
                <a:gd name="T97" fmla="*/ 557 h 648"/>
                <a:gd name="T98" fmla="*/ 27 w 1891"/>
                <a:gd name="T99" fmla="*/ 545 h 648"/>
                <a:gd name="T100" fmla="*/ 22 w 1891"/>
                <a:gd name="T101" fmla="*/ 489 h 648"/>
                <a:gd name="T102" fmla="*/ 64 w 1891"/>
                <a:gd name="T103" fmla="*/ 387 h 648"/>
                <a:gd name="T104" fmla="*/ 112 w 1891"/>
                <a:gd name="T105" fmla="*/ 285 h 648"/>
                <a:gd name="T106" fmla="*/ 156 w 1891"/>
                <a:gd name="T107" fmla="*/ 183 h 6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91"/>
                <a:gd name="T163" fmla="*/ 0 h 648"/>
                <a:gd name="T164" fmla="*/ 1891 w 1891"/>
                <a:gd name="T165" fmla="*/ 648 h 6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91" h="648">
                  <a:moveTo>
                    <a:pt x="63" y="145"/>
                  </a:moveTo>
                  <a:lnTo>
                    <a:pt x="68" y="109"/>
                  </a:lnTo>
                  <a:lnTo>
                    <a:pt x="74" y="74"/>
                  </a:lnTo>
                  <a:lnTo>
                    <a:pt x="80" y="39"/>
                  </a:lnTo>
                  <a:lnTo>
                    <a:pt x="86" y="4"/>
                  </a:lnTo>
                  <a:lnTo>
                    <a:pt x="96" y="4"/>
                  </a:lnTo>
                  <a:lnTo>
                    <a:pt x="105" y="4"/>
                  </a:lnTo>
                  <a:lnTo>
                    <a:pt x="116" y="4"/>
                  </a:lnTo>
                  <a:lnTo>
                    <a:pt x="125" y="4"/>
                  </a:lnTo>
                  <a:lnTo>
                    <a:pt x="135" y="4"/>
                  </a:lnTo>
                  <a:lnTo>
                    <a:pt x="144" y="4"/>
                  </a:lnTo>
                  <a:lnTo>
                    <a:pt x="155" y="5"/>
                  </a:lnTo>
                  <a:lnTo>
                    <a:pt x="164" y="5"/>
                  </a:lnTo>
                  <a:lnTo>
                    <a:pt x="213" y="5"/>
                  </a:lnTo>
                  <a:lnTo>
                    <a:pt x="263" y="5"/>
                  </a:lnTo>
                  <a:lnTo>
                    <a:pt x="313" y="4"/>
                  </a:lnTo>
                  <a:lnTo>
                    <a:pt x="362" y="4"/>
                  </a:lnTo>
                  <a:lnTo>
                    <a:pt x="412" y="4"/>
                  </a:lnTo>
                  <a:lnTo>
                    <a:pt x="461" y="4"/>
                  </a:lnTo>
                  <a:lnTo>
                    <a:pt x="511" y="4"/>
                  </a:lnTo>
                  <a:lnTo>
                    <a:pt x="560" y="4"/>
                  </a:lnTo>
                  <a:lnTo>
                    <a:pt x="610" y="4"/>
                  </a:lnTo>
                  <a:lnTo>
                    <a:pt x="659" y="2"/>
                  </a:lnTo>
                  <a:lnTo>
                    <a:pt x="709" y="2"/>
                  </a:lnTo>
                  <a:lnTo>
                    <a:pt x="758" y="2"/>
                  </a:lnTo>
                  <a:lnTo>
                    <a:pt x="808" y="2"/>
                  </a:lnTo>
                  <a:lnTo>
                    <a:pt x="857" y="2"/>
                  </a:lnTo>
                  <a:lnTo>
                    <a:pt x="907" y="2"/>
                  </a:lnTo>
                  <a:lnTo>
                    <a:pt x="956" y="2"/>
                  </a:lnTo>
                  <a:lnTo>
                    <a:pt x="1006" y="2"/>
                  </a:lnTo>
                  <a:lnTo>
                    <a:pt x="1054" y="1"/>
                  </a:lnTo>
                  <a:lnTo>
                    <a:pt x="1104" y="1"/>
                  </a:lnTo>
                  <a:lnTo>
                    <a:pt x="1153" y="1"/>
                  </a:lnTo>
                  <a:lnTo>
                    <a:pt x="1203" y="1"/>
                  </a:lnTo>
                  <a:lnTo>
                    <a:pt x="1252" y="1"/>
                  </a:lnTo>
                  <a:lnTo>
                    <a:pt x="1302" y="1"/>
                  </a:lnTo>
                  <a:lnTo>
                    <a:pt x="1352" y="1"/>
                  </a:lnTo>
                  <a:lnTo>
                    <a:pt x="1400" y="1"/>
                  </a:lnTo>
                  <a:lnTo>
                    <a:pt x="1449" y="1"/>
                  </a:lnTo>
                  <a:lnTo>
                    <a:pt x="1499" y="0"/>
                  </a:lnTo>
                  <a:lnTo>
                    <a:pt x="1548" y="0"/>
                  </a:lnTo>
                  <a:lnTo>
                    <a:pt x="1598" y="0"/>
                  </a:lnTo>
                  <a:lnTo>
                    <a:pt x="1646" y="0"/>
                  </a:lnTo>
                  <a:lnTo>
                    <a:pt x="1696" y="0"/>
                  </a:lnTo>
                  <a:lnTo>
                    <a:pt x="1745" y="0"/>
                  </a:lnTo>
                  <a:lnTo>
                    <a:pt x="1764" y="74"/>
                  </a:lnTo>
                  <a:lnTo>
                    <a:pt x="1782" y="146"/>
                  </a:lnTo>
                  <a:lnTo>
                    <a:pt x="1800" y="220"/>
                  </a:lnTo>
                  <a:lnTo>
                    <a:pt x="1818" y="293"/>
                  </a:lnTo>
                  <a:lnTo>
                    <a:pt x="1836" y="366"/>
                  </a:lnTo>
                  <a:lnTo>
                    <a:pt x="1855" y="439"/>
                  </a:lnTo>
                  <a:lnTo>
                    <a:pt x="1872" y="511"/>
                  </a:lnTo>
                  <a:lnTo>
                    <a:pt x="1891" y="584"/>
                  </a:lnTo>
                  <a:lnTo>
                    <a:pt x="1886" y="592"/>
                  </a:lnTo>
                  <a:lnTo>
                    <a:pt x="1883" y="601"/>
                  </a:lnTo>
                  <a:lnTo>
                    <a:pt x="1878" y="609"/>
                  </a:lnTo>
                  <a:lnTo>
                    <a:pt x="1873" y="617"/>
                  </a:lnTo>
                  <a:lnTo>
                    <a:pt x="1869" y="625"/>
                  </a:lnTo>
                  <a:lnTo>
                    <a:pt x="1863" y="632"/>
                  </a:lnTo>
                  <a:lnTo>
                    <a:pt x="1858" y="640"/>
                  </a:lnTo>
                  <a:lnTo>
                    <a:pt x="1854" y="648"/>
                  </a:lnTo>
                  <a:lnTo>
                    <a:pt x="1798" y="648"/>
                  </a:lnTo>
                  <a:lnTo>
                    <a:pt x="1743" y="648"/>
                  </a:lnTo>
                  <a:lnTo>
                    <a:pt x="1687" y="648"/>
                  </a:lnTo>
                  <a:lnTo>
                    <a:pt x="1631" y="648"/>
                  </a:lnTo>
                  <a:lnTo>
                    <a:pt x="1576" y="648"/>
                  </a:lnTo>
                  <a:lnTo>
                    <a:pt x="1521" y="648"/>
                  </a:lnTo>
                  <a:lnTo>
                    <a:pt x="1464" y="648"/>
                  </a:lnTo>
                  <a:lnTo>
                    <a:pt x="1409" y="648"/>
                  </a:lnTo>
                  <a:lnTo>
                    <a:pt x="1354" y="648"/>
                  </a:lnTo>
                  <a:lnTo>
                    <a:pt x="1299" y="648"/>
                  </a:lnTo>
                  <a:lnTo>
                    <a:pt x="1242" y="648"/>
                  </a:lnTo>
                  <a:lnTo>
                    <a:pt x="1187" y="648"/>
                  </a:lnTo>
                  <a:lnTo>
                    <a:pt x="1132" y="648"/>
                  </a:lnTo>
                  <a:lnTo>
                    <a:pt x="1075" y="648"/>
                  </a:lnTo>
                  <a:lnTo>
                    <a:pt x="1020" y="648"/>
                  </a:lnTo>
                  <a:lnTo>
                    <a:pt x="964" y="648"/>
                  </a:lnTo>
                  <a:lnTo>
                    <a:pt x="908" y="648"/>
                  </a:lnTo>
                  <a:lnTo>
                    <a:pt x="853" y="648"/>
                  </a:lnTo>
                  <a:lnTo>
                    <a:pt x="797" y="648"/>
                  </a:lnTo>
                  <a:lnTo>
                    <a:pt x="741" y="648"/>
                  </a:lnTo>
                  <a:lnTo>
                    <a:pt x="686" y="648"/>
                  </a:lnTo>
                  <a:lnTo>
                    <a:pt x="630" y="648"/>
                  </a:lnTo>
                  <a:lnTo>
                    <a:pt x="574" y="648"/>
                  </a:lnTo>
                  <a:lnTo>
                    <a:pt x="519" y="648"/>
                  </a:lnTo>
                  <a:lnTo>
                    <a:pt x="463" y="648"/>
                  </a:lnTo>
                  <a:lnTo>
                    <a:pt x="407" y="648"/>
                  </a:lnTo>
                  <a:lnTo>
                    <a:pt x="352" y="648"/>
                  </a:lnTo>
                  <a:lnTo>
                    <a:pt x="295" y="648"/>
                  </a:lnTo>
                  <a:lnTo>
                    <a:pt x="240" y="648"/>
                  </a:lnTo>
                  <a:lnTo>
                    <a:pt x="185" y="648"/>
                  </a:lnTo>
                  <a:lnTo>
                    <a:pt x="128" y="648"/>
                  </a:lnTo>
                  <a:lnTo>
                    <a:pt x="73" y="648"/>
                  </a:lnTo>
                  <a:lnTo>
                    <a:pt x="64" y="643"/>
                  </a:lnTo>
                  <a:lnTo>
                    <a:pt x="55" y="637"/>
                  </a:lnTo>
                  <a:lnTo>
                    <a:pt x="45" y="632"/>
                  </a:lnTo>
                  <a:lnTo>
                    <a:pt x="36" y="627"/>
                  </a:lnTo>
                  <a:lnTo>
                    <a:pt x="27" y="621"/>
                  </a:lnTo>
                  <a:lnTo>
                    <a:pt x="18" y="615"/>
                  </a:lnTo>
                  <a:lnTo>
                    <a:pt x="10" y="608"/>
                  </a:lnTo>
                  <a:lnTo>
                    <a:pt x="0" y="602"/>
                  </a:lnTo>
                  <a:lnTo>
                    <a:pt x="8" y="546"/>
                  </a:lnTo>
                  <a:lnTo>
                    <a:pt x="16" y="488"/>
                  </a:lnTo>
                  <a:lnTo>
                    <a:pt x="23" y="432"/>
                  </a:lnTo>
                  <a:lnTo>
                    <a:pt x="31" y="374"/>
                  </a:lnTo>
                  <a:lnTo>
                    <a:pt x="40" y="318"/>
                  </a:lnTo>
                  <a:lnTo>
                    <a:pt x="48" y="260"/>
                  </a:lnTo>
                  <a:lnTo>
                    <a:pt x="55" y="203"/>
                  </a:lnTo>
                  <a:lnTo>
                    <a:pt x="63" y="145"/>
                  </a:lnTo>
                  <a:close/>
                </a:path>
              </a:pathLst>
            </a:custGeom>
            <a:solidFill>
              <a:srgbClr val="3F3D3D"/>
            </a:solidFill>
            <a:ln w="9525">
              <a:noFill/>
              <a:round/>
              <a:headEnd/>
              <a:tailEnd/>
            </a:ln>
          </p:spPr>
          <p:txBody>
            <a:bodyPr/>
            <a:lstStyle/>
            <a:p>
              <a:endParaRPr lang="en-US"/>
            </a:p>
          </p:txBody>
        </p:sp>
        <p:sp>
          <p:nvSpPr>
            <p:cNvPr id="23574" name="Freeform 9"/>
            <p:cNvSpPr>
              <a:spLocks/>
            </p:cNvSpPr>
            <p:nvPr/>
          </p:nvSpPr>
          <p:spPr bwMode="auto">
            <a:xfrm>
              <a:off x="3276" y="3093"/>
              <a:ext cx="2328" cy="587"/>
            </a:xfrm>
            <a:custGeom>
              <a:avLst/>
              <a:gdLst>
                <a:gd name="T0" fmla="*/ 192 w 1891"/>
                <a:gd name="T1" fmla="*/ 89 h 600"/>
                <a:gd name="T2" fmla="*/ 231 w 1891"/>
                <a:gd name="T3" fmla="*/ 31 h 600"/>
                <a:gd name="T4" fmla="*/ 277 w 1891"/>
                <a:gd name="T5" fmla="*/ 4 h 600"/>
                <a:gd name="T6" fmla="*/ 330 w 1891"/>
                <a:gd name="T7" fmla="*/ 4 h 600"/>
                <a:gd name="T8" fmla="*/ 385 w 1891"/>
                <a:gd name="T9" fmla="*/ 5 h 600"/>
                <a:gd name="T10" fmla="*/ 438 w 1891"/>
                <a:gd name="T11" fmla="*/ 5 h 600"/>
                <a:gd name="T12" fmla="*/ 603 w 1891"/>
                <a:gd name="T13" fmla="*/ 5 h 600"/>
                <a:gd name="T14" fmla="*/ 888 w 1891"/>
                <a:gd name="T15" fmla="*/ 5 h 600"/>
                <a:gd name="T16" fmla="*/ 1166 w 1891"/>
                <a:gd name="T17" fmla="*/ 5 h 600"/>
                <a:gd name="T18" fmla="*/ 1451 w 1891"/>
                <a:gd name="T19" fmla="*/ 4 h 600"/>
                <a:gd name="T20" fmla="*/ 1733 w 1891"/>
                <a:gd name="T21" fmla="*/ 4 h 600"/>
                <a:gd name="T22" fmla="*/ 2015 w 1891"/>
                <a:gd name="T23" fmla="*/ 4 h 600"/>
                <a:gd name="T24" fmla="*/ 2296 w 1891"/>
                <a:gd name="T25" fmla="*/ 4 h 600"/>
                <a:gd name="T26" fmla="*/ 2582 w 1891"/>
                <a:gd name="T27" fmla="*/ 3 h 600"/>
                <a:gd name="T28" fmla="*/ 2860 w 1891"/>
                <a:gd name="T29" fmla="*/ 3 h 600"/>
                <a:gd name="T30" fmla="*/ 3142 w 1891"/>
                <a:gd name="T31" fmla="*/ 3 h 600"/>
                <a:gd name="T32" fmla="*/ 3422 w 1891"/>
                <a:gd name="T33" fmla="*/ 3 h 600"/>
                <a:gd name="T34" fmla="*/ 3704 w 1891"/>
                <a:gd name="T35" fmla="*/ 2 h 600"/>
                <a:gd name="T36" fmla="*/ 3986 w 1891"/>
                <a:gd name="T37" fmla="*/ 2 h 600"/>
                <a:gd name="T38" fmla="*/ 4263 w 1891"/>
                <a:gd name="T39" fmla="*/ 2 h 600"/>
                <a:gd name="T40" fmla="*/ 4544 w 1891"/>
                <a:gd name="T41" fmla="*/ 2 h 600"/>
                <a:gd name="T42" fmla="*/ 4822 w 1891"/>
                <a:gd name="T43" fmla="*/ 0 h 600"/>
                <a:gd name="T44" fmla="*/ 5013 w 1891"/>
                <a:gd name="T45" fmla="*/ 62 h 600"/>
                <a:gd name="T46" fmla="*/ 5110 w 1891"/>
                <a:gd name="T47" fmla="*/ 182 h 600"/>
                <a:gd name="T48" fmla="*/ 5201 w 1891"/>
                <a:gd name="T49" fmla="*/ 301 h 600"/>
                <a:gd name="T50" fmla="*/ 5297 w 1891"/>
                <a:gd name="T51" fmla="*/ 420 h 600"/>
                <a:gd name="T52" fmla="*/ 5337 w 1891"/>
                <a:gd name="T53" fmla="*/ 488 h 600"/>
                <a:gd name="T54" fmla="*/ 5313 w 1891"/>
                <a:gd name="T55" fmla="*/ 504 h 600"/>
                <a:gd name="T56" fmla="*/ 5288 w 1891"/>
                <a:gd name="T57" fmla="*/ 519 h 600"/>
                <a:gd name="T58" fmla="*/ 5258 w 1891"/>
                <a:gd name="T59" fmla="*/ 532 h 600"/>
                <a:gd name="T60" fmla="*/ 5087 w 1891"/>
                <a:gd name="T61" fmla="*/ 538 h 600"/>
                <a:gd name="T62" fmla="*/ 4770 w 1891"/>
                <a:gd name="T63" fmla="*/ 538 h 600"/>
                <a:gd name="T64" fmla="*/ 4455 w 1891"/>
                <a:gd name="T65" fmla="*/ 538 h 600"/>
                <a:gd name="T66" fmla="*/ 4139 w 1891"/>
                <a:gd name="T67" fmla="*/ 538 h 600"/>
                <a:gd name="T68" fmla="*/ 3829 w 1891"/>
                <a:gd name="T69" fmla="*/ 538 h 600"/>
                <a:gd name="T70" fmla="*/ 3511 w 1891"/>
                <a:gd name="T71" fmla="*/ 538 h 600"/>
                <a:gd name="T72" fmla="*/ 3202 w 1891"/>
                <a:gd name="T73" fmla="*/ 538 h 600"/>
                <a:gd name="T74" fmla="*/ 2884 w 1891"/>
                <a:gd name="T75" fmla="*/ 538 h 600"/>
                <a:gd name="T76" fmla="*/ 2567 w 1891"/>
                <a:gd name="T77" fmla="*/ 538 h 600"/>
                <a:gd name="T78" fmla="*/ 2254 w 1891"/>
                <a:gd name="T79" fmla="*/ 538 h 600"/>
                <a:gd name="T80" fmla="*/ 1940 w 1891"/>
                <a:gd name="T81" fmla="*/ 538 h 600"/>
                <a:gd name="T82" fmla="*/ 1624 w 1891"/>
                <a:gd name="T83" fmla="*/ 538 h 600"/>
                <a:gd name="T84" fmla="*/ 1310 w 1891"/>
                <a:gd name="T85" fmla="*/ 538 h 600"/>
                <a:gd name="T86" fmla="*/ 995 w 1891"/>
                <a:gd name="T87" fmla="*/ 538 h 600"/>
                <a:gd name="T88" fmla="*/ 677 w 1891"/>
                <a:gd name="T89" fmla="*/ 538 h 600"/>
                <a:gd name="T90" fmla="*/ 363 w 1891"/>
                <a:gd name="T91" fmla="*/ 538 h 600"/>
                <a:gd name="T92" fmla="*/ 181 w 1891"/>
                <a:gd name="T93" fmla="*/ 534 h 600"/>
                <a:gd name="T94" fmla="*/ 127 w 1891"/>
                <a:gd name="T95" fmla="*/ 524 h 600"/>
                <a:gd name="T96" fmla="*/ 76 w 1891"/>
                <a:gd name="T97" fmla="*/ 515 h 600"/>
                <a:gd name="T98" fmla="*/ 22 w 1891"/>
                <a:gd name="T99" fmla="*/ 503 h 600"/>
                <a:gd name="T100" fmla="*/ 22 w 1891"/>
                <a:gd name="T101" fmla="*/ 451 h 600"/>
                <a:gd name="T102" fmla="*/ 64 w 1891"/>
                <a:gd name="T103" fmla="*/ 356 h 600"/>
                <a:gd name="T104" fmla="*/ 107 w 1891"/>
                <a:gd name="T105" fmla="*/ 261 h 600"/>
                <a:gd name="T106" fmla="*/ 149 w 1891"/>
                <a:gd name="T107" fmla="*/ 165 h 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91"/>
                <a:gd name="T163" fmla="*/ 0 h 600"/>
                <a:gd name="T164" fmla="*/ 1891 w 1891"/>
                <a:gd name="T165" fmla="*/ 600 h 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91" h="600">
                  <a:moveTo>
                    <a:pt x="61" y="132"/>
                  </a:moveTo>
                  <a:lnTo>
                    <a:pt x="68" y="99"/>
                  </a:lnTo>
                  <a:lnTo>
                    <a:pt x="75" y="67"/>
                  </a:lnTo>
                  <a:lnTo>
                    <a:pt x="82" y="36"/>
                  </a:lnTo>
                  <a:lnTo>
                    <a:pt x="89" y="4"/>
                  </a:lnTo>
                  <a:lnTo>
                    <a:pt x="98" y="4"/>
                  </a:lnTo>
                  <a:lnTo>
                    <a:pt x="107" y="4"/>
                  </a:lnTo>
                  <a:lnTo>
                    <a:pt x="117" y="4"/>
                  </a:lnTo>
                  <a:lnTo>
                    <a:pt x="127" y="4"/>
                  </a:lnTo>
                  <a:lnTo>
                    <a:pt x="136" y="5"/>
                  </a:lnTo>
                  <a:lnTo>
                    <a:pt x="146" y="5"/>
                  </a:lnTo>
                  <a:lnTo>
                    <a:pt x="155" y="5"/>
                  </a:lnTo>
                  <a:lnTo>
                    <a:pt x="164" y="5"/>
                  </a:lnTo>
                  <a:lnTo>
                    <a:pt x="213" y="5"/>
                  </a:lnTo>
                  <a:lnTo>
                    <a:pt x="264" y="5"/>
                  </a:lnTo>
                  <a:lnTo>
                    <a:pt x="314" y="5"/>
                  </a:lnTo>
                  <a:lnTo>
                    <a:pt x="363" y="5"/>
                  </a:lnTo>
                  <a:lnTo>
                    <a:pt x="413" y="5"/>
                  </a:lnTo>
                  <a:lnTo>
                    <a:pt x="463" y="4"/>
                  </a:lnTo>
                  <a:lnTo>
                    <a:pt x="513" y="4"/>
                  </a:lnTo>
                  <a:lnTo>
                    <a:pt x="562" y="4"/>
                  </a:lnTo>
                  <a:lnTo>
                    <a:pt x="613" y="4"/>
                  </a:lnTo>
                  <a:lnTo>
                    <a:pt x="663" y="4"/>
                  </a:lnTo>
                  <a:lnTo>
                    <a:pt x="712" y="4"/>
                  </a:lnTo>
                  <a:lnTo>
                    <a:pt x="762" y="4"/>
                  </a:lnTo>
                  <a:lnTo>
                    <a:pt x="812" y="4"/>
                  </a:lnTo>
                  <a:lnTo>
                    <a:pt x="862" y="4"/>
                  </a:lnTo>
                  <a:lnTo>
                    <a:pt x="912" y="3"/>
                  </a:lnTo>
                  <a:lnTo>
                    <a:pt x="961" y="3"/>
                  </a:lnTo>
                  <a:lnTo>
                    <a:pt x="1011" y="3"/>
                  </a:lnTo>
                  <a:lnTo>
                    <a:pt x="1060" y="3"/>
                  </a:lnTo>
                  <a:lnTo>
                    <a:pt x="1111" y="3"/>
                  </a:lnTo>
                  <a:lnTo>
                    <a:pt x="1160" y="3"/>
                  </a:lnTo>
                  <a:lnTo>
                    <a:pt x="1210" y="3"/>
                  </a:lnTo>
                  <a:lnTo>
                    <a:pt x="1259" y="3"/>
                  </a:lnTo>
                  <a:lnTo>
                    <a:pt x="1309" y="2"/>
                  </a:lnTo>
                  <a:lnTo>
                    <a:pt x="1358" y="2"/>
                  </a:lnTo>
                  <a:lnTo>
                    <a:pt x="1409" y="2"/>
                  </a:lnTo>
                  <a:lnTo>
                    <a:pt x="1459" y="2"/>
                  </a:lnTo>
                  <a:lnTo>
                    <a:pt x="1508" y="2"/>
                  </a:lnTo>
                  <a:lnTo>
                    <a:pt x="1558" y="2"/>
                  </a:lnTo>
                  <a:lnTo>
                    <a:pt x="1607" y="2"/>
                  </a:lnTo>
                  <a:lnTo>
                    <a:pt x="1657" y="0"/>
                  </a:lnTo>
                  <a:lnTo>
                    <a:pt x="1706" y="0"/>
                  </a:lnTo>
                  <a:lnTo>
                    <a:pt x="1756" y="0"/>
                  </a:lnTo>
                  <a:lnTo>
                    <a:pt x="1773" y="67"/>
                  </a:lnTo>
                  <a:lnTo>
                    <a:pt x="1789" y="135"/>
                  </a:lnTo>
                  <a:lnTo>
                    <a:pt x="1807" y="202"/>
                  </a:lnTo>
                  <a:lnTo>
                    <a:pt x="1824" y="269"/>
                  </a:lnTo>
                  <a:lnTo>
                    <a:pt x="1840" y="336"/>
                  </a:lnTo>
                  <a:lnTo>
                    <a:pt x="1857" y="402"/>
                  </a:lnTo>
                  <a:lnTo>
                    <a:pt x="1873" y="469"/>
                  </a:lnTo>
                  <a:lnTo>
                    <a:pt x="1891" y="536"/>
                  </a:lnTo>
                  <a:lnTo>
                    <a:pt x="1887" y="545"/>
                  </a:lnTo>
                  <a:lnTo>
                    <a:pt x="1884" y="554"/>
                  </a:lnTo>
                  <a:lnTo>
                    <a:pt x="1879" y="562"/>
                  </a:lnTo>
                  <a:lnTo>
                    <a:pt x="1874" y="570"/>
                  </a:lnTo>
                  <a:lnTo>
                    <a:pt x="1870" y="579"/>
                  </a:lnTo>
                  <a:lnTo>
                    <a:pt x="1864" y="585"/>
                  </a:lnTo>
                  <a:lnTo>
                    <a:pt x="1859" y="594"/>
                  </a:lnTo>
                  <a:lnTo>
                    <a:pt x="1854" y="600"/>
                  </a:lnTo>
                  <a:lnTo>
                    <a:pt x="1798" y="600"/>
                  </a:lnTo>
                  <a:lnTo>
                    <a:pt x="1743" y="600"/>
                  </a:lnTo>
                  <a:lnTo>
                    <a:pt x="1687" y="600"/>
                  </a:lnTo>
                  <a:lnTo>
                    <a:pt x="1631" y="600"/>
                  </a:lnTo>
                  <a:lnTo>
                    <a:pt x="1576" y="600"/>
                  </a:lnTo>
                  <a:lnTo>
                    <a:pt x="1521" y="600"/>
                  </a:lnTo>
                  <a:lnTo>
                    <a:pt x="1464" y="600"/>
                  </a:lnTo>
                  <a:lnTo>
                    <a:pt x="1409" y="600"/>
                  </a:lnTo>
                  <a:lnTo>
                    <a:pt x="1354" y="600"/>
                  </a:lnTo>
                  <a:lnTo>
                    <a:pt x="1299" y="600"/>
                  </a:lnTo>
                  <a:lnTo>
                    <a:pt x="1242" y="600"/>
                  </a:lnTo>
                  <a:lnTo>
                    <a:pt x="1187" y="600"/>
                  </a:lnTo>
                  <a:lnTo>
                    <a:pt x="1132" y="600"/>
                  </a:lnTo>
                  <a:lnTo>
                    <a:pt x="1075" y="600"/>
                  </a:lnTo>
                  <a:lnTo>
                    <a:pt x="1020" y="600"/>
                  </a:lnTo>
                  <a:lnTo>
                    <a:pt x="964" y="600"/>
                  </a:lnTo>
                  <a:lnTo>
                    <a:pt x="908" y="600"/>
                  </a:lnTo>
                  <a:lnTo>
                    <a:pt x="853" y="600"/>
                  </a:lnTo>
                  <a:lnTo>
                    <a:pt x="797" y="600"/>
                  </a:lnTo>
                  <a:lnTo>
                    <a:pt x="741" y="600"/>
                  </a:lnTo>
                  <a:lnTo>
                    <a:pt x="686" y="600"/>
                  </a:lnTo>
                  <a:lnTo>
                    <a:pt x="630" y="600"/>
                  </a:lnTo>
                  <a:lnTo>
                    <a:pt x="574" y="600"/>
                  </a:lnTo>
                  <a:lnTo>
                    <a:pt x="519" y="600"/>
                  </a:lnTo>
                  <a:lnTo>
                    <a:pt x="463" y="600"/>
                  </a:lnTo>
                  <a:lnTo>
                    <a:pt x="407" y="600"/>
                  </a:lnTo>
                  <a:lnTo>
                    <a:pt x="352" y="600"/>
                  </a:lnTo>
                  <a:lnTo>
                    <a:pt x="295" y="600"/>
                  </a:lnTo>
                  <a:lnTo>
                    <a:pt x="240" y="600"/>
                  </a:lnTo>
                  <a:lnTo>
                    <a:pt x="185" y="600"/>
                  </a:lnTo>
                  <a:lnTo>
                    <a:pt x="128" y="600"/>
                  </a:lnTo>
                  <a:lnTo>
                    <a:pt x="73" y="600"/>
                  </a:lnTo>
                  <a:lnTo>
                    <a:pt x="64" y="596"/>
                  </a:lnTo>
                  <a:lnTo>
                    <a:pt x="55" y="590"/>
                  </a:lnTo>
                  <a:lnTo>
                    <a:pt x="45" y="585"/>
                  </a:lnTo>
                  <a:lnTo>
                    <a:pt x="36" y="580"/>
                  </a:lnTo>
                  <a:lnTo>
                    <a:pt x="27" y="574"/>
                  </a:lnTo>
                  <a:lnTo>
                    <a:pt x="18" y="568"/>
                  </a:lnTo>
                  <a:lnTo>
                    <a:pt x="8" y="561"/>
                  </a:lnTo>
                  <a:lnTo>
                    <a:pt x="0" y="554"/>
                  </a:lnTo>
                  <a:lnTo>
                    <a:pt x="8" y="503"/>
                  </a:lnTo>
                  <a:lnTo>
                    <a:pt x="15" y="450"/>
                  </a:lnTo>
                  <a:lnTo>
                    <a:pt x="23" y="397"/>
                  </a:lnTo>
                  <a:lnTo>
                    <a:pt x="31" y="344"/>
                  </a:lnTo>
                  <a:lnTo>
                    <a:pt x="38" y="291"/>
                  </a:lnTo>
                  <a:lnTo>
                    <a:pt x="46" y="238"/>
                  </a:lnTo>
                  <a:lnTo>
                    <a:pt x="53" y="185"/>
                  </a:lnTo>
                  <a:lnTo>
                    <a:pt x="61" y="132"/>
                  </a:lnTo>
                  <a:close/>
                </a:path>
              </a:pathLst>
            </a:custGeom>
            <a:solidFill>
              <a:srgbClr val="3F3F3F"/>
            </a:solidFill>
            <a:ln w="9525">
              <a:noFill/>
              <a:round/>
              <a:headEnd/>
              <a:tailEnd/>
            </a:ln>
          </p:spPr>
          <p:txBody>
            <a:bodyPr/>
            <a:lstStyle/>
            <a:p>
              <a:endParaRPr lang="en-US"/>
            </a:p>
          </p:txBody>
        </p:sp>
        <p:sp>
          <p:nvSpPr>
            <p:cNvPr id="23575" name="Freeform 10"/>
            <p:cNvSpPr>
              <a:spLocks/>
            </p:cNvSpPr>
            <p:nvPr/>
          </p:nvSpPr>
          <p:spPr bwMode="auto">
            <a:xfrm>
              <a:off x="3276" y="3140"/>
              <a:ext cx="2328" cy="540"/>
            </a:xfrm>
            <a:custGeom>
              <a:avLst/>
              <a:gdLst>
                <a:gd name="T0" fmla="*/ 188 w 1891"/>
                <a:gd name="T1" fmla="*/ 78 h 551"/>
                <a:gd name="T2" fmla="*/ 236 w 1891"/>
                <a:gd name="T3" fmla="*/ 27 h 551"/>
                <a:gd name="T4" fmla="*/ 289 w 1891"/>
                <a:gd name="T5" fmla="*/ 3 h 551"/>
                <a:gd name="T6" fmla="*/ 339 w 1891"/>
                <a:gd name="T7" fmla="*/ 4 h 551"/>
                <a:gd name="T8" fmla="*/ 388 w 1891"/>
                <a:gd name="T9" fmla="*/ 4 h 551"/>
                <a:gd name="T10" fmla="*/ 438 w 1891"/>
                <a:gd name="T11" fmla="*/ 6 h 551"/>
                <a:gd name="T12" fmla="*/ 603 w 1891"/>
                <a:gd name="T13" fmla="*/ 6 h 551"/>
                <a:gd name="T14" fmla="*/ 888 w 1891"/>
                <a:gd name="T15" fmla="*/ 4 h 551"/>
                <a:gd name="T16" fmla="*/ 1172 w 1891"/>
                <a:gd name="T17" fmla="*/ 4 h 551"/>
                <a:gd name="T18" fmla="*/ 1454 w 1891"/>
                <a:gd name="T19" fmla="*/ 4 h 551"/>
                <a:gd name="T20" fmla="*/ 1737 w 1891"/>
                <a:gd name="T21" fmla="*/ 4 h 551"/>
                <a:gd name="T22" fmla="*/ 2020 w 1891"/>
                <a:gd name="T23" fmla="*/ 3 h 551"/>
                <a:gd name="T24" fmla="*/ 2303 w 1891"/>
                <a:gd name="T25" fmla="*/ 3 h 551"/>
                <a:gd name="T26" fmla="*/ 2585 w 1891"/>
                <a:gd name="T27" fmla="*/ 3 h 551"/>
                <a:gd name="T28" fmla="*/ 2872 w 1891"/>
                <a:gd name="T29" fmla="*/ 2 h 551"/>
                <a:gd name="T30" fmla="*/ 3154 w 1891"/>
                <a:gd name="T31" fmla="*/ 2 h 551"/>
                <a:gd name="T32" fmla="*/ 3438 w 1891"/>
                <a:gd name="T33" fmla="*/ 2 h 551"/>
                <a:gd name="T34" fmla="*/ 3720 w 1891"/>
                <a:gd name="T35" fmla="*/ 1 h 551"/>
                <a:gd name="T36" fmla="*/ 4005 w 1891"/>
                <a:gd name="T37" fmla="*/ 1 h 551"/>
                <a:gd name="T38" fmla="*/ 4287 w 1891"/>
                <a:gd name="T39" fmla="*/ 1 h 551"/>
                <a:gd name="T40" fmla="*/ 4570 w 1891"/>
                <a:gd name="T41" fmla="*/ 1 h 551"/>
                <a:gd name="T42" fmla="*/ 4858 w 1891"/>
                <a:gd name="T43" fmla="*/ 0 h 551"/>
                <a:gd name="T44" fmla="*/ 5039 w 1891"/>
                <a:gd name="T45" fmla="*/ 56 h 551"/>
                <a:gd name="T46" fmla="*/ 5128 w 1891"/>
                <a:gd name="T47" fmla="*/ 166 h 551"/>
                <a:gd name="T48" fmla="*/ 5216 w 1891"/>
                <a:gd name="T49" fmla="*/ 275 h 551"/>
                <a:gd name="T50" fmla="*/ 5306 w 1891"/>
                <a:gd name="T51" fmla="*/ 385 h 551"/>
                <a:gd name="T52" fmla="*/ 5337 w 1891"/>
                <a:gd name="T53" fmla="*/ 449 h 551"/>
                <a:gd name="T54" fmla="*/ 5313 w 1891"/>
                <a:gd name="T55" fmla="*/ 466 h 551"/>
                <a:gd name="T56" fmla="*/ 5288 w 1891"/>
                <a:gd name="T57" fmla="*/ 480 h 551"/>
                <a:gd name="T58" fmla="*/ 5258 w 1891"/>
                <a:gd name="T59" fmla="*/ 493 h 551"/>
                <a:gd name="T60" fmla="*/ 5087 w 1891"/>
                <a:gd name="T61" fmla="*/ 498 h 551"/>
                <a:gd name="T62" fmla="*/ 4770 w 1891"/>
                <a:gd name="T63" fmla="*/ 498 h 551"/>
                <a:gd name="T64" fmla="*/ 4455 w 1891"/>
                <a:gd name="T65" fmla="*/ 498 h 551"/>
                <a:gd name="T66" fmla="*/ 4139 w 1891"/>
                <a:gd name="T67" fmla="*/ 498 h 551"/>
                <a:gd name="T68" fmla="*/ 3829 w 1891"/>
                <a:gd name="T69" fmla="*/ 498 h 551"/>
                <a:gd name="T70" fmla="*/ 3511 w 1891"/>
                <a:gd name="T71" fmla="*/ 498 h 551"/>
                <a:gd name="T72" fmla="*/ 3202 w 1891"/>
                <a:gd name="T73" fmla="*/ 498 h 551"/>
                <a:gd name="T74" fmla="*/ 2884 w 1891"/>
                <a:gd name="T75" fmla="*/ 498 h 551"/>
                <a:gd name="T76" fmla="*/ 2567 w 1891"/>
                <a:gd name="T77" fmla="*/ 498 h 551"/>
                <a:gd name="T78" fmla="*/ 2254 w 1891"/>
                <a:gd name="T79" fmla="*/ 498 h 551"/>
                <a:gd name="T80" fmla="*/ 1940 w 1891"/>
                <a:gd name="T81" fmla="*/ 498 h 551"/>
                <a:gd name="T82" fmla="*/ 1624 w 1891"/>
                <a:gd name="T83" fmla="*/ 498 h 551"/>
                <a:gd name="T84" fmla="*/ 1310 w 1891"/>
                <a:gd name="T85" fmla="*/ 498 h 551"/>
                <a:gd name="T86" fmla="*/ 995 w 1891"/>
                <a:gd name="T87" fmla="*/ 498 h 551"/>
                <a:gd name="T88" fmla="*/ 677 w 1891"/>
                <a:gd name="T89" fmla="*/ 498 h 551"/>
                <a:gd name="T90" fmla="*/ 363 w 1891"/>
                <a:gd name="T91" fmla="*/ 498 h 551"/>
                <a:gd name="T92" fmla="*/ 181 w 1891"/>
                <a:gd name="T93" fmla="*/ 495 h 551"/>
                <a:gd name="T94" fmla="*/ 127 w 1891"/>
                <a:gd name="T95" fmla="*/ 485 h 551"/>
                <a:gd name="T96" fmla="*/ 73 w 1891"/>
                <a:gd name="T97" fmla="*/ 475 h 551"/>
                <a:gd name="T98" fmla="*/ 22 w 1891"/>
                <a:gd name="T99" fmla="*/ 463 h 551"/>
                <a:gd name="T100" fmla="*/ 21 w 1891"/>
                <a:gd name="T101" fmla="*/ 413 h 551"/>
                <a:gd name="T102" fmla="*/ 62 w 1891"/>
                <a:gd name="T103" fmla="*/ 325 h 551"/>
                <a:gd name="T104" fmla="*/ 106 w 1891"/>
                <a:gd name="T105" fmla="*/ 237 h 551"/>
                <a:gd name="T106" fmla="*/ 147 w 1891"/>
                <a:gd name="T107" fmla="*/ 151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91"/>
                <a:gd name="T163" fmla="*/ 0 h 551"/>
                <a:gd name="T164" fmla="*/ 1891 w 1891"/>
                <a:gd name="T165" fmla="*/ 551 h 5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91" h="551">
                  <a:moveTo>
                    <a:pt x="59" y="117"/>
                  </a:moveTo>
                  <a:lnTo>
                    <a:pt x="67" y="88"/>
                  </a:lnTo>
                  <a:lnTo>
                    <a:pt x="76" y="60"/>
                  </a:lnTo>
                  <a:lnTo>
                    <a:pt x="84" y="32"/>
                  </a:lnTo>
                  <a:lnTo>
                    <a:pt x="93" y="3"/>
                  </a:lnTo>
                  <a:lnTo>
                    <a:pt x="102" y="3"/>
                  </a:lnTo>
                  <a:lnTo>
                    <a:pt x="111" y="4"/>
                  </a:lnTo>
                  <a:lnTo>
                    <a:pt x="119" y="4"/>
                  </a:lnTo>
                  <a:lnTo>
                    <a:pt x="128" y="4"/>
                  </a:lnTo>
                  <a:lnTo>
                    <a:pt x="137" y="4"/>
                  </a:lnTo>
                  <a:lnTo>
                    <a:pt x="146" y="4"/>
                  </a:lnTo>
                  <a:lnTo>
                    <a:pt x="155" y="6"/>
                  </a:lnTo>
                  <a:lnTo>
                    <a:pt x="164" y="6"/>
                  </a:lnTo>
                  <a:lnTo>
                    <a:pt x="213" y="6"/>
                  </a:lnTo>
                  <a:lnTo>
                    <a:pt x="264" y="6"/>
                  </a:lnTo>
                  <a:lnTo>
                    <a:pt x="314" y="4"/>
                  </a:lnTo>
                  <a:lnTo>
                    <a:pt x="364" y="4"/>
                  </a:lnTo>
                  <a:lnTo>
                    <a:pt x="414" y="4"/>
                  </a:lnTo>
                  <a:lnTo>
                    <a:pt x="465" y="4"/>
                  </a:lnTo>
                  <a:lnTo>
                    <a:pt x="514" y="4"/>
                  </a:lnTo>
                  <a:lnTo>
                    <a:pt x="565" y="4"/>
                  </a:lnTo>
                  <a:lnTo>
                    <a:pt x="614" y="4"/>
                  </a:lnTo>
                  <a:lnTo>
                    <a:pt x="665" y="3"/>
                  </a:lnTo>
                  <a:lnTo>
                    <a:pt x="715" y="3"/>
                  </a:lnTo>
                  <a:lnTo>
                    <a:pt x="765" y="3"/>
                  </a:lnTo>
                  <a:lnTo>
                    <a:pt x="815" y="3"/>
                  </a:lnTo>
                  <a:lnTo>
                    <a:pt x="865" y="3"/>
                  </a:lnTo>
                  <a:lnTo>
                    <a:pt x="915" y="3"/>
                  </a:lnTo>
                  <a:lnTo>
                    <a:pt x="966" y="2"/>
                  </a:lnTo>
                  <a:lnTo>
                    <a:pt x="1015" y="2"/>
                  </a:lnTo>
                  <a:lnTo>
                    <a:pt x="1066" y="2"/>
                  </a:lnTo>
                  <a:lnTo>
                    <a:pt x="1115" y="2"/>
                  </a:lnTo>
                  <a:lnTo>
                    <a:pt x="1166" y="2"/>
                  </a:lnTo>
                  <a:lnTo>
                    <a:pt x="1216" y="2"/>
                  </a:lnTo>
                  <a:lnTo>
                    <a:pt x="1266" y="2"/>
                  </a:lnTo>
                  <a:lnTo>
                    <a:pt x="1316" y="1"/>
                  </a:lnTo>
                  <a:lnTo>
                    <a:pt x="1366" y="1"/>
                  </a:lnTo>
                  <a:lnTo>
                    <a:pt x="1416" y="1"/>
                  </a:lnTo>
                  <a:lnTo>
                    <a:pt x="1466" y="1"/>
                  </a:lnTo>
                  <a:lnTo>
                    <a:pt x="1516" y="1"/>
                  </a:lnTo>
                  <a:lnTo>
                    <a:pt x="1566" y="1"/>
                  </a:lnTo>
                  <a:lnTo>
                    <a:pt x="1616" y="1"/>
                  </a:lnTo>
                  <a:lnTo>
                    <a:pt x="1666" y="0"/>
                  </a:lnTo>
                  <a:lnTo>
                    <a:pt x="1717" y="0"/>
                  </a:lnTo>
                  <a:lnTo>
                    <a:pt x="1766" y="0"/>
                  </a:lnTo>
                  <a:lnTo>
                    <a:pt x="1782" y="61"/>
                  </a:lnTo>
                  <a:lnTo>
                    <a:pt x="1797" y="122"/>
                  </a:lnTo>
                  <a:lnTo>
                    <a:pt x="1813" y="183"/>
                  </a:lnTo>
                  <a:lnTo>
                    <a:pt x="1828" y="244"/>
                  </a:lnTo>
                  <a:lnTo>
                    <a:pt x="1845" y="305"/>
                  </a:lnTo>
                  <a:lnTo>
                    <a:pt x="1859" y="366"/>
                  </a:lnTo>
                  <a:lnTo>
                    <a:pt x="1876" y="426"/>
                  </a:lnTo>
                  <a:lnTo>
                    <a:pt x="1891" y="487"/>
                  </a:lnTo>
                  <a:lnTo>
                    <a:pt x="1887" y="497"/>
                  </a:lnTo>
                  <a:lnTo>
                    <a:pt x="1884" y="507"/>
                  </a:lnTo>
                  <a:lnTo>
                    <a:pt x="1879" y="515"/>
                  </a:lnTo>
                  <a:lnTo>
                    <a:pt x="1874" y="523"/>
                  </a:lnTo>
                  <a:lnTo>
                    <a:pt x="1870" y="531"/>
                  </a:lnTo>
                  <a:lnTo>
                    <a:pt x="1864" y="538"/>
                  </a:lnTo>
                  <a:lnTo>
                    <a:pt x="1859" y="545"/>
                  </a:lnTo>
                  <a:lnTo>
                    <a:pt x="1854" y="551"/>
                  </a:lnTo>
                  <a:lnTo>
                    <a:pt x="1798" y="551"/>
                  </a:lnTo>
                  <a:lnTo>
                    <a:pt x="1743" y="551"/>
                  </a:lnTo>
                  <a:lnTo>
                    <a:pt x="1687" y="551"/>
                  </a:lnTo>
                  <a:lnTo>
                    <a:pt x="1631" y="551"/>
                  </a:lnTo>
                  <a:lnTo>
                    <a:pt x="1576" y="551"/>
                  </a:lnTo>
                  <a:lnTo>
                    <a:pt x="1521" y="551"/>
                  </a:lnTo>
                  <a:lnTo>
                    <a:pt x="1464" y="551"/>
                  </a:lnTo>
                  <a:lnTo>
                    <a:pt x="1409" y="551"/>
                  </a:lnTo>
                  <a:lnTo>
                    <a:pt x="1354" y="551"/>
                  </a:lnTo>
                  <a:lnTo>
                    <a:pt x="1299" y="551"/>
                  </a:lnTo>
                  <a:lnTo>
                    <a:pt x="1242" y="551"/>
                  </a:lnTo>
                  <a:lnTo>
                    <a:pt x="1187" y="551"/>
                  </a:lnTo>
                  <a:lnTo>
                    <a:pt x="1132" y="551"/>
                  </a:lnTo>
                  <a:lnTo>
                    <a:pt x="1075" y="551"/>
                  </a:lnTo>
                  <a:lnTo>
                    <a:pt x="1020" y="551"/>
                  </a:lnTo>
                  <a:lnTo>
                    <a:pt x="964" y="551"/>
                  </a:lnTo>
                  <a:lnTo>
                    <a:pt x="908" y="551"/>
                  </a:lnTo>
                  <a:lnTo>
                    <a:pt x="853" y="551"/>
                  </a:lnTo>
                  <a:lnTo>
                    <a:pt x="797" y="551"/>
                  </a:lnTo>
                  <a:lnTo>
                    <a:pt x="741" y="551"/>
                  </a:lnTo>
                  <a:lnTo>
                    <a:pt x="686" y="551"/>
                  </a:lnTo>
                  <a:lnTo>
                    <a:pt x="630" y="551"/>
                  </a:lnTo>
                  <a:lnTo>
                    <a:pt x="574" y="551"/>
                  </a:lnTo>
                  <a:lnTo>
                    <a:pt x="519" y="551"/>
                  </a:lnTo>
                  <a:lnTo>
                    <a:pt x="463" y="551"/>
                  </a:lnTo>
                  <a:lnTo>
                    <a:pt x="407" y="551"/>
                  </a:lnTo>
                  <a:lnTo>
                    <a:pt x="352" y="551"/>
                  </a:lnTo>
                  <a:lnTo>
                    <a:pt x="295" y="551"/>
                  </a:lnTo>
                  <a:lnTo>
                    <a:pt x="240" y="551"/>
                  </a:lnTo>
                  <a:lnTo>
                    <a:pt x="185" y="551"/>
                  </a:lnTo>
                  <a:lnTo>
                    <a:pt x="128" y="551"/>
                  </a:lnTo>
                  <a:lnTo>
                    <a:pt x="73" y="551"/>
                  </a:lnTo>
                  <a:lnTo>
                    <a:pt x="64" y="547"/>
                  </a:lnTo>
                  <a:lnTo>
                    <a:pt x="55" y="542"/>
                  </a:lnTo>
                  <a:lnTo>
                    <a:pt x="45" y="536"/>
                  </a:lnTo>
                  <a:lnTo>
                    <a:pt x="35" y="532"/>
                  </a:lnTo>
                  <a:lnTo>
                    <a:pt x="26" y="526"/>
                  </a:lnTo>
                  <a:lnTo>
                    <a:pt x="16" y="519"/>
                  </a:lnTo>
                  <a:lnTo>
                    <a:pt x="8" y="512"/>
                  </a:lnTo>
                  <a:lnTo>
                    <a:pt x="0" y="505"/>
                  </a:lnTo>
                  <a:lnTo>
                    <a:pt x="7" y="457"/>
                  </a:lnTo>
                  <a:lnTo>
                    <a:pt x="15" y="409"/>
                  </a:lnTo>
                  <a:lnTo>
                    <a:pt x="22" y="360"/>
                  </a:lnTo>
                  <a:lnTo>
                    <a:pt x="30" y="311"/>
                  </a:lnTo>
                  <a:lnTo>
                    <a:pt x="37" y="262"/>
                  </a:lnTo>
                  <a:lnTo>
                    <a:pt x="44" y="214"/>
                  </a:lnTo>
                  <a:lnTo>
                    <a:pt x="52" y="166"/>
                  </a:lnTo>
                  <a:lnTo>
                    <a:pt x="59" y="117"/>
                  </a:lnTo>
                  <a:close/>
                </a:path>
              </a:pathLst>
            </a:custGeom>
            <a:solidFill>
              <a:srgbClr val="424444"/>
            </a:solidFill>
            <a:ln w="9525">
              <a:noFill/>
              <a:round/>
              <a:headEnd/>
              <a:tailEnd/>
            </a:ln>
          </p:spPr>
          <p:txBody>
            <a:bodyPr/>
            <a:lstStyle/>
            <a:p>
              <a:endParaRPr lang="en-US"/>
            </a:p>
          </p:txBody>
        </p:sp>
        <p:sp>
          <p:nvSpPr>
            <p:cNvPr id="23576" name="Freeform 11"/>
            <p:cNvSpPr>
              <a:spLocks/>
            </p:cNvSpPr>
            <p:nvPr/>
          </p:nvSpPr>
          <p:spPr bwMode="auto">
            <a:xfrm>
              <a:off x="3276" y="3189"/>
              <a:ext cx="2328" cy="491"/>
            </a:xfrm>
            <a:custGeom>
              <a:avLst/>
              <a:gdLst>
                <a:gd name="T0" fmla="*/ 179 w 1891"/>
                <a:gd name="T1" fmla="*/ 80 h 502"/>
                <a:gd name="T2" fmla="*/ 204 w 1891"/>
                <a:gd name="T3" fmla="*/ 60 h 502"/>
                <a:gd name="T4" fmla="*/ 231 w 1891"/>
                <a:gd name="T5" fmla="*/ 36 h 502"/>
                <a:gd name="T6" fmla="*/ 257 w 1891"/>
                <a:gd name="T7" fmla="*/ 15 h 502"/>
                <a:gd name="T8" fmla="*/ 295 w 1891"/>
                <a:gd name="T9" fmla="*/ 3 h 502"/>
                <a:gd name="T10" fmla="*/ 341 w 1891"/>
                <a:gd name="T11" fmla="*/ 4 h 502"/>
                <a:gd name="T12" fmla="*/ 394 w 1891"/>
                <a:gd name="T13" fmla="*/ 5 h 502"/>
                <a:gd name="T14" fmla="*/ 441 w 1891"/>
                <a:gd name="T15" fmla="*/ 5 h 502"/>
                <a:gd name="T16" fmla="*/ 608 w 1891"/>
                <a:gd name="T17" fmla="*/ 5 h 502"/>
                <a:gd name="T18" fmla="*/ 891 w 1891"/>
                <a:gd name="T19" fmla="*/ 5 h 502"/>
                <a:gd name="T20" fmla="*/ 1176 w 1891"/>
                <a:gd name="T21" fmla="*/ 4 h 502"/>
                <a:gd name="T22" fmla="*/ 1460 w 1891"/>
                <a:gd name="T23" fmla="*/ 4 h 502"/>
                <a:gd name="T24" fmla="*/ 1749 w 1891"/>
                <a:gd name="T25" fmla="*/ 4 h 502"/>
                <a:gd name="T26" fmla="*/ 2034 w 1891"/>
                <a:gd name="T27" fmla="*/ 4 h 502"/>
                <a:gd name="T28" fmla="*/ 2316 w 1891"/>
                <a:gd name="T29" fmla="*/ 3 h 502"/>
                <a:gd name="T30" fmla="*/ 2605 w 1891"/>
                <a:gd name="T31" fmla="*/ 3 h 502"/>
                <a:gd name="T32" fmla="*/ 2887 w 1891"/>
                <a:gd name="T33" fmla="*/ 3 h 502"/>
                <a:gd name="T34" fmla="*/ 3170 w 1891"/>
                <a:gd name="T35" fmla="*/ 3 h 502"/>
                <a:gd name="T36" fmla="*/ 3458 w 1891"/>
                <a:gd name="T37" fmla="*/ 1 h 502"/>
                <a:gd name="T38" fmla="*/ 3740 w 1891"/>
                <a:gd name="T39" fmla="*/ 1 h 502"/>
                <a:gd name="T40" fmla="*/ 4027 w 1891"/>
                <a:gd name="T41" fmla="*/ 1 h 502"/>
                <a:gd name="T42" fmla="*/ 4310 w 1891"/>
                <a:gd name="T43" fmla="*/ 1 h 502"/>
                <a:gd name="T44" fmla="*/ 4596 w 1891"/>
                <a:gd name="T45" fmla="*/ 0 h 502"/>
                <a:gd name="T46" fmla="*/ 4879 w 1891"/>
                <a:gd name="T47" fmla="*/ 0 h 502"/>
                <a:gd name="T48" fmla="*/ 5062 w 1891"/>
                <a:gd name="T49" fmla="*/ 51 h 502"/>
                <a:gd name="T50" fmla="*/ 5142 w 1891"/>
                <a:gd name="T51" fmla="*/ 148 h 502"/>
                <a:gd name="T52" fmla="*/ 5226 w 1891"/>
                <a:gd name="T53" fmla="*/ 245 h 502"/>
                <a:gd name="T54" fmla="*/ 5307 w 1891"/>
                <a:gd name="T55" fmla="*/ 344 h 502"/>
                <a:gd name="T56" fmla="*/ 5338 w 1891"/>
                <a:gd name="T57" fmla="*/ 401 h 502"/>
                <a:gd name="T58" fmla="*/ 5315 w 1891"/>
                <a:gd name="T59" fmla="*/ 418 h 502"/>
                <a:gd name="T60" fmla="*/ 5288 w 1891"/>
                <a:gd name="T61" fmla="*/ 432 h 502"/>
                <a:gd name="T62" fmla="*/ 5258 w 1891"/>
                <a:gd name="T63" fmla="*/ 444 h 502"/>
                <a:gd name="T64" fmla="*/ 5087 w 1891"/>
                <a:gd name="T65" fmla="*/ 449 h 502"/>
                <a:gd name="T66" fmla="*/ 4770 w 1891"/>
                <a:gd name="T67" fmla="*/ 449 h 502"/>
                <a:gd name="T68" fmla="*/ 4455 w 1891"/>
                <a:gd name="T69" fmla="*/ 449 h 502"/>
                <a:gd name="T70" fmla="*/ 4139 w 1891"/>
                <a:gd name="T71" fmla="*/ 449 h 502"/>
                <a:gd name="T72" fmla="*/ 3829 w 1891"/>
                <a:gd name="T73" fmla="*/ 449 h 502"/>
                <a:gd name="T74" fmla="*/ 3511 w 1891"/>
                <a:gd name="T75" fmla="*/ 449 h 502"/>
                <a:gd name="T76" fmla="*/ 3202 w 1891"/>
                <a:gd name="T77" fmla="*/ 449 h 502"/>
                <a:gd name="T78" fmla="*/ 2884 w 1891"/>
                <a:gd name="T79" fmla="*/ 449 h 502"/>
                <a:gd name="T80" fmla="*/ 2567 w 1891"/>
                <a:gd name="T81" fmla="*/ 449 h 502"/>
                <a:gd name="T82" fmla="*/ 2254 w 1891"/>
                <a:gd name="T83" fmla="*/ 449 h 502"/>
                <a:gd name="T84" fmla="*/ 1940 w 1891"/>
                <a:gd name="T85" fmla="*/ 449 h 502"/>
                <a:gd name="T86" fmla="*/ 1624 w 1891"/>
                <a:gd name="T87" fmla="*/ 449 h 502"/>
                <a:gd name="T88" fmla="*/ 1310 w 1891"/>
                <a:gd name="T89" fmla="*/ 449 h 502"/>
                <a:gd name="T90" fmla="*/ 995 w 1891"/>
                <a:gd name="T91" fmla="*/ 449 h 502"/>
                <a:gd name="T92" fmla="*/ 677 w 1891"/>
                <a:gd name="T93" fmla="*/ 449 h 502"/>
                <a:gd name="T94" fmla="*/ 363 w 1891"/>
                <a:gd name="T95" fmla="*/ 449 h 502"/>
                <a:gd name="T96" fmla="*/ 181 w 1891"/>
                <a:gd name="T97" fmla="*/ 446 h 502"/>
                <a:gd name="T98" fmla="*/ 123 w 1891"/>
                <a:gd name="T99" fmla="*/ 438 h 502"/>
                <a:gd name="T100" fmla="*/ 71 w 1891"/>
                <a:gd name="T101" fmla="*/ 428 h 502"/>
                <a:gd name="T102" fmla="*/ 21 w 1891"/>
                <a:gd name="T103" fmla="*/ 415 h 502"/>
                <a:gd name="T104" fmla="*/ 21 w 1891"/>
                <a:gd name="T105" fmla="*/ 368 h 502"/>
                <a:gd name="T106" fmla="*/ 62 w 1891"/>
                <a:gd name="T107" fmla="*/ 290 h 502"/>
                <a:gd name="T108" fmla="*/ 100 w 1891"/>
                <a:gd name="T109" fmla="*/ 210 h 502"/>
                <a:gd name="T110" fmla="*/ 145 w 1891"/>
                <a:gd name="T111" fmla="*/ 133 h 5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91"/>
                <a:gd name="T169" fmla="*/ 0 h 502"/>
                <a:gd name="T170" fmla="*/ 1891 w 1891"/>
                <a:gd name="T171" fmla="*/ 502 h 5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91" h="502">
                  <a:moveTo>
                    <a:pt x="58" y="103"/>
                  </a:moveTo>
                  <a:lnTo>
                    <a:pt x="63" y="90"/>
                  </a:lnTo>
                  <a:lnTo>
                    <a:pt x="67" y="77"/>
                  </a:lnTo>
                  <a:lnTo>
                    <a:pt x="72" y="65"/>
                  </a:lnTo>
                  <a:lnTo>
                    <a:pt x="78" y="52"/>
                  </a:lnTo>
                  <a:lnTo>
                    <a:pt x="82" y="41"/>
                  </a:lnTo>
                  <a:lnTo>
                    <a:pt x="87" y="28"/>
                  </a:lnTo>
                  <a:lnTo>
                    <a:pt x="91" y="15"/>
                  </a:lnTo>
                  <a:lnTo>
                    <a:pt x="96" y="3"/>
                  </a:lnTo>
                  <a:lnTo>
                    <a:pt x="104" y="3"/>
                  </a:lnTo>
                  <a:lnTo>
                    <a:pt x="113" y="4"/>
                  </a:lnTo>
                  <a:lnTo>
                    <a:pt x="121" y="4"/>
                  </a:lnTo>
                  <a:lnTo>
                    <a:pt x="131" y="4"/>
                  </a:lnTo>
                  <a:lnTo>
                    <a:pt x="139" y="5"/>
                  </a:lnTo>
                  <a:lnTo>
                    <a:pt x="147" y="5"/>
                  </a:lnTo>
                  <a:lnTo>
                    <a:pt x="156" y="5"/>
                  </a:lnTo>
                  <a:lnTo>
                    <a:pt x="164" y="5"/>
                  </a:lnTo>
                  <a:lnTo>
                    <a:pt x="215" y="5"/>
                  </a:lnTo>
                  <a:lnTo>
                    <a:pt x="265" y="5"/>
                  </a:lnTo>
                  <a:lnTo>
                    <a:pt x="315" y="5"/>
                  </a:lnTo>
                  <a:lnTo>
                    <a:pt x="366" y="5"/>
                  </a:lnTo>
                  <a:lnTo>
                    <a:pt x="416" y="4"/>
                  </a:lnTo>
                  <a:lnTo>
                    <a:pt x="467" y="4"/>
                  </a:lnTo>
                  <a:lnTo>
                    <a:pt x="516" y="4"/>
                  </a:lnTo>
                  <a:lnTo>
                    <a:pt x="567" y="4"/>
                  </a:lnTo>
                  <a:lnTo>
                    <a:pt x="618" y="4"/>
                  </a:lnTo>
                  <a:lnTo>
                    <a:pt x="668" y="4"/>
                  </a:lnTo>
                  <a:lnTo>
                    <a:pt x="719" y="4"/>
                  </a:lnTo>
                  <a:lnTo>
                    <a:pt x="769" y="4"/>
                  </a:lnTo>
                  <a:lnTo>
                    <a:pt x="819" y="3"/>
                  </a:lnTo>
                  <a:lnTo>
                    <a:pt x="870" y="3"/>
                  </a:lnTo>
                  <a:lnTo>
                    <a:pt x="921" y="3"/>
                  </a:lnTo>
                  <a:lnTo>
                    <a:pt x="970" y="3"/>
                  </a:lnTo>
                  <a:lnTo>
                    <a:pt x="1021" y="3"/>
                  </a:lnTo>
                  <a:lnTo>
                    <a:pt x="1072" y="3"/>
                  </a:lnTo>
                  <a:lnTo>
                    <a:pt x="1121" y="3"/>
                  </a:lnTo>
                  <a:lnTo>
                    <a:pt x="1172" y="1"/>
                  </a:lnTo>
                  <a:lnTo>
                    <a:pt x="1223" y="1"/>
                  </a:lnTo>
                  <a:lnTo>
                    <a:pt x="1273" y="1"/>
                  </a:lnTo>
                  <a:lnTo>
                    <a:pt x="1323" y="1"/>
                  </a:lnTo>
                  <a:lnTo>
                    <a:pt x="1373" y="1"/>
                  </a:lnTo>
                  <a:lnTo>
                    <a:pt x="1424" y="1"/>
                  </a:lnTo>
                  <a:lnTo>
                    <a:pt x="1474" y="1"/>
                  </a:lnTo>
                  <a:lnTo>
                    <a:pt x="1524" y="1"/>
                  </a:lnTo>
                  <a:lnTo>
                    <a:pt x="1575" y="0"/>
                  </a:lnTo>
                  <a:lnTo>
                    <a:pt x="1625" y="0"/>
                  </a:lnTo>
                  <a:lnTo>
                    <a:pt x="1675" y="0"/>
                  </a:lnTo>
                  <a:lnTo>
                    <a:pt x="1725" y="0"/>
                  </a:lnTo>
                  <a:lnTo>
                    <a:pt x="1775" y="0"/>
                  </a:lnTo>
                  <a:lnTo>
                    <a:pt x="1790" y="56"/>
                  </a:lnTo>
                  <a:lnTo>
                    <a:pt x="1804" y="110"/>
                  </a:lnTo>
                  <a:lnTo>
                    <a:pt x="1819" y="165"/>
                  </a:lnTo>
                  <a:lnTo>
                    <a:pt x="1833" y="219"/>
                  </a:lnTo>
                  <a:lnTo>
                    <a:pt x="1848" y="274"/>
                  </a:lnTo>
                  <a:lnTo>
                    <a:pt x="1862" y="329"/>
                  </a:lnTo>
                  <a:lnTo>
                    <a:pt x="1877" y="384"/>
                  </a:lnTo>
                  <a:lnTo>
                    <a:pt x="1891" y="438"/>
                  </a:lnTo>
                  <a:lnTo>
                    <a:pt x="1888" y="448"/>
                  </a:lnTo>
                  <a:lnTo>
                    <a:pt x="1885" y="459"/>
                  </a:lnTo>
                  <a:lnTo>
                    <a:pt x="1880" y="467"/>
                  </a:lnTo>
                  <a:lnTo>
                    <a:pt x="1876" y="475"/>
                  </a:lnTo>
                  <a:lnTo>
                    <a:pt x="1870" y="483"/>
                  </a:lnTo>
                  <a:lnTo>
                    <a:pt x="1865" y="490"/>
                  </a:lnTo>
                  <a:lnTo>
                    <a:pt x="1859" y="496"/>
                  </a:lnTo>
                  <a:lnTo>
                    <a:pt x="1854" y="502"/>
                  </a:lnTo>
                  <a:lnTo>
                    <a:pt x="1798" y="502"/>
                  </a:lnTo>
                  <a:lnTo>
                    <a:pt x="1743" y="502"/>
                  </a:lnTo>
                  <a:lnTo>
                    <a:pt x="1687" y="502"/>
                  </a:lnTo>
                  <a:lnTo>
                    <a:pt x="1631" y="502"/>
                  </a:lnTo>
                  <a:lnTo>
                    <a:pt x="1576" y="502"/>
                  </a:lnTo>
                  <a:lnTo>
                    <a:pt x="1521" y="502"/>
                  </a:lnTo>
                  <a:lnTo>
                    <a:pt x="1464" y="502"/>
                  </a:lnTo>
                  <a:lnTo>
                    <a:pt x="1409" y="502"/>
                  </a:lnTo>
                  <a:lnTo>
                    <a:pt x="1354" y="502"/>
                  </a:lnTo>
                  <a:lnTo>
                    <a:pt x="1299" y="502"/>
                  </a:lnTo>
                  <a:lnTo>
                    <a:pt x="1242" y="502"/>
                  </a:lnTo>
                  <a:lnTo>
                    <a:pt x="1187" y="502"/>
                  </a:lnTo>
                  <a:lnTo>
                    <a:pt x="1132" y="502"/>
                  </a:lnTo>
                  <a:lnTo>
                    <a:pt x="1075" y="502"/>
                  </a:lnTo>
                  <a:lnTo>
                    <a:pt x="1020" y="502"/>
                  </a:lnTo>
                  <a:lnTo>
                    <a:pt x="964" y="502"/>
                  </a:lnTo>
                  <a:lnTo>
                    <a:pt x="908" y="502"/>
                  </a:lnTo>
                  <a:lnTo>
                    <a:pt x="853" y="502"/>
                  </a:lnTo>
                  <a:lnTo>
                    <a:pt x="797" y="502"/>
                  </a:lnTo>
                  <a:lnTo>
                    <a:pt x="741" y="502"/>
                  </a:lnTo>
                  <a:lnTo>
                    <a:pt x="686" y="502"/>
                  </a:lnTo>
                  <a:lnTo>
                    <a:pt x="630" y="502"/>
                  </a:lnTo>
                  <a:lnTo>
                    <a:pt x="574" y="502"/>
                  </a:lnTo>
                  <a:lnTo>
                    <a:pt x="519" y="502"/>
                  </a:lnTo>
                  <a:lnTo>
                    <a:pt x="463" y="502"/>
                  </a:lnTo>
                  <a:lnTo>
                    <a:pt x="407" y="502"/>
                  </a:lnTo>
                  <a:lnTo>
                    <a:pt x="352" y="502"/>
                  </a:lnTo>
                  <a:lnTo>
                    <a:pt x="295" y="502"/>
                  </a:lnTo>
                  <a:lnTo>
                    <a:pt x="240" y="502"/>
                  </a:lnTo>
                  <a:lnTo>
                    <a:pt x="185" y="502"/>
                  </a:lnTo>
                  <a:lnTo>
                    <a:pt x="128" y="502"/>
                  </a:lnTo>
                  <a:lnTo>
                    <a:pt x="73" y="502"/>
                  </a:lnTo>
                  <a:lnTo>
                    <a:pt x="64" y="498"/>
                  </a:lnTo>
                  <a:lnTo>
                    <a:pt x="55" y="493"/>
                  </a:lnTo>
                  <a:lnTo>
                    <a:pt x="44" y="489"/>
                  </a:lnTo>
                  <a:lnTo>
                    <a:pt x="35" y="483"/>
                  </a:lnTo>
                  <a:lnTo>
                    <a:pt x="25" y="478"/>
                  </a:lnTo>
                  <a:lnTo>
                    <a:pt x="16" y="471"/>
                  </a:lnTo>
                  <a:lnTo>
                    <a:pt x="7" y="464"/>
                  </a:lnTo>
                  <a:lnTo>
                    <a:pt x="0" y="456"/>
                  </a:lnTo>
                  <a:lnTo>
                    <a:pt x="7" y="411"/>
                  </a:lnTo>
                  <a:lnTo>
                    <a:pt x="15" y="368"/>
                  </a:lnTo>
                  <a:lnTo>
                    <a:pt x="22" y="324"/>
                  </a:lnTo>
                  <a:lnTo>
                    <a:pt x="29" y="279"/>
                  </a:lnTo>
                  <a:lnTo>
                    <a:pt x="36" y="235"/>
                  </a:lnTo>
                  <a:lnTo>
                    <a:pt x="43" y="191"/>
                  </a:lnTo>
                  <a:lnTo>
                    <a:pt x="51" y="148"/>
                  </a:lnTo>
                  <a:lnTo>
                    <a:pt x="58" y="103"/>
                  </a:lnTo>
                  <a:close/>
                </a:path>
              </a:pathLst>
            </a:custGeom>
            <a:solidFill>
              <a:srgbClr val="444749"/>
            </a:solidFill>
            <a:ln w="9525">
              <a:noFill/>
              <a:round/>
              <a:headEnd/>
              <a:tailEnd/>
            </a:ln>
          </p:spPr>
          <p:txBody>
            <a:bodyPr/>
            <a:lstStyle/>
            <a:p>
              <a:endParaRPr lang="en-US"/>
            </a:p>
          </p:txBody>
        </p:sp>
        <p:sp>
          <p:nvSpPr>
            <p:cNvPr id="23577" name="Freeform 12"/>
            <p:cNvSpPr>
              <a:spLocks/>
            </p:cNvSpPr>
            <p:nvPr/>
          </p:nvSpPr>
          <p:spPr bwMode="auto">
            <a:xfrm>
              <a:off x="3276" y="3236"/>
              <a:ext cx="2328" cy="444"/>
            </a:xfrm>
            <a:custGeom>
              <a:avLst/>
              <a:gdLst>
                <a:gd name="T0" fmla="*/ 171 w 1891"/>
                <a:gd name="T1" fmla="*/ 71 h 453"/>
                <a:gd name="T2" fmla="*/ 204 w 1891"/>
                <a:gd name="T3" fmla="*/ 51 h 453"/>
                <a:gd name="T4" fmla="*/ 235 w 1891"/>
                <a:gd name="T5" fmla="*/ 29 h 453"/>
                <a:gd name="T6" fmla="*/ 267 w 1891"/>
                <a:gd name="T7" fmla="*/ 12 h 453"/>
                <a:gd name="T8" fmla="*/ 304 w 1891"/>
                <a:gd name="T9" fmla="*/ 2 h 453"/>
                <a:gd name="T10" fmla="*/ 350 w 1891"/>
                <a:gd name="T11" fmla="*/ 3 h 453"/>
                <a:gd name="T12" fmla="*/ 395 w 1891"/>
                <a:gd name="T13" fmla="*/ 4 h 453"/>
                <a:gd name="T14" fmla="*/ 441 w 1891"/>
                <a:gd name="T15" fmla="*/ 5 h 453"/>
                <a:gd name="T16" fmla="*/ 608 w 1891"/>
                <a:gd name="T17" fmla="*/ 5 h 453"/>
                <a:gd name="T18" fmla="*/ 894 w 1891"/>
                <a:gd name="T19" fmla="*/ 4 h 453"/>
                <a:gd name="T20" fmla="*/ 1179 w 1891"/>
                <a:gd name="T21" fmla="*/ 4 h 453"/>
                <a:gd name="T22" fmla="*/ 1469 w 1891"/>
                <a:gd name="T23" fmla="*/ 4 h 453"/>
                <a:gd name="T24" fmla="*/ 1758 w 1891"/>
                <a:gd name="T25" fmla="*/ 3 h 453"/>
                <a:gd name="T26" fmla="*/ 2045 w 1891"/>
                <a:gd name="T27" fmla="*/ 3 h 453"/>
                <a:gd name="T28" fmla="*/ 2328 w 1891"/>
                <a:gd name="T29" fmla="*/ 3 h 453"/>
                <a:gd name="T30" fmla="*/ 2616 w 1891"/>
                <a:gd name="T31" fmla="*/ 2 h 453"/>
                <a:gd name="T32" fmla="*/ 2904 w 1891"/>
                <a:gd name="T33" fmla="*/ 2 h 453"/>
                <a:gd name="T34" fmla="*/ 3190 w 1891"/>
                <a:gd name="T35" fmla="*/ 2 h 453"/>
                <a:gd name="T36" fmla="*/ 3477 w 1891"/>
                <a:gd name="T37" fmla="*/ 1 h 453"/>
                <a:gd name="T38" fmla="*/ 3765 w 1891"/>
                <a:gd name="T39" fmla="*/ 1 h 453"/>
                <a:gd name="T40" fmla="*/ 4048 w 1891"/>
                <a:gd name="T41" fmla="*/ 1 h 453"/>
                <a:gd name="T42" fmla="*/ 4333 w 1891"/>
                <a:gd name="T43" fmla="*/ 1 h 453"/>
                <a:gd name="T44" fmla="*/ 4622 w 1891"/>
                <a:gd name="T45" fmla="*/ 0 h 453"/>
                <a:gd name="T46" fmla="*/ 4907 w 1891"/>
                <a:gd name="T47" fmla="*/ 0 h 453"/>
                <a:gd name="T48" fmla="*/ 5087 w 1891"/>
                <a:gd name="T49" fmla="*/ 43 h 453"/>
                <a:gd name="T50" fmla="*/ 5161 w 1891"/>
                <a:gd name="T51" fmla="*/ 131 h 453"/>
                <a:gd name="T52" fmla="*/ 5235 w 1891"/>
                <a:gd name="T53" fmla="*/ 220 h 453"/>
                <a:gd name="T54" fmla="*/ 5311 w 1891"/>
                <a:gd name="T55" fmla="*/ 309 h 453"/>
                <a:gd name="T56" fmla="*/ 5338 w 1891"/>
                <a:gd name="T57" fmla="*/ 362 h 453"/>
                <a:gd name="T58" fmla="*/ 5320 w 1891"/>
                <a:gd name="T59" fmla="*/ 379 h 453"/>
                <a:gd name="T60" fmla="*/ 5290 w 1891"/>
                <a:gd name="T61" fmla="*/ 394 h 453"/>
                <a:gd name="T62" fmla="*/ 5258 w 1891"/>
                <a:gd name="T63" fmla="*/ 405 h 453"/>
                <a:gd name="T64" fmla="*/ 5087 w 1891"/>
                <a:gd name="T65" fmla="*/ 410 h 453"/>
                <a:gd name="T66" fmla="*/ 4770 w 1891"/>
                <a:gd name="T67" fmla="*/ 410 h 453"/>
                <a:gd name="T68" fmla="*/ 4455 w 1891"/>
                <a:gd name="T69" fmla="*/ 410 h 453"/>
                <a:gd name="T70" fmla="*/ 4139 w 1891"/>
                <a:gd name="T71" fmla="*/ 410 h 453"/>
                <a:gd name="T72" fmla="*/ 3829 w 1891"/>
                <a:gd name="T73" fmla="*/ 410 h 453"/>
                <a:gd name="T74" fmla="*/ 3511 w 1891"/>
                <a:gd name="T75" fmla="*/ 410 h 453"/>
                <a:gd name="T76" fmla="*/ 3202 w 1891"/>
                <a:gd name="T77" fmla="*/ 410 h 453"/>
                <a:gd name="T78" fmla="*/ 2884 w 1891"/>
                <a:gd name="T79" fmla="*/ 410 h 453"/>
                <a:gd name="T80" fmla="*/ 2567 w 1891"/>
                <a:gd name="T81" fmla="*/ 410 h 453"/>
                <a:gd name="T82" fmla="*/ 2254 w 1891"/>
                <a:gd name="T83" fmla="*/ 410 h 453"/>
                <a:gd name="T84" fmla="*/ 1940 w 1891"/>
                <a:gd name="T85" fmla="*/ 410 h 453"/>
                <a:gd name="T86" fmla="*/ 1624 w 1891"/>
                <a:gd name="T87" fmla="*/ 410 h 453"/>
                <a:gd name="T88" fmla="*/ 1310 w 1891"/>
                <a:gd name="T89" fmla="*/ 410 h 453"/>
                <a:gd name="T90" fmla="*/ 995 w 1891"/>
                <a:gd name="T91" fmla="*/ 410 h 453"/>
                <a:gd name="T92" fmla="*/ 677 w 1891"/>
                <a:gd name="T93" fmla="*/ 410 h 453"/>
                <a:gd name="T94" fmla="*/ 363 w 1891"/>
                <a:gd name="T95" fmla="*/ 410 h 453"/>
                <a:gd name="T96" fmla="*/ 181 w 1891"/>
                <a:gd name="T97" fmla="*/ 406 h 453"/>
                <a:gd name="T98" fmla="*/ 123 w 1891"/>
                <a:gd name="T99" fmla="*/ 399 h 453"/>
                <a:gd name="T100" fmla="*/ 71 w 1891"/>
                <a:gd name="T101" fmla="*/ 389 h 453"/>
                <a:gd name="T102" fmla="*/ 21 w 1891"/>
                <a:gd name="T103" fmla="*/ 377 h 453"/>
                <a:gd name="T104" fmla="*/ 21 w 1891"/>
                <a:gd name="T105" fmla="*/ 332 h 453"/>
                <a:gd name="T106" fmla="*/ 59 w 1891"/>
                <a:gd name="T107" fmla="*/ 261 h 453"/>
                <a:gd name="T108" fmla="*/ 98 w 1891"/>
                <a:gd name="T109" fmla="*/ 188 h 453"/>
                <a:gd name="T110" fmla="*/ 138 w 1891"/>
                <a:gd name="T111" fmla="*/ 117 h 4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91"/>
                <a:gd name="T169" fmla="*/ 0 h 453"/>
                <a:gd name="T170" fmla="*/ 1891 w 1891"/>
                <a:gd name="T171" fmla="*/ 453 h 4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91" h="453">
                  <a:moveTo>
                    <a:pt x="56" y="88"/>
                  </a:moveTo>
                  <a:lnTo>
                    <a:pt x="61" y="78"/>
                  </a:lnTo>
                  <a:lnTo>
                    <a:pt x="67" y="66"/>
                  </a:lnTo>
                  <a:lnTo>
                    <a:pt x="72" y="56"/>
                  </a:lnTo>
                  <a:lnTo>
                    <a:pt x="78" y="45"/>
                  </a:lnTo>
                  <a:lnTo>
                    <a:pt x="83" y="34"/>
                  </a:lnTo>
                  <a:lnTo>
                    <a:pt x="88" y="24"/>
                  </a:lnTo>
                  <a:lnTo>
                    <a:pt x="94" y="12"/>
                  </a:lnTo>
                  <a:lnTo>
                    <a:pt x="99" y="2"/>
                  </a:lnTo>
                  <a:lnTo>
                    <a:pt x="107" y="2"/>
                  </a:lnTo>
                  <a:lnTo>
                    <a:pt x="116" y="3"/>
                  </a:lnTo>
                  <a:lnTo>
                    <a:pt x="124" y="3"/>
                  </a:lnTo>
                  <a:lnTo>
                    <a:pt x="132" y="3"/>
                  </a:lnTo>
                  <a:lnTo>
                    <a:pt x="140" y="4"/>
                  </a:lnTo>
                  <a:lnTo>
                    <a:pt x="148" y="4"/>
                  </a:lnTo>
                  <a:lnTo>
                    <a:pt x="156" y="5"/>
                  </a:lnTo>
                  <a:lnTo>
                    <a:pt x="164" y="5"/>
                  </a:lnTo>
                  <a:lnTo>
                    <a:pt x="215" y="5"/>
                  </a:lnTo>
                  <a:lnTo>
                    <a:pt x="265" y="5"/>
                  </a:lnTo>
                  <a:lnTo>
                    <a:pt x="316" y="4"/>
                  </a:lnTo>
                  <a:lnTo>
                    <a:pt x="367" y="4"/>
                  </a:lnTo>
                  <a:lnTo>
                    <a:pt x="417" y="4"/>
                  </a:lnTo>
                  <a:lnTo>
                    <a:pt x="468" y="4"/>
                  </a:lnTo>
                  <a:lnTo>
                    <a:pt x="519" y="4"/>
                  </a:lnTo>
                  <a:lnTo>
                    <a:pt x="569" y="4"/>
                  </a:lnTo>
                  <a:lnTo>
                    <a:pt x="621" y="3"/>
                  </a:lnTo>
                  <a:lnTo>
                    <a:pt x="672" y="3"/>
                  </a:lnTo>
                  <a:lnTo>
                    <a:pt x="723" y="3"/>
                  </a:lnTo>
                  <a:lnTo>
                    <a:pt x="773" y="3"/>
                  </a:lnTo>
                  <a:lnTo>
                    <a:pt x="824" y="3"/>
                  </a:lnTo>
                  <a:lnTo>
                    <a:pt x="875" y="2"/>
                  </a:lnTo>
                  <a:lnTo>
                    <a:pt x="925" y="2"/>
                  </a:lnTo>
                  <a:lnTo>
                    <a:pt x="976" y="2"/>
                  </a:lnTo>
                  <a:lnTo>
                    <a:pt x="1027" y="2"/>
                  </a:lnTo>
                  <a:lnTo>
                    <a:pt x="1077" y="2"/>
                  </a:lnTo>
                  <a:lnTo>
                    <a:pt x="1128" y="2"/>
                  </a:lnTo>
                  <a:lnTo>
                    <a:pt x="1179" y="1"/>
                  </a:lnTo>
                  <a:lnTo>
                    <a:pt x="1229" y="1"/>
                  </a:lnTo>
                  <a:lnTo>
                    <a:pt x="1280" y="1"/>
                  </a:lnTo>
                  <a:lnTo>
                    <a:pt x="1331" y="1"/>
                  </a:lnTo>
                  <a:lnTo>
                    <a:pt x="1381" y="1"/>
                  </a:lnTo>
                  <a:lnTo>
                    <a:pt x="1432" y="1"/>
                  </a:lnTo>
                  <a:lnTo>
                    <a:pt x="1483" y="1"/>
                  </a:lnTo>
                  <a:lnTo>
                    <a:pt x="1532" y="1"/>
                  </a:lnTo>
                  <a:lnTo>
                    <a:pt x="1583" y="0"/>
                  </a:lnTo>
                  <a:lnTo>
                    <a:pt x="1634" y="0"/>
                  </a:lnTo>
                  <a:lnTo>
                    <a:pt x="1684" y="0"/>
                  </a:lnTo>
                  <a:lnTo>
                    <a:pt x="1735" y="0"/>
                  </a:lnTo>
                  <a:lnTo>
                    <a:pt x="1786" y="0"/>
                  </a:lnTo>
                  <a:lnTo>
                    <a:pt x="1798" y="48"/>
                  </a:lnTo>
                  <a:lnTo>
                    <a:pt x="1812" y="98"/>
                  </a:lnTo>
                  <a:lnTo>
                    <a:pt x="1825" y="146"/>
                  </a:lnTo>
                  <a:lnTo>
                    <a:pt x="1839" y="194"/>
                  </a:lnTo>
                  <a:lnTo>
                    <a:pt x="1851" y="244"/>
                  </a:lnTo>
                  <a:lnTo>
                    <a:pt x="1864" y="292"/>
                  </a:lnTo>
                  <a:lnTo>
                    <a:pt x="1878" y="341"/>
                  </a:lnTo>
                  <a:lnTo>
                    <a:pt x="1891" y="389"/>
                  </a:lnTo>
                  <a:lnTo>
                    <a:pt x="1888" y="400"/>
                  </a:lnTo>
                  <a:lnTo>
                    <a:pt x="1885" y="411"/>
                  </a:lnTo>
                  <a:lnTo>
                    <a:pt x="1881" y="419"/>
                  </a:lnTo>
                  <a:lnTo>
                    <a:pt x="1876" y="427"/>
                  </a:lnTo>
                  <a:lnTo>
                    <a:pt x="1871" y="435"/>
                  </a:lnTo>
                  <a:lnTo>
                    <a:pt x="1865" y="441"/>
                  </a:lnTo>
                  <a:lnTo>
                    <a:pt x="1859" y="448"/>
                  </a:lnTo>
                  <a:lnTo>
                    <a:pt x="1854" y="453"/>
                  </a:lnTo>
                  <a:lnTo>
                    <a:pt x="1798" y="453"/>
                  </a:lnTo>
                  <a:lnTo>
                    <a:pt x="1743" y="453"/>
                  </a:lnTo>
                  <a:lnTo>
                    <a:pt x="1687" y="453"/>
                  </a:lnTo>
                  <a:lnTo>
                    <a:pt x="1631" y="453"/>
                  </a:lnTo>
                  <a:lnTo>
                    <a:pt x="1576" y="453"/>
                  </a:lnTo>
                  <a:lnTo>
                    <a:pt x="1521" y="453"/>
                  </a:lnTo>
                  <a:lnTo>
                    <a:pt x="1464" y="453"/>
                  </a:lnTo>
                  <a:lnTo>
                    <a:pt x="1409" y="453"/>
                  </a:lnTo>
                  <a:lnTo>
                    <a:pt x="1354" y="453"/>
                  </a:lnTo>
                  <a:lnTo>
                    <a:pt x="1299" y="453"/>
                  </a:lnTo>
                  <a:lnTo>
                    <a:pt x="1242" y="453"/>
                  </a:lnTo>
                  <a:lnTo>
                    <a:pt x="1187" y="453"/>
                  </a:lnTo>
                  <a:lnTo>
                    <a:pt x="1132" y="453"/>
                  </a:lnTo>
                  <a:lnTo>
                    <a:pt x="1075" y="453"/>
                  </a:lnTo>
                  <a:lnTo>
                    <a:pt x="1020" y="453"/>
                  </a:lnTo>
                  <a:lnTo>
                    <a:pt x="964" y="453"/>
                  </a:lnTo>
                  <a:lnTo>
                    <a:pt x="908" y="453"/>
                  </a:lnTo>
                  <a:lnTo>
                    <a:pt x="853" y="453"/>
                  </a:lnTo>
                  <a:lnTo>
                    <a:pt x="797" y="453"/>
                  </a:lnTo>
                  <a:lnTo>
                    <a:pt x="741" y="453"/>
                  </a:lnTo>
                  <a:lnTo>
                    <a:pt x="686" y="453"/>
                  </a:lnTo>
                  <a:lnTo>
                    <a:pt x="630" y="453"/>
                  </a:lnTo>
                  <a:lnTo>
                    <a:pt x="574" y="453"/>
                  </a:lnTo>
                  <a:lnTo>
                    <a:pt x="519" y="453"/>
                  </a:lnTo>
                  <a:lnTo>
                    <a:pt x="463" y="453"/>
                  </a:lnTo>
                  <a:lnTo>
                    <a:pt x="407" y="453"/>
                  </a:lnTo>
                  <a:lnTo>
                    <a:pt x="352" y="453"/>
                  </a:lnTo>
                  <a:lnTo>
                    <a:pt x="295" y="453"/>
                  </a:lnTo>
                  <a:lnTo>
                    <a:pt x="240" y="453"/>
                  </a:lnTo>
                  <a:lnTo>
                    <a:pt x="185" y="453"/>
                  </a:lnTo>
                  <a:lnTo>
                    <a:pt x="128" y="453"/>
                  </a:lnTo>
                  <a:lnTo>
                    <a:pt x="73" y="453"/>
                  </a:lnTo>
                  <a:lnTo>
                    <a:pt x="64" y="449"/>
                  </a:lnTo>
                  <a:lnTo>
                    <a:pt x="53" y="445"/>
                  </a:lnTo>
                  <a:lnTo>
                    <a:pt x="44" y="441"/>
                  </a:lnTo>
                  <a:lnTo>
                    <a:pt x="34" y="435"/>
                  </a:lnTo>
                  <a:lnTo>
                    <a:pt x="25" y="430"/>
                  </a:lnTo>
                  <a:lnTo>
                    <a:pt x="15" y="423"/>
                  </a:lnTo>
                  <a:lnTo>
                    <a:pt x="7" y="417"/>
                  </a:lnTo>
                  <a:lnTo>
                    <a:pt x="0" y="407"/>
                  </a:lnTo>
                  <a:lnTo>
                    <a:pt x="7" y="367"/>
                  </a:lnTo>
                  <a:lnTo>
                    <a:pt x="14" y="328"/>
                  </a:lnTo>
                  <a:lnTo>
                    <a:pt x="21" y="288"/>
                  </a:lnTo>
                  <a:lnTo>
                    <a:pt x="28" y="247"/>
                  </a:lnTo>
                  <a:lnTo>
                    <a:pt x="35" y="208"/>
                  </a:lnTo>
                  <a:lnTo>
                    <a:pt x="42" y="168"/>
                  </a:lnTo>
                  <a:lnTo>
                    <a:pt x="49" y="129"/>
                  </a:lnTo>
                  <a:lnTo>
                    <a:pt x="56" y="88"/>
                  </a:lnTo>
                  <a:close/>
                </a:path>
              </a:pathLst>
            </a:custGeom>
            <a:solidFill>
              <a:srgbClr val="47494F"/>
            </a:solidFill>
            <a:ln w="9525">
              <a:noFill/>
              <a:round/>
              <a:headEnd/>
              <a:tailEnd/>
            </a:ln>
          </p:spPr>
          <p:txBody>
            <a:bodyPr/>
            <a:lstStyle/>
            <a:p>
              <a:endParaRPr lang="en-US"/>
            </a:p>
          </p:txBody>
        </p:sp>
        <p:sp>
          <p:nvSpPr>
            <p:cNvPr id="23578" name="Freeform 13"/>
            <p:cNvSpPr>
              <a:spLocks/>
            </p:cNvSpPr>
            <p:nvPr/>
          </p:nvSpPr>
          <p:spPr bwMode="auto">
            <a:xfrm>
              <a:off x="3276" y="3285"/>
              <a:ext cx="2328" cy="395"/>
            </a:xfrm>
            <a:custGeom>
              <a:avLst/>
              <a:gdLst>
                <a:gd name="T0" fmla="*/ 170 w 1891"/>
                <a:gd name="T1" fmla="*/ 58 h 405"/>
                <a:gd name="T2" fmla="*/ 208 w 1891"/>
                <a:gd name="T3" fmla="*/ 42 h 405"/>
                <a:gd name="T4" fmla="*/ 236 w 1891"/>
                <a:gd name="T5" fmla="*/ 25 h 405"/>
                <a:gd name="T6" fmla="*/ 271 w 1891"/>
                <a:gd name="T7" fmla="*/ 12 h 405"/>
                <a:gd name="T8" fmla="*/ 309 w 1891"/>
                <a:gd name="T9" fmla="*/ 2 h 405"/>
                <a:gd name="T10" fmla="*/ 355 w 1891"/>
                <a:gd name="T11" fmla="*/ 4 h 405"/>
                <a:gd name="T12" fmla="*/ 399 w 1891"/>
                <a:gd name="T13" fmla="*/ 5 h 405"/>
                <a:gd name="T14" fmla="*/ 441 w 1891"/>
                <a:gd name="T15" fmla="*/ 6 h 405"/>
                <a:gd name="T16" fmla="*/ 608 w 1891"/>
                <a:gd name="T17" fmla="*/ 7 h 405"/>
                <a:gd name="T18" fmla="*/ 896 w 1891"/>
                <a:gd name="T19" fmla="*/ 6 h 405"/>
                <a:gd name="T20" fmla="*/ 1187 w 1891"/>
                <a:gd name="T21" fmla="*/ 6 h 405"/>
                <a:gd name="T22" fmla="*/ 1477 w 1891"/>
                <a:gd name="T23" fmla="*/ 6 h 405"/>
                <a:gd name="T24" fmla="*/ 1763 w 1891"/>
                <a:gd name="T25" fmla="*/ 5 h 405"/>
                <a:gd name="T26" fmla="*/ 2053 w 1891"/>
                <a:gd name="T27" fmla="*/ 5 h 405"/>
                <a:gd name="T28" fmla="*/ 2345 w 1891"/>
                <a:gd name="T29" fmla="*/ 5 h 405"/>
                <a:gd name="T30" fmla="*/ 2631 w 1891"/>
                <a:gd name="T31" fmla="*/ 4 h 405"/>
                <a:gd name="T32" fmla="*/ 2916 w 1891"/>
                <a:gd name="T33" fmla="*/ 4 h 405"/>
                <a:gd name="T34" fmla="*/ 3207 w 1891"/>
                <a:gd name="T35" fmla="*/ 2 h 405"/>
                <a:gd name="T36" fmla="*/ 3496 w 1891"/>
                <a:gd name="T37" fmla="*/ 2 h 405"/>
                <a:gd name="T38" fmla="*/ 3784 w 1891"/>
                <a:gd name="T39" fmla="*/ 2 h 405"/>
                <a:gd name="T40" fmla="*/ 4069 w 1891"/>
                <a:gd name="T41" fmla="*/ 1 h 405"/>
                <a:gd name="T42" fmla="*/ 4361 w 1891"/>
                <a:gd name="T43" fmla="*/ 1 h 405"/>
                <a:gd name="T44" fmla="*/ 4649 w 1891"/>
                <a:gd name="T45" fmla="*/ 1 h 405"/>
                <a:gd name="T46" fmla="*/ 4932 w 1891"/>
                <a:gd name="T47" fmla="*/ 0 h 405"/>
                <a:gd name="T48" fmla="*/ 5110 w 1891"/>
                <a:gd name="T49" fmla="*/ 38 h 405"/>
                <a:gd name="T50" fmla="*/ 5177 w 1891"/>
                <a:gd name="T51" fmla="*/ 113 h 405"/>
                <a:gd name="T52" fmla="*/ 5247 w 1891"/>
                <a:gd name="T53" fmla="*/ 188 h 405"/>
                <a:gd name="T54" fmla="*/ 5313 w 1891"/>
                <a:gd name="T55" fmla="*/ 263 h 405"/>
                <a:gd name="T56" fmla="*/ 5344 w 1891"/>
                <a:gd name="T57" fmla="*/ 312 h 405"/>
                <a:gd name="T58" fmla="*/ 5326 w 1891"/>
                <a:gd name="T59" fmla="*/ 329 h 405"/>
                <a:gd name="T60" fmla="*/ 5295 w 1891"/>
                <a:gd name="T61" fmla="*/ 342 h 405"/>
                <a:gd name="T62" fmla="*/ 5258 w 1891"/>
                <a:gd name="T63" fmla="*/ 353 h 405"/>
                <a:gd name="T64" fmla="*/ 5087 w 1891"/>
                <a:gd name="T65" fmla="*/ 357 h 405"/>
                <a:gd name="T66" fmla="*/ 4770 w 1891"/>
                <a:gd name="T67" fmla="*/ 357 h 405"/>
                <a:gd name="T68" fmla="*/ 4455 w 1891"/>
                <a:gd name="T69" fmla="*/ 357 h 405"/>
                <a:gd name="T70" fmla="*/ 4139 w 1891"/>
                <a:gd name="T71" fmla="*/ 357 h 405"/>
                <a:gd name="T72" fmla="*/ 3829 w 1891"/>
                <a:gd name="T73" fmla="*/ 357 h 405"/>
                <a:gd name="T74" fmla="*/ 3511 w 1891"/>
                <a:gd name="T75" fmla="*/ 357 h 405"/>
                <a:gd name="T76" fmla="*/ 3202 w 1891"/>
                <a:gd name="T77" fmla="*/ 357 h 405"/>
                <a:gd name="T78" fmla="*/ 2884 w 1891"/>
                <a:gd name="T79" fmla="*/ 357 h 405"/>
                <a:gd name="T80" fmla="*/ 2567 w 1891"/>
                <a:gd name="T81" fmla="*/ 357 h 405"/>
                <a:gd name="T82" fmla="*/ 2254 w 1891"/>
                <a:gd name="T83" fmla="*/ 357 h 405"/>
                <a:gd name="T84" fmla="*/ 1940 w 1891"/>
                <a:gd name="T85" fmla="*/ 357 h 405"/>
                <a:gd name="T86" fmla="*/ 1624 w 1891"/>
                <a:gd name="T87" fmla="*/ 357 h 405"/>
                <a:gd name="T88" fmla="*/ 1310 w 1891"/>
                <a:gd name="T89" fmla="*/ 357 h 405"/>
                <a:gd name="T90" fmla="*/ 995 w 1891"/>
                <a:gd name="T91" fmla="*/ 357 h 405"/>
                <a:gd name="T92" fmla="*/ 677 w 1891"/>
                <a:gd name="T93" fmla="*/ 357 h 405"/>
                <a:gd name="T94" fmla="*/ 363 w 1891"/>
                <a:gd name="T95" fmla="*/ 357 h 405"/>
                <a:gd name="T96" fmla="*/ 181 w 1891"/>
                <a:gd name="T97" fmla="*/ 355 h 405"/>
                <a:gd name="T98" fmla="*/ 123 w 1891"/>
                <a:gd name="T99" fmla="*/ 348 h 405"/>
                <a:gd name="T100" fmla="*/ 71 w 1891"/>
                <a:gd name="T101" fmla="*/ 339 h 405"/>
                <a:gd name="T102" fmla="*/ 21 w 1891"/>
                <a:gd name="T103" fmla="*/ 326 h 405"/>
                <a:gd name="T104" fmla="*/ 21 w 1891"/>
                <a:gd name="T105" fmla="*/ 286 h 405"/>
                <a:gd name="T106" fmla="*/ 59 w 1891"/>
                <a:gd name="T107" fmla="*/ 222 h 405"/>
                <a:gd name="T108" fmla="*/ 97 w 1891"/>
                <a:gd name="T109" fmla="*/ 162 h 405"/>
                <a:gd name="T110" fmla="*/ 137 w 1891"/>
                <a:gd name="T111" fmla="*/ 97 h 4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91"/>
                <a:gd name="T169" fmla="*/ 0 h 405"/>
                <a:gd name="T170" fmla="*/ 1891 w 1891"/>
                <a:gd name="T171" fmla="*/ 405 h 4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91" h="405">
                  <a:moveTo>
                    <a:pt x="55" y="75"/>
                  </a:moveTo>
                  <a:lnTo>
                    <a:pt x="60" y="66"/>
                  </a:lnTo>
                  <a:lnTo>
                    <a:pt x="66" y="56"/>
                  </a:lnTo>
                  <a:lnTo>
                    <a:pt x="73" y="47"/>
                  </a:lnTo>
                  <a:lnTo>
                    <a:pt x="79" y="38"/>
                  </a:lnTo>
                  <a:lnTo>
                    <a:pt x="84" y="30"/>
                  </a:lnTo>
                  <a:lnTo>
                    <a:pt x="90" y="21"/>
                  </a:lnTo>
                  <a:lnTo>
                    <a:pt x="96" y="12"/>
                  </a:lnTo>
                  <a:lnTo>
                    <a:pt x="102" y="2"/>
                  </a:lnTo>
                  <a:lnTo>
                    <a:pt x="110" y="2"/>
                  </a:lnTo>
                  <a:lnTo>
                    <a:pt x="118" y="4"/>
                  </a:lnTo>
                  <a:lnTo>
                    <a:pt x="125" y="4"/>
                  </a:lnTo>
                  <a:lnTo>
                    <a:pt x="133" y="5"/>
                  </a:lnTo>
                  <a:lnTo>
                    <a:pt x="141" y="5"/>
                  </a:lnTo>
                  <a:lnTo>
                    <a:pt x="149" y="6"/>
                  </a:lnTo>
                  <a:lnTo>
                    <a:pt x="156" y="6"/>
                  </a:lnTo>
                  <a:lnTo>
                    <a:pt x="164" y="7"/>
                  </a:lnTo>
                  <a:lnTo>
                    <a:pt x="215" y="7"/>
                  </a:lnTo>
                  <a:lnTo>
                    <a:pt x="266" y="7"/>
                  </a:lnTo>
                  <a:lnTo>
                    <a:pt x="317" y="6"/>
                  </a:lnTo>
                  <a:lnTo>
                    <a:pt x="369" y="6"/>
                  </a:lnTo>
                  <a:lnTo>
                    <a:pt x="420" y="6"/>
                  </a:lnTo>
                  <a:lnTo>
                    <a:pt x="470" y="6"/>
                  </a:lnTo>
                  <a:lnTo>
                    <a:pt x="522" y="6"/>
                  </a:lnTo>
                  <a:lnTo>
                    <a:pt x="573" y="5"/>
                  </a:lnTo>
                  <a:lnTo>
                    <a:pt x="624" y="5"/>
                  </a:lnTo>
                  <a:lnTo>
                    <a:pt x="675" y="5"/>
                  </a:lnTo>
                  <a:lnTo>
                    <a:pt x="726" y="5"/>
                  </a:lnTo>
                  <a:lnTo>
                    <a:pt x="777" y="5"/>
                  </a:lnTo>
                  <a:lnTo>
                    <a:pt x="829" y="5"/>
                  </a:lnTo>
                  <a:lnTo>
                    <a:pt x="879" y="4"/>
                  </a:lnTo>
                  <a:lnTo>
                    <a:pt x="930" y="4"/>
                  </a:lnTo>
                  <a:lnTo>
                    <a:pt x="982" y="4"/>
                  </a:lnTo>
                  <a:lnTo>
                    <a:pt x="1032" y="4"/>
                  </a:lnTo>
                  <a:lnTo>
                    <a:pt x="1083" y="4"/>
                  </a:lnTo>
                  <a:lnTo>
                    <a:pt x="1134" y="2"/>
                  </a:lnTo>
                  <a:lnTo>
                    <a:pt x="1184" y="2"/>
                  </a:lnTo>
                  <a:lnTo>
                    <a:pt x="1236" y="2"/>
                  </a:lnTo>
                  <a:lnTo>
                    <a:pt x="1287" y="2"/>
                  </a:lnTo>
                  <a:lnTo>
                    <a:pt x="1338" y="2"/>
                  </a:lnTo>
                  <a:lnTo>
                    <a:pt x="1388" y="1"/>
                  </a:lnTo>
                  <a:lnTo>
                    <a:pt x="1439" y="1"/>
                  </a:lnTo>
                  <a:lnTo>
                    <a:pt x="1490" y="1"/>
                  </a:lnTo>
                  <a:lnTo>
                    <a:pt x="1542" y="1"/>
                  </a:lnTo>
                  <a:lnTo>
                    <a:pt x="1592" y="1"/>
                  </a:lnTo>
                  <a:lnTo>
                    <a:pt x="1643" y="1"/>
                  </a:lnTo>
                  <a:lnTo>
                    <a:pt x="1694" y="0"/>
                  </a:lnTo>
                  <a:lnTo>
                    <a:pt x="1744" y="0"/>
                  </a:lnTo>
                  <a:lnTo>
                    <a:pt x="1795" y="0"/>
                  </a:lnTo>
                  <a:lnTo>
                    <a:pt x="1807" y="43"/>
                  </a:lnTo>
                  <a:lnTo>
                    <a:pt x="1819" y="85"/>
                  </a:lnTo>
                  <a:lnTo>
                    <a:pt x="1831" y="128"/>
                  </a:lnTo>
                  <a:lnTo>
                    <a:pt x="1843" y="170"/>
                  </a:lnTo>
                  <a:lnTo>
                    <a:pt x="1855" y="213"/>
                  </a:lnTo>
                  <a:lnTo>
                    <a:pt x="1868" y="256"/>
                  </a:lnTo>
                  <a:lnTo>
                    <a:pt x="1879" y="298"/>
                  </a:lnTo>
                  <a:lnTo>
                    <a:pt x="1891" y="341"/>
                  </a:lnTo>
                  <a:lnTo>
                    <a:pt x="1889" y="354"/>
                  </a:lnTo>
                  <a:lnTo>
                    <a:pt x="1886" y="364"/>
                  </a:lnTo>
                  <a:lnTo>
                    <a:pt x="1883" y="373"/>
                  </a:lnTo>
                  <a:lnTo>
                    <a:pt x="1878" y="381"/>
                  </a:lnTo>
                  <a:lnTo>
                    <a:pt x="1872" y="388"/>
                  </a:lnTo>
                  <a:lnTo>
                    <a:pt x="1865" y="394"/>
                  </a:lnTo>
                  <a:lnTo>
                    <a:pt x="1859" y="400"/>
                  </a:lnTo>
                  <a:lnTo>
                    <a:pt x="1854" y="405"/>
                  </a:lnTo>
                  <a:lnTo>
                    <a:pt x="1798" y="405"/>
                  </a:lnTo>
                  <a:lnTo>
                    <a:pt x="1743" y="405"/>
                  </a:lnTo>
                  <a:lnTo>
                    <a:pt x="1687" y="405"/>
                  </a:lnTo>
                  <a:lnTo>
                    <a:pt x="1631" y="405"/>
                  </a:lnTo>
                  <a:lnTo>
                    <a:pt x="1576" y="405"/>
                  </a:lnTo>
                  <a:lnTo>
                    <a:pt x="1521" y="405"/>
                  </a:lnTo>
                  <a:lnTo>
                    <a:pt x="1464" y="405"/>
                  </a:lnTo>
                  <a:lnTo>
                    <a:pt x="1409" y="405"/>
                  </a:lnTo>
                  <a:lnTo>
                    <a:pt x="1354" y="405"/>
                  </a:lnTo>
                  <a:lnTo>
                    <a:pt x="1299" y="405"/>
                  </a:lnTo>
                  <a:lnTo>
                    <a:pt x="1242" y="405"/>
                  </a:lnTo>
                  <a:lnTo>
                    <a:pt x="1187" y="405"/>
                  </a:lnTo>
                  <a:lnTo>
                    <a:pt x="1132" y="405"/>
                  </a:lnTo>
                  <a:lnTo>
                    <a:pt x="1075" y="405"/>
                  </a:lnTo>
                  <a:lnTo>
                    <a:pt x="1020" y="405"/>
                  </a:lnTo>
                  <a:lnTo>
                    <a:pt x="964" y="405"/>
                  </a:lnTo>
                  <a:lnTo>
                    <a:pt x="908" y="405"/>
                  </a:lnTo>
                  <a:lnTo>
                    <a:pt x="853" y="405"/>
                  </a:lnTo>
                  <a:lnTo>
                    <a:pt x="797" y="405"/>
                  </a:lnTo>
                  <a:lnTo>
                    <a:pt x="741" y="405"/>
                  </a:lnTo>
                  <a:lnTo>
                    <a:pt x="686" y="405"/>
                  </a:lnTo>
                  <a:lnTo>
                    <a:pt x="630" y="405"/>
                  </a:lnTo>
                  <a:lnTo>
                    <a:pt x="574" y="405"/>
                  </a:lnTo>
                  <a:lnTo>
                    <a:pt x="519" y="405"/>
                  </a:lnTo>
                  <a:lnTo>
                    <a:pt x="463" y="405"/>
                  </a:lnTo>
                  <a:lnTo>
                    <a:pt x="407" y="405"/>
                  </a:lnTo>
                  <a:lnTo>
                    <a:pt x="352" y="405"/>
                  </a:lnTo>
                  <a:lnTo>
                    <a:pt x="295" y="405"/>
                  </a:lnTo>
                  <a:lnTo>
                    <a:pt x="240" y="405"/>
                  </a:lnTo>
                  <a:lnTo>
                    <a:pt x="185" y="405"/>
                  </a:lnTo>
                  <a:lnTo>
                    <a:pt x="128" y="405"/>
                  </a:lnTo>
                  <a:lnTo>
                    <a:pt x="73" y="405"/>
                  </a:lnTo>
                  <a:lnTo>
                    <a:pt x="64" y="402"/>
                  </a:lnTo>
                  <a:lnTo>
                    <a:pt x="53" y="397"/>
                  </a:lnTo>
                  <a:lnTo>
                    <a:pt x="44" y="394"/>
                  </a:lnTo>
                  <a:lnTo>
                    <a:pt x="34" y="389"/>
                  </a:lnTo>
                  <a:lnTo>
                    <a:pt x="25" y="384"/>
                  </a:lnTo>
                  <a:lnTo>
                    <a:pt x="15" y="377"/>
                  </a:lnTo>
                  <a:lnTo>
                    <a:pt x="7" y="369"/>
                  </a:lnTo>
                  <a:lnTo>
                    <a:pt x="0" y="359"/>
                  </a:lnTo>
                  <a:lnTo>
                    <a:pt x="7" y="324"/>
                  </a:lnTo>
                  <a:lnTo>
                    <a:pt x="14" y="288"/>
                  </a:lnTo>
                  <a:lnTo>
                    <a:pt x="21" y="252"/>
                  </a:lnTo>
                  <a:lnTo>
                    <a:pt x="28" y="217"/>
                  </a:lnTo>
                  <a:lnTo>
                    <a:pt x="34" y="182"/>
                  </a:lnTo>
                  <a:lnTo>
                    <a:pt x="41" y="146"/>
                  </a:lnTo>
                  <a:lnTo>
                    <a:pt x="48" y="111"/>
                  </a:lnTo>
                  <a:lnTo>
                    <a:pt x="55" y="75"/>
                  </a:lnTo>
                  <a:close/>
                </a:path>
              </a:pathLst>
            </a:custGeom>
            <a:solidFill>
              <a:srgbClr val="44494F"/>
            </a:solidFill>
            <a:ln w="9525">
              <a:noFill/>
              <a:round/>
              <a:headEnd/>
              <a:tailEnd/>
            </a:ln>
          </p:spPr>
          <p:txBody>
            <a:bodyPr/>
            <a:lstStyle/>
            <a:p>
              <a:endParaRPr lang="en-US"/>
            </a:p>
          </p:txBody>
        </p:sp>
        <p:sp>
          <p:nvSpPr>
            <p:cNvPr id="23579" name="Freeform 14"/>
            <p:cNvSpPr>
              <a:spLocks/>
            </p:cNvSpPr>
            <p:nvPr/>
          </p:nvSpPr>
          <p:spPr bwMode="auto">
            <a:xfrm>
              <a:off x="3276" y="3332"/>
              <a:ext cx="2328" cy="348"/>
            </a:xfrm>
            <a:custGeom>
              <a:avLst/>
              <a:gdLst>
                <a:gd name="T0" fmla="*/ 169 w 1891"/>
                <a:gd name="T1" fmla="*/ 50 h 357"/>
                <a:gd name="T2" fmla="*/ 208 w 1891"/>
                <a:gd name="T3" fmla="*/ 35 h 357"/>
                <a:gd name="T4" fmla="*/ 243 w 1891"/>
                <a:gd name="T5" fmla="*/ 20 h 357"/>
                <a:gd name="T6" fmla="*/ 277 w 1891"/>
                <a:gd name="T7" fmla="*/ 10 h 357"/>
                <a:gd name="T8" fmla="*/ 316 w 1891"/>
                <a:gd name="T9" fmla="*/ 3 h 357"/>
                <a:gd name="T10" fmla="*/ 358 w 1891"/>
                <a:gd name="T11" fmla="*/ 4 h 357"/>
                <a:gd name="T12" fmla="*/ 401 w 1891"/>
                <a:gd name="T13" fmla="*/ 6 h 357"/>
                <a:gd name="T14" fmla="*/ 444 w 1891"/>
                <a:gd name="T15" fmla="*/ 7 h 357"/>
                <a:gd name="T16" fmla="*/ 611 w 1891"/>
                <a:gd name="T17" fmla="*/ 7 h 357"/>
                <a:gd name="T18" fmla="*/ 897 w 1891"/>
                <a:gd name="T19" fmla="*/ 6 h 357"/>
                <a:gd name="T20" fmla="*/ 1189 w 1891"/>
                <a:gd name="T21" fmla="*/ 6 h 357"/>
                <a:gd name="T22" fmla="*/ 1480 w 1891"/>
                <a:gd name="T23" fmla="*/ 6 h 357"/>
                <a:gd name="T24" fmla="*/ 1773 w 1891"/>
                <a:gd name="T25" fmla="*/ 5 h 357"/>
                <a:gd name="T26" fmla="*/ 2066 w 1891"/>
                <a:gd name="T27" fmla="*/ 5 h 357"/>
                <a:gd name="T28" fmla="*/ 2353 w 1891"/>
                <a:gd name="T29" fmla="*/ 5 h 357"/>
                <a:gd name="T30" fmla="*/ 2643 w 1891"/>
                <a:gd name="T31" fmla="*/ 4 h 357"/>
                <a:gd name="T32" fmla="*/ 2932 w 1891"/>
                <a:gd name="T33" fmla="*/ 4 h 357"/>
                <a:gd name="T34" fmla="*/ 3222 w 1891"/>
                <a:gd name="T35" fmla="*/ 3 h 357"/>
                <a:gd name="T36" fmla="*/ 3511 w 1891"/>
                <a:gd name="T37" fmla="*/ 3 h 357"/>
                <a:gd name="T38" fmla="*/ 3804 w 1891"/>
                <a:gd name="T39" fmla="*/ 3 h 357"/>
                <a:gd name="T40" fmla="*/ 4092 w 1891"/>
                <a:gd name="T41" fmla="*/ 2 h 357"/>
                <a:gd name="T42" fmla="*/ 4383 w 1891"/>
                <a:gd name="T43" fmla="*/ 2 h 357"/>
                <a:gd name="T44" fmla="*/ 4672 w 1891"/>
                <a:gd name="T45" fmla="*/ 2 h 357"/>
                <a:gd name="T46" fmla="*/ 4964 w 1891"/>
                <a:gd name="T47" fmla="*/ 0 h 357"/>
                <a:gd name="T48" fmla="*/ 5137 w 1891"/>
                <a:gd name="T49" fmla="*/ 32 h 357"/>
                <a:gd name="T50" fmla="*/ 5199 w 1891"/>
                <a:gd name="T51" fmla="*/ 96 h 357"/>
                <a:gd name="T52" fmla="*/ 5254 w 1891"/>
                <a:gd name="T53" fmla="*/ 162 h 357"/>
                <a:gd name="T54" fmla="*/ 5315 w 1891"/>
                <a:gd name="T55" fmla="*/ 226 h 357"/>
                <a:gd name="T56" fmla="*/ 5344 w 1891"/>
                <a:gd name="T57" fmla="*/ 269 h 357"/>
                <a:gd name="T58" fmla="*/ 5326 w 1891"/>
                <a:gd name="T59" fmla="*/ 287 h 357"/>
                <a:gd name="T60" fmla="*/ 5295 w 1891"/>
                <a:gd name="T61" fmla="*/ 300 h 357"/>
                <a:gd name="T62" fmla="*/ 5258 w 1891"/>
                <a:gd name="T63" fmla="*/ 311 h 357"/>
                <a:gd name="T64" fmla="*/ 5087 w 1891"/>
                <a:gd name="T65" fmla="*/ 314 h 357"/>
                <a:gd name="T66" fmla="*/ 4770 w 1891"/>
                <a:gd name="T67" fmla="*/ 314 h 357"/>
                <a:gd name="T68" fmla="*/ 4455 w 1891"/>
                <a:gd name="T69" fmla="*/ 314 h 357"/>
                <a:gd name="T70" fmla="*/ 4139 w 1891"/>
                <a:gd name="T71" fmla="*/ 314 h 357"/>
                <a:gd name="T72" fmla="*/ 3829 w 1891"/>
                <a:gd name="T73" fmla="*/ 314 h 357"/>
                <a:gd name="T74" fmla="*/ 3511 w 1891"/>
                <a:gd name="T75" fmla="*/ 314 h 357"/>
                <a:gd name="T76" fmla="*/ 3202 w 1891"/>
                <a:gd name="T77" fmla="*/ 314 h 357"/>
                <a:gd name="T78" fmla="*/ 2884 w 1891"/>
                <a:gd name="T79" fmla="*/ 314 h 357"/>
                <a:gd name="T80" fmla="*/ 2567 w 1891"/>
                <a:gd name="T81" fmla="*/ 314 h 357"/>
                <a:gd name="T82" fmla="*/ 2254 w 1891"/>
                <a:gd name="T83" fmla="*/ 314 h 357"/>
                <a:gd name="T84" fmla="*/ 1940 w 1891"/>
                <a:gd name="T85" fmla="*/ 314 h 357"/>
                <a:gd name="T86" fmla="*/ 1624 w 1891"/>
                <a:gd name="T87" fmla="*/ 314 h 357"/>
                <a:gd name="T88" fmla="*/ 1310 w 1891"/>
                <a:gd name="T89" fmla="*/ 314 h 357"/>
                <a:gd name="T90" fmla="*/ 995 w 1891"/>
                <a:gd name="T91" fmla="*/ 314 h 357"/>
                <a:gd name="T92" fmla="*/ 677 w 1891"/>
                <a:gd name="T93" fmla="*/ 314 h 357"/>
                <a:gd name="T94" fmla="*/ 363 w 1891"/>
                <a:gd name="T95" fmla="*/ 314 h 357"/>
                <a:gd name="T96" fmla="*/ 181 w 1891"/>
                <a:gd name="T97" fmla="*/ 312 h 357"/>
                <a:gd name="T98" fmla="*/ 121 w 1891"/>
                <a:gd name="T99" fmla="*/ 305 h 357"/>
                <a:gd name="T100" fmla="*/ 64 w 1891"/>
                <a:gd name="T101" fmla="*/ 297 h 357"/>
                <a:gd name="T102" fmla="*/ 21 w 1891"/>
                <a:gd name="T103" fmla="*/ 283 h 357"/>
                <a:gd name="T104" fmla="*/ 21 w 1891"/>
                <a:gd name="T105" fmla="*/ 246 h 357"/>
                <a:gd name="T106" fmla="*/ 58 w 1891"/>
                <a:gd name="T107" fmla="*/ 193 h 357"/>
                <a:gd name="T108" fmla="*/ 94 w 1891"/>
                <a:gd name="T109" fmla="*/ 135 h 357"/>
                <a:gd name="T110" fmla="*/ 127 w 1891"/>
                <a:gd name="T111" fmla="*/ 83 h 3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91"/>
                <a:gd name="T169" fmla="*/ 0 h 357"/>
                <a:gd name="T170" fmla="*/ 1891 w 1891"/>
                <a:gd name="T171" fmla="*/ 357 h 3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91" h="357">
                  <a:moveTo>
                    <a:pt x="52" y="61"/>
                  </a:moveTo>
                  <a:lnTo>
                    <a:pt x="59" y="55"/>
                  </a:lnTo>
                  <a:lnTo>
                    <a:pt x="66" y="46"/>
                  </a:lnTo>
                  <a:lnTo>
                    <a:pt x="73" y="40"/>
                  </a:lnTo>
                  <a:lnTo>
                    <a:pt x="79" y="32"/>
                  </a:lnTo>
                  <a:lnTo>
                    <a:pt x="86" y="25"/>
                  </a:lnTo>
                  <a:lnTo>
                    <a:pt x="93" y="18"/>
                  </a:lnTo>
                  <a:lnTo>
                    <a:pt x="98" y="10"/>
                  </a:lnTo>
                  <a:lnTo>
                    <a:pt x="105" y="3"/>
                  </a:lnTo>
                  <a:lnTo>
                    <a:pt x="112" y="3"/>
                  </a:lnTo>
                  <a:lnTo>
                    <a:pt x="120" y="4"/>
                  </a:lnTo>
                  <a:lnTo>
                    <a:pt x="127" y="4"/>
                  </a:lnTo>
                  <a:lnTo>
                    <a:pt x="135" y="5"/>
                  </a:lnTo>
                  <a:lnTo>
                    <a:pt x="142" y="6"/>
                  </a:lnTo>
                  <a:lnTo>
                    <a:pt x="149" y="6"/>
                  </a:lnTo>
                  <a:lnTo>
                    <a:pt x="157" y="7"/>
                  </a:lnTo>
                  <a:lnTo>
                    <a:pt x="164" y="7"/>
                  </a:lnTo>
                  <a:lnTo>
                    <a:pt x="216" y="7"/>
                  </a:lnTo>
                  <a:lnTo>
                    <a:pt x="266" y="7"/>
                  </a:lnTo>
                  <a:lnTo>
                    <a:pt x="318" y="6"/>
                  </a:lnTo>
                  <a:lnTo>
                    <a:pt x="369" y="6"/>
                  </a:lnTo>
                  <a:lnTo>
                    <a:pt x="421" y="6"/>
                  </a:lnTo>
                  <a:lnTo>
                    <a:pt x="473" y="6"/>
                  </a:lnTo>
                  <a:lnTo>
                    <a:pt x="523" y="6"/>
                  </a:lnTo>
                  <a:lnTo>
                    <a:pt x="575" y="5"/>
                  </a:lnTo>
                  <a:lnTo>
                    <a:pt x="627" y="5"/>
                  </a:lnTo>
                  <a:lnTo>
                    <a:pt x="678" y="5"/>
                  </a:lnTo>
                  <a:lnTo>
                    <a:pt x="730" y="5"/>
                  </a:lnTo>
                  <a:lnTo>
                    <a:pt x="780" y="5"/>
                  </a:lnTo>
                  <a:lnTo>
                    <a:pt x="832" y="5"/>
                  </a:lnTo>
                  <a:lnTo>
                    <a:pt x="883" y="4"/>
                  </a:lnTo>
                  <a:lnTo>
                    <a:pt x="935" y="4"/>
                  </a:lnTo>
                  <a:lnTo>
                    <a:pt x="986" y="4"/>
                  </a:lnTo>
                  <a:lnTo>
                    <a:pt x="1037" y="4"/>
                  </a:lnTo>
                  <a:lnTo>
                    <a:pt x="1089" y="4"/>
                  </a:lnTo>
                  <a:lnTo>
                    <a:pt x="1140" y="3"/>
                  </a:lnTo>
                  <a:lnTo>
                    <a:pt x="1191" y="3"/>
                  </a:lnTo>
                  <a:lnTo>
                    <a:pt x="1242" y="3"/>
                  </a:lnTo>
                  <a:lnTo>
                    <a:pt x="1294" y="3"/>
                  </a:lnTo>
                  <a:lnTo>
                    <a:pt x="1345" y="3"/>
                  </a:lnTo>
                  <a:lnTo>
                    <a:pt x="1396" y="2"/>
                  </a:lnTo>
                  <a:lnTo>
                    <a:pt x="1447" y="2"/>
                  </a:lnTo>
                  <a:lnTo>
                    <a:pt x="1499" y="2"/>
                  </a:lnTo>
                  <a:lnTo>
                    <a:pt x="1550" y="2"/>
                  </a:lnTo>
                  <a:lnTo>
                    <a:pt x="1600" y="2"/>
                  </a:lnTo>
                  <a:lnTo>
                    <a:pt x="1652" y="2"/>
                  </a:lnTo>
                  <a:lnTo>
                    <a:pt x="1703" y="0"/>
                  </a:lnTo>
                  <a:lnTo>
                    <a:pt x="1755" y="0"/>
                  </a:lnTo>
                  <a:lnTo>
                    <a:pt x="1805" y="0"/>
                  </a:lnTo>
                  <a:lnTo>
                    <a:pt x="1817" y="37"/>
                  </a:lnTo>
                  <a:lnTo>
                    <a:pt x="1827" y="74"/>
                  </a:lnTo>
                  <a:lnTo>
                    <a:pt x="1838" y="110"/>
                  </a:lnTo>
                  <a:lnTo>
                    <a:pt x="1848" y="147"/>
                  </a:lnTo>
                  <a:lnTo>
                    <a:pt x="1858" y="184"/>
                  </a:lnTo>
                  <a:lnTo>
                    <a:pt x="1870" y="219"/>
                  </a:lnTo>
                  <a:lnTo>
                    <a:pt x="1880" y="256"/>
                  </a:lnTo>
                  <a:lnTo>
                    <a:pt x="1891" y="293"/>
                  </a:lnTo>
                  <a:lnTo>
                    <a:pt x="1889" y="306"/>
                  </a:lnTo>
                  <a:lnTo>
                    <a:pt x="1887" y="317"/>
                  </a:lnTo>
                  <a:lnTo>
                    <a:pt x="1883" y="326"/>
                  </a:lnTo>
                  <a:lnTo>
                    <a:pt x="1878" y="334"/>
                  </a:lnTo>
                  <a:lnTo>
                    <a:pt x="1872" y="341"/>
                  </a:lnTo>
                  <a:lnTo>
                    <a:pt x="1865" y="347"/>
                  </a:lnTo>
                  <a:lnTo>
                    <a:pt x="1859" y="353"/>
                  </a:lnTo>
                  <a:lnTo>
                    <a:pt x="1854" y="357"/>
                  </a:lnTo>
                  <a:lnTo>
                    <a:pt x="1798" y="357"/>
                  </a:lnTo>
                  <a:lnTo>
                    <a:pt x="1743" y="357"/>
                  </a:lnTo>
                  <a:lnTo>
                    <a:pt x="1687" y="357"/>
                  </a:lnTo>
                  <a:lnTo>
                    <a:pt x="1631" y="357"/>
                  </a:lnTo>
                  <a:lnTo>
                    <a:pt x="1576" y="357"/>
                  </a:lnTo>
                  <a:lnTo>
                    <a:pt x="1521" y="357"/>
                  </a:lnTo>
                  <a:lnTo>
                    <a:pt x="1464" y="357"/>
                  </a:lnTo>
                  <a:lnTo>
                    <a:pt x="1409" y="357"/>
                  </a:lnTo>
                  <a:lnTo>
                    <a:pt x="1354" y="357"/>
                  </a:lnTo>
                  <a:lnTo>
                    <a:pt x="1299" y="357"/>
                  </a:lnTo>
                  <a:lnTo>
                    <a:pt x="1242" y="357"/>
                  </a:lnTo>
                  <a:lnTo>
                    <a:pt x="1187" y="357"/>
                  </a:lnTo>
                  <a:lnTo>
                    <a:pt x="1132" y="357"/>
                  </a:lnTo>
                  <a:lnTo>
                    <a:pt x="1075" y="357"/>
                  </a:lnTo>
                  <a:lnTo>
                    <a:pt x="1020" y="357"/>
                  </a:lnTo>
                  <a:lnTo>
                    <a:pt x="964" y="357"/>
                  </a:lnTo>
                  <a:lnTo>
                    <a:pt x="908" y="357"/>
                  </a:lnTo>
                  <a:lnTo>
                    <a:pt x="853" y="357"/>
                  </a:lnTo>
                  <a:lnTo>
                    <a:pt x="797" y="357"/>
                  </a:lnTo>
                  <a:lnTo>
                    <a:pt x="741" y="357"/>
                  </a:lnTo>
                  <a:lnTo>
                    <a:pt x="686" y="357"/>
                  </a:lnTo>
                  <a:lnTo>
                    <a:pt x="630" y="357"/>
                  </a:lnTo>
                  <a:lnTo>
                    <a:pt x="574" y="357"/>
                  </a:lnTo>
                  <a:lnTo>
                    <a:pt x="519" y="357"/>
                  </a:lnTo>
                  <a:lnTo>
                    <a:pt x="463" y="357"/>
                  </a:lnTo>
                  <a:lnTo>
                    <a:pt x="407" y="357"/>
                  </a:lnTo>
                  <a:lnTo>
                    <a:pt x="352" y="357"/>
                  </a:lnTo>
                  <a:lnTo>
                    <a:pt x="295" y="357"/>
                  </a:lnTo>
                  <a:lnTo>
                    <a:pt x="240" y="357"/>
                  </a:lnTo>
                  <a:lnTo>
                    <a:pt x="185" y="357"/>
                  </a:lnTo>
                  <a:lnTo>
                    <a:pt x="128" y="357"/>
                  </a:lnTo>
                  <a:lnTo>
                    <a:pt x="73" y="357"/>
                  </a:lnTo>
                  <a:lnTo>
                    <a:pt x="64" y="354"/>
                  </a:lnTo>
                  <a:lnTo>
                    <a:pt x="53" y="351"/>
                  </a:lnTo>
                  <a:lnTo>
                    <a:pt x="43" y="346"/>
                  </a:lnTo>
                  <a:lnTo>
                    <a:pt x="34" y="341"/>
                  </a:lnTo>
                  <a:lnTo>
                    <a:pt x="23" y="337"/>
                  </a:lnTo>
                  <a:lnTo>
                    <a:pt x="14" y="330"/>
                  </a:lnTo>
                  <a:lnTo>
                    <a:pt x="7" y="322"/>
                  </a:lnTo>
                  <a:lnTo>
                    <a:pt x="0" y="311"/>
                  </a:lnTo>
                  <a:lnTo>
                    <a:pt x="7" y="280"/>
                  </a:lnTo>
                  <a:lnTo>
                    <a:pt x="13" y="249"/>
                  </a:lnTo>
                  <a:lnTo>
                    <a:pt x="20" y="218"/>
                  </a:lnTo>
                  <a:lnTo>
                    <a:pt x="27" y="186"/>
                  </a:lnTo>
                  <a:lnTo>
                    <a:pt x="33" y="155"/>
                  </a:lnTo>
                  <a:lnTo>
                    <a:pt x="40" y="124"/>
                  </a:lnTo>
                  <a:lnTo>
                    <a:pt x="45" y="93"/>
                  </a:lnTo>
                  <a:lnTo>
                    <a:pt x="52" y="61"/>
                  </a:lnTo>
                  <a:close/>
                </a:path>
              </a:pathLst>
            </a:custGeom>
            <a:solidFill>
              <a:srgbClr val="474C54"/>
            </a:solidFill>
            <a:ln w="9525">
              <a:noFill/>
              <a:round/>
              <a:headEnd/>
              <a:tailEnd/>
            </a:ln>
          </p:spPr>
          <p:txBody>
            <a:bodyPr/>
            <a:lstStyle/>
            <a:p>
              <a:endParaRPr lang="en-US"/>
            </a:p>
          </p:txBody>
        </p:sp>
        <p:sp>
          <p:nvSpPr>
            <p:cNvPr id="23580" name="Freeform 15"/>
            <p:cNvSpPr>
              <a:spLocks/>
            </p:cNvSpPr>
            <p:nvPr/>
          </p:nvSpPr>
          <p:spPr bwMode="auto">
            <a:xfrm>
              <a:off x="3276" y="3379"/>
              <a:ext cx="2328" cy="301"/>
            </a:xfrm>
            <a:custGeom>
              <a:avLst/>
              <a:gdLst>
                <a:gd name="T0" fmla="*/ 163 w 1891"/>
                <a:gd name="T1" fmla="*/ 36 h 308"/>
                <a:gd name="T2" fmla="*/ 208 w 1891"/>
                <a:gd name="T3" fmla="*/ 25 h 308"/>
                <a:gd name="T4" fmla="*/ 247 w 1891"/>
                <a:gd name="T5" fmla="*/ 19 h 308"/>
                <a:gd name="T6" fmla="*/ 289 w 1891"/>
                <a:gd name="T7" fmla="*/ 8 h 308"/>
                <a:gd name="T8" fmla="*/ 329 w 1891"/>
                <a:gd name="T9" fmla="*/ 2 h 308"/>
                <a:gd name="T10" fmla="*/ 366 w 1891"/>
                <a:gd name="T11" fmla="*/ 3 h 308"/>
                <a:gd name="T12" fmla="*/ 405 w 1891"/>
                <a:gd name="T13" fmla="*/ 6 h 308"/>
                <a:gd name="T14" fmla="*/ 444 w 1891"/>
                <a:gd name="T15" fmla="*/ 7 h 308"/>
                <a:gd name="T16" fmla="*/ 611 w 1891"/>
                <a:gd name="T17" fmla="*/ 8 h 308"/>
                <a:gd name="T18" fmla="*/ 904 w 1891"/>
                <a:gd name="T19" fmla="*/ 7 h 308"/>
                <a:gd name="T20" fmla="*/ 1194 w 1891"/>
                <a:gd name="T21" fmla="*/ 7 h 308"/>
                <a:gd name="T22" fmla="*/ 1488 w 1891"/>
                <a:gd name="T23" fmla="*/ 7 h 308"/>
                <a:gd name="T24" fmla="*/ 1778 w 1891"/>
                <a:gd name="T25" fmla="*/ 6 h 308"/>
                <a:gd name="T26" fmla="*/ 2072 w 1891"/>
                <a:gd name="T27" fmla="*/ 6 h 308"/>
                <a:gd name="T28" fmla="*/ 2362 w 1891"/>
                <a:gd name="T29" fmla="*/ 4 h 308"/>
                <a:gd name="T30" fmla="*/ 2655 w 1891"/>
                <a:gd name="T31" fmla="*/ 4 h 308"/>
                <a:gd name="T32" fmla="*/ 2950 w 1891"/>
                <a:gd name="T33" fmla="*/ 3 h 308"/>
                <a:gd name="T34" fmla="*/ 3239 w 1891"/>
                <a:gd name="T35" fmla="*/ 3 h 308"/>
                <a:gd name="T36" fmla="*/ 3531 w 1891"/>
                <a:gd name="T37" fmla="*/ 2 h 308"/>
                <a:gd name="T38" fmla="*/ 3824 w 1891"/>
                <a:gd name="T39" fmla="*/ 2 h 308"/>
                <a:gd name="T40" fmla="*/ 4114 w 1891"/>
                <a:gd name="T41" fmla="*/ 1 h 308"/>
                <a:gd name="T42" fmla="*/ 4406 w 1891"/>
                <a:gd name="T43" fmla="*/ 1 h 308"/>
                <a:gd name="T44" fmla="*/ 4698 w 1891"/>
                <a:gd name="T45" fmla="*/ 1 h 308"/>
                <a:gd name="T46" fmla="*/ 4990 w 1891"/>
                <a:gd name="T47" fmla="*/ 0 h 308"/>
                <a:gd name="T48" fmla="*/ 5161 w 1891"/>
                <a:gd name="T49" fmla="*/ 26 h 308"/>
                <a:gd name="T50" fmla="*/ 5211 w 1891"/>
                <a:gd name="T51" fmla="*/ 82 h 308"/>
                <a:gd name="T52" fmla="*/ 5265 w 1891"/>
                <a:gd name="T53" fmla="*/ 137 h 308"/>
                <a:gd name="T54" fmla="*/ 5320 w 1891"/>
                <a:gd name="T55" fmla="*/ 189 h 308"/>
                <a:gd name="T56" fmla="*/ 5347 w 1891"/>
                <a:gd name="T57" fmla="*/ 230 h 308"/>
                <a:gd name="T58" fmla="*/ 5327 w 1891"/>
                <a:gd name="T59" fmla="*/ 248 h 308"/>
                <a:gd name="T60" fmla="*/ 5295 w 1891"/>
                <a:gd name="T61" fmla="*/ 262 h 308"/>
                <a:gd name="T62" fmla="*/ 5258 w 1891"/>
                <a:gd name="T63" fmla="*/ 271 h 308"/>
                <a:gd name="T64" fmla="*/ 5087 w 1891"/>
                <a:gd name="T65" fmla="*/ 274 h 308"/>
                <a:gd name="T66" fmla="*/ 4770 w 1891"/>
                <a:gd name="T67" fmla="*/ 274 h 308"/>
                <a:gd name="T68" fmla="*/ 4455 w 1891"/>
                <a:gd name="T69" fmla="*/ 274 h 308"/>
                <a:gd name="T70" fmla="*/ 4139 w 1891"/>
                <a:gd name="T71" fmla="*/ 274 h 308"/>
                <a:gd name="T72" fmla="*/ 3829 w 1891"/>
                <a:gd name="T73" fmla="*/ 274 h 308"/>
                <a:gd name="T74" fmla="*/ 3511 w 1891"/>
                <a:gd name="T75" fmla="*/ 274 h 308"/>
                <a:gd name="T76" fmla="*/ 3202 w 1891"/>
                <a:gd name="T77" fmla="*/ 274 h 308"/>
                <a:gd name="T78" fmla="*/ 2884 w 1891"/>
                <a:gd name="T79" fmla="*/ 274 h 308"/>
                <a:gd name="T80" fmla="*/ 2567 w 1891"/>
                <a:gd name="T81" fmla="*/ 274 h 308"/>
                <a:gd name="T82" fmla="*/ 2254 w 1891"/>
                <a:gd name="T83" fmla="*/ 274 h 308"/>
                <a:gd name="T84" fmla="*/ 1940 w 1891"/>
                <a:gd name="T85" fmla="*/ 274 h 308"/>
                <a:gd name="T86" fmla="*/ 1624 w 1891"/>
                <a:gd name="T87" fmla="*/ 274 h 308"/>
                <a:gd name="T88" fmla="*/ 1310 w 1891"/>
                <a:gd name="T89" fmla="*/ 274 h 308"/>
                <a:gd name="T90" fmla="*/ 995 w 1891"/>
                <a:gd name="T91" fmla="*/ 274 h 308"/>
                <a:gd name="T92" fmla="*/ 677 w 1891"/>
                <a:gd name="T93" fmla="*/ 274 h 308"/>
                <a:gd name="T94" fmla="*/ 363 w 1891"/>
                <a:gd name="T95" fmla="*/ 274 h 308"/>
                <a:gd name="T96" fmla="*/ 181 w 1891"/>
                <a:gd name="T97" fmla="*/ 272 h 308"/>
                <a:gd name="T98" fmla="*/ 121 w 1891"/>
                <a:gd name="T99" fmla="*/ 266 h 308"/>
                <a:gd name="T100" fmla="*/ 64 w 1891"/>
                <a:gd name="T101" fmla="*/ 258 h 308"/>
                <a:gd name="T102" fmla="*/ 17 w 1891"/>
                <a:gd name="T103" fmla="*/ 243 h 308"/>
                <a:gd name="T104" fmla="*/ 21 w 1891"/>
                <a:gd name="T105" fmla="*/ 210 h 308"/>
                <a:gd name="T106" fmla="*/ 58 w 1891"/>
                <a:gd name="T107" fmla="*/ 162 h 308"/>
                <a:gd name="T108" fmla="*/ 87 w 1891"/>
                <a:gd name="T109" fmla="*/ 113 h 308"/>
                <a:gd name="T110" fmla="*/ 123 w 1891"/>
                <a:gd name="T111" fmla="*/ 65 h 3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91"/>
                <a:gd name="T169" fmla="*/ 0 h 308"/>
                <a:gd name="T170" fmla="*/ 1891 w 1891"/>
                <a:gd name="T171" fmla="*/ 308 h 3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91" h="308">
                  <a:moveTo>
                    <a:pt x="51" y="47"/>
                  </a:moveTo>
                  <a:lnTo>
                    <a:pt x="58" y="41"/>
                  </a:lnTo>
                  <a:lnTo>
                    <a:pt x="66" y="35"/>
                  </a:lnTo>
                  <a:lnTo>
                    <a:pt x="73" y="30"/>
                  </a:lnTo>
                  <a:lnTo>
                    <a:pt x="80" y="24"/>
                  </a:lnTo>
                  <a:lnTo>
                    <a:pt x="87" y="19"/>
                  </a:lnTo>
                  <a:lnTo>
                    <a:pt x="94" y="14"/>
                  </a:lnTo>
                  <a:lnTo>
                    <a:pt x="102" y="8"/>
                  </a:lnTo>
                  <a:lnTo>
                    <a:pt x="109" y="2"/>
                  </a:lnTo>
                  <a:lnTo>
                    <a:pt x="116" y="2"/>
                  </a:lnTo>
                  <a:lnTo>
                    <a:pt x="122" y="3"/>
                  </a:lnTo>
                  <a:lnTo>
                    <a:pt x="129" y="3"/>
                  </a:lnTo>
                  <a:lnTo>
                    <a:pt x="136" y="4"/>
                  </a:lnTo>
                  <a:lnTo>
                    <a:pt x="143" y="6"/>
                  </a:lnTo>
                  <a:lnTo>
                    <a:pt x="150" y="7"/>
                  </a:lnTo>
                  <a:lnTo>
                    <a:pt x="157" y="7"/>
                  </a:lnTo>
                  <a:lnTo>
                    <a:pt x="164" y="8"/>
                  </a:lnTo>
                  <a:lnTo>
                    <a:pt x="216" y="8"/>
                  </a:lnTo>
                  <a:lnTo>
                    <a:pt x="268" y="8"/>
                  </a:lnTo>
                  <a:lnTo>
                    <a:pt x="319" y="7"/>
                  </a:lnTo>
                  <a:lnTo>
                    <a:pt x="371" y="7"/>
                  </a:lnTo>
                  <a:lnTo>
                    <a:pt x="422" y="7"/>
                  </a:lnTo>
                  <a:lnTo>
                    <a:pt x="474" y="7"/>
                  </a:lnTo>
                  <a:lnTo>
                    <a:pt x="526" y="7"/>
                  </a:lnTo>
                  <a:lnTo>
                    <a:pt x="577" y="6"/>
                  </a:lnTo>
                  <a:lnTo>
                    <a:pt x="629" y="6"/>
                  </a:lnTo>
                  <a:lnTo>
                    <a:pt x="681" y="6"/>
                  </a:lnTo>
                  <a:lnTo>
                    <a:pt x="733" y="6"/>
                  </a:lnTo>
                  <a:lnTo>
                    <a:pt x="784" y="4"/>
                  </a:lnTo>
                  <a:lnTo>
                    <a:pt x="835" y="4"/>
                  </a:lnTo>
                  <a:lnTo>
                    <a:pt x="887" y="4"/>
                  </a:lnTo>
                  <a:lnTo>
                    <a:pt x="939" y="4"/>
                  </a:lnTo>
                  <a:lnTo>
                    <a:pt x="991" y="3"/>
                  </a:lnTo>
                  <a:lnTo>
                    <a:pt x="1043" y="3"/>
                  </a:lnTo>
                  <a:lnTo>
                    <a:pt x="1093" y="3"/>
                  </a:lnTo>
                  <a:lnTo>
                    <a:pt x="1145" y="3"/>
                  </a:lnTo>
                  <a:lnTo>
                    <a:pt x="1197" y="3"/>
                  </a:lnTo>
                  <a:lnTo>
                    <a:pt x="1249" y="2"/>
                  </a:lnTo>
                  <a:lnTo>
                    <a:pt x="1301" y="2"/>
                  </a:lnTo>
                  <a:lnTo>
                    <a:pt x="1352" y="2"/>
                  </a:lnTo>
                  <a:lnTo>
                    <a:pt x="1403" y="2"/>
                  </a:lnTo>
                  <a:lnTo>
                    <a:pt x="1455" y="1"/>
                  </a:lnTo>
                  <a:lnTo>
                    <a:pt x="1507" y="1"/>
                  </a:lnTo>
                  <a:lnTo>
                    <a:pt x="1558" y="1"/>
                  </a:lnTo>
                  <a:lnTo>
                    <a:pt x="1610" y="1"/>
                  </a:lnTo>
                  <a:lnTo>
                    <a:pt x="1661" y="1"/>
                  </a:lnTo>
                  <a:lnTo>
                    <a:pt x="1713" y="0"/>
                  </a:lnTo>
                  <a:lnTo>
                    <a:pt x="1764" y="0"/>
                  </a:lnTo>
                  <a:lnTo>
                    <a:pt x="1816" y="0"/>
                  </a:lnTo>
                  <a:lnTo>
                    <a:pt x="1825" y="31"/>
                  </a:lnTo>
                  <a:lnTo>
                    <a:pt x="1834" y="61"/>
                  </a:lnTo>
                  <a:lnTo>
                    <a:pt x="1843" y="92"/>
                  </a:lnTo>
                  <a:lnTo>
                    <a:pt x="1853" y="122"/>
                  </a:lnTo>
                  <a:lnTo>
                    <a:pt x="1862" y="152"/>
                  </a:lnTo>
                  <a:lnTo>
                    <a:pt x="1872" y="183"/>
                  </a:lnTo>
                  <a:lnTo>
                    <a:pt x="1881" y="213"/>
                  </a:lnTo>
                  <a:lnTo>
                    <a:pt x="1891" y="244"/>
                  </a:lnTo>
                  <a:lnTo>
                    <a:pt x="1891" y="258"/>
                  </a:lnTo>
                  <a:lnTo>
                    <a:pt x="1888" y="269"/>
                  </a:lnTo>
                  <a:lnTo>
                    <a:pt x="1884" y="278"/>
                  </a:lnTo>
                  <a:lnTo>
                    <a:pt x="1879" y="287"/>
                  </a:lnTo>
                  <a:lnTo>
                    <a:pt x="1872" y="293"/>
                  </a:lnTo>
                  <a:lnTo>
                    <a:pt x="1866" y="299"/>
                  </a:lnTo>
                  <a:lnTo>
                    <a:pt x="1859" y="304"/>
                  </a:lnTo>
                  <a:lnTo>
                    <a:pt x="1854" y="308"/>
                  </a:lnTo>
                  <a:lnTo>
                    <a:pt x="1798" y="308"/>
                  </a:lnTo>
                  <a:lnTo>
                    <a:pt x="1743" y="308"/>
                  </a:lnTo>
                  <a:lnTo>
                    <a:pt x="1687" y="308"/>
                  </a:lnTo>
                  <a:lnTo>
                    <a:pt x="1631" y="308"/>
                  </a:lnTo>
                  <a:lnTo>
                    <a:pt x="1576" y="308"/>
                  </a:lnTo>
                  <a:lnTo>
                    <a:pt x="1521" y="308"/>
                  </a:lnTo>
                  <a:lnTo>
                    <a:pt x="1464" y="308"/>
                  </a:lnTo>
                  <a:lnTo>
                    <a:pt x="1409" y="308"/>
                  </a:lnTo>
                  <a:lnTo>
                    <a:pt x="1354" y="308"/>
                  </a:lnTo>
                  <a:lnTo>
                    <a:pt x="1299" y="308"/>
                  </a:lnTo>
                  <a:lnTo>
                    <a:pt x="1242" y="308"/>
                  </a:lnTo>
                  <a:lnTo>
                    <a:pt x="1187" y="308"/>
                  </a:lnTo>
                  <a:lnTo>
                    <a:pt x="1132" y="308"/>
                  </a:lnTo>
                  <a:lnTo>
                    <a:pt x="1075" y="308"/>
                  </a:lnTo>
                  <a:lnTo>
                    <a:pt x="1020" y="308"/>
                  </a:lnTo>
                  <a:lnTo>
                    <a:pt x="964" y="308"/>
                  </a:lnTo>
                  <a:lnTo>
                    <a:pt x="908" y="308"/>
                  </a:lnTo>
                  <a:lnTo>
                    <a:pt x="853" y="308"/>
                  </a:lnTo>
                  <a:lnTo>
                    <a:pt x="797" y="308"/>
                  </a:lnTo>
                  <a:lnTo>
                    <a:pt x="741" y="308"/>
                  </a:lnTo>
                  <a:lnTo>
                    <a:pt x="686" y="308"/>
                  </a:lnTo>
                  <a:lnTo>
                    <a:pt x="630" y="308"/>
                  </a:lnTo>
                  <a:lnTo>
                    <a:pt x="574" y="308"/>
                  </a:lnTo>
                  <a:lnTo>
                    <a:pt x="519" y="308"/>
                  </a:lnTo>
                  <a:lnTo>
                    <a:pt x="463" y="308"/>
                  </a:lnTo>
                  <a:lnTo>
                    <a:pt x="407" y="308"/>
                  </a:lnTo>
                  <a:lnTo>
                    <a:pt x="352" y="308"/>
                  </a:lnTo>
                  <a:lnTo>
                    <a:pt x="295" y="308"/>
                  </a:lnTo>
                  <a:lnTo>
                    <a:pt x="240" y="308"/>
                  </a:lnTo>
                  <a:lnTo>
                    <a:pt x="185" y="308"/>
                  </a:lnTo>
                  <a:lnTo>
                    <a:pt x="128" y="308"/>
                  </a:lnTo>
                  <a:lnTo>
                    <a:pt x="73" y="308"/>
                  </a:lnTo>
                  <a:lnTo>
                    <a:pt x="64" y="305"/>
                  </a:lnTo>
                  <a:lnTo>
                    <a:pt x="53" y="303"/>
                  </a:lnTo>
                  <a:lnTo>
                    <a:pt x="43" y="298"/>
                  </a:lnTo>
                  <a:lnTo>
                    <a:pt x="33" y="293"/>
                  </a:lnTo>
                  <a:lnTo>
                    <a:pt x="23" y="289"/>
                  </a:lnTo>
                  <a:lnTo>
                    <a:pt x="14" y="282"/>
                  </a:lnTo>
                  <a:lnTo>
                    <a:pt x="6" y="273"/>
                  </a:lnTo>
                  <a:lnTo>
                    <a:pt x="0" y="262"/>
                  </a:lnTo>
                  <a:lnTo>
                    <a:pt x="7" y="235"/>
                  </a:lnTo>
                  <a:lnTo>
                    <a:pt x="13" y="208"/>
                  </a:lnTo>
                  <a:lnTo>
                    <a:pt x="20" y="182"/>
                  </a:lnTo>
                  <a:lnTo>
                    <a:pt x="26" y="154"/>
                  </a:lnTo>
                  <a:lnTo>
                    <a:pt x="31" y="128"/>
                  </a:lnTo>
                  <a:lnTo>
                    <a:pt x="38" y="101"/>
                  </a:lnTo>
                  <a:lnTo>
                    <a:pt x="44" y="75"/>
                  </a:lnTo>
                  <a:lnTo>
                    <a:pt x="51" y="47"/>
                  </a:lnTo>
                  <a:close/>
                </a:path>
              </a:pathLst>
            </a:custGeom>
            <a:solidFill>
              <a:srgbClr val="494F59"/>
            </a:solidFill>
            <a:ln w="9525">
              <a:noFill/>
              <a:round/>
              <a:headEnd/>
              <a:tailEnd/>
            </a:ln>
          </p:spPr>
          <p:txBody>
            <a:bodyPr/>
            <a:lstStyle/>
            <a:p>
              <a:endParaRPr lang="en-US"/>
            </a:p>
          </p:txBody>
        </p:sp>
        <p:sp>
          <p:nvSpPr>
            <p:cNvPr id="23581" name="Freeform 16"/>
            <p:cNvSpPr>
              <a:spLocks/>
            </p:cNvSpPr>
            <p:nvPr/>
          </p:nvSpPr>
          <p:spPr bwMode="auto">
            <a:xfrm>
              <a:off x="3276" y="3426"/>
              <a:ext cx="2328" cy="254"/>
            </a:xfrm>
            <a:custGeom>
              <a:avLst/>
              <a:gdLst>
                <a:gd name="T0" fmla="*/ 160 w 1891"/>
                <a:gd name="T1" fmla="*/ 25 h 260"/>
                <a:gd name="T2" fmla="*/ 208 w 1891"/>
                <a:gd name="T3" fmla="*/ 21 h 260"/>
                <a:gd name="T4" fmla="*/ 251 w 1891"/>
                <a:gd name="T5" fmla="*/ 14 h 260"/>
                <a:gd name="T6" fmla="*/ 295 w 1891"/>
                <a:gd name="T7" fmla="*/ 6 h 260"/>
                <a:gd name="T8" fmla="*/ 339 w 1891"/>
                <a:gd name="T9" fmla="*/ 4 h 260"/>
                <a:gd name="T10" fmla="*/ 374 w 1891"/>
                <a:gd name="T11" fmla="*/ 5 h 260"/>
                <a:gd name="T12" fmla="*/ 406 w 1891"/>
                <a:gd name="T13" fmla="*/ 6 h 260"/>
                <a:gd name="T14" fmla="*/ 444 w 1891"/>
                <a:gd name="T15" fmla="*/ 7 h 260"/>
                <a:gd name="T16" fmla="*/ 611 w 1891"/>
                <a:gd name="T17" fmla="*/ 8 h 260"/>
                <a:gd name="T18" fmla="*/ 906 w 1891"/>
                <a:gd name="T19" fmla="*/ 7 h 260"/>
                <a:gd name="T20" fmla="*/ 1200 w 1891"/>
                <a:gd name="T21" fmla="*/ 7 h 260"/>
                <a:gd name="T22" fmla="*/ 1493 w 1891"/>
                <a:gd name="T23" fmla="*/ 7 h 260"/>
                <a:gd name="T24" fmla="*/ 1786 w 1891"/>
                <a:gd name="T25" fmla="*/ 6 h 260"/>
                <a:gd name="T26" fmla="*/ 2081 w 1891"/>
                <a:gd name="T27" fmla="*/ 6 h 260"/>
                <a:gd name="T28" fmla="*/ 2375 w 1891"/>
                <a:gd name="T29" fmla="*/ 5 h 260"/>
                <a:gd name="T30" fmla="*/ 2670 w 1891"/>
                <a:gd name="T31" fmla="*/ 5 h 260"/>
                <a:gd name="T32" fmla="*/ 2962 w 1891"/>
                <a:gd name="T33" fmla="*/ 5 h 260"/>
                <a:gd name="T34" fmla="*/ 3254 w 1891"/>
                <a:gd name="T35" fmla="*/ 4 h 260"/>
                <a:gd name="T36" fmla="*/ 3549 w 1891"/>
                <a:gd name="T37" fmla="*/ 4 h 260"/>
                <a:gd name="T38" fmla="*/ 3841 w 1891"/>
                <a:gd name="T39" fmla="*/ 2 h 260"/>
                <a:gd name="T40" fmla="*/ 4134 w 1891"/>
                <a:gd name="T41" fmla="*/ 2 h 260"/>
                <a:gd name="T42" fmla="*/ 4429 w 1891"/>
                <a:gd name="T43" fmla="*/ 1 h 260"/>
                <a:gd name="T44" fmla="*/ 4721 w 1891"/>
                <a:gd name="T45" fmla="*/ 1 h 260"/>
                <a:gd name="T46" fmla="*/ 5013 w 1891"/>
                <a:gd name="T47" fmla="*/ 0 h 260"/>
                <a:gd name="T48" fmla="*/ 5185 w 1891"/>
                <a:gd name="T49" fmla="*/ 21 h 260"/>
                <a:gd name="T50" fmla="*/ 5228 w 1891"/>
                <a:gd name="T51" fmla="*/ 64 h 260"/>
                <a:gd name="T52" fmla="*/ 5278 w 1891"/>
                <a:gd name="T53" fmla="*/ 107 h 260"/>
                <a:gd name="T54" fmla="*/ 5326 w 1891"/>
                <a:gd name="T55" fmla="*/ 152 h 260"/>
                <a:gd name="T56" fmla="*/ 5347 w 1891"/>
                <a:gd name="T57" fmla="*/ 186 h 260"/>
                <a:gd name="T58" fmla="*/ 5331 w 1891"/>
                <a:gd name="T59" fmla="*/ 207 h 260"/>
                <a:gd name="T60" fmla="*/ 5297 w 1891"/>
                <a:gd name="T61" fmla="*/ 220 h 260"/>
                <a:gd name="T62" fmla="*/ 5262 w 1891"/>
                <a:gd name="T63" fmla="*/ 228 h 260"/>
                <a:gd name="T64" fmla="*/ 5087 w 1891"/>
                <a:gd name="T65" fmla="*/ 231 h 260"/>
                <a:gd name="T66" fmla="*/ 4770 w 1891"/>
                <a:gd name="T67" fmla="*/ 231 h 260"/>
                <a:gd name="T68" fmla="*/ 4455 w 1891"/>
                <a:gd name="T69" fmla="*/ 231 h 260"/>
                <a:gd name="T70" fmla="*/ 4139 w 1891"/>
                <a:gd name="T71" fmla="*/ 231 h 260"/>
                <a:gd name="T72" fmla="*/ 3829 w 1891"/>
                <a:gd name="T73" fmla="*/ 231 h 260"/>
                <a:gd name="T74" fmla="*/ 3511 w 1891"/>
                <a:gd name="T75" fmla="*/ 231 h 260"/>
                <a:gd name="T76" fmla="*/ 3202 w 1891"/>
                <a:gd name="T77" fmla="*/ 231 h 260"/>
                <a:gd name="T78" fmla="*/ 2884 w 1891"/>
                <a:gd name="T79" fmla="*/ 231 h 260"/>
                <a:gd name="T80" fmla="*/ 2567 w 1891"/>
                <a:gd name="T81" fmla="*/ 231 h 260"/>
                <a:gd name="T82" fmla="*/ 2254 w 1891"/>
                <a:gd name="T83" fmla="*/ 231 h 260"/>
                <a:gd name="T84" fmla="*/ 1940 w 1891"/>
                <a:gd name="T85" fmla="*/ 231 h 260"/>
                <a:gd name="T86" fmla="*/ 1624 w 1891"/>
                <a:gd name="T87" fmla="*/ 231 h 260"/>
                <a:gd name="T88" fmla="*/ 1310 w 1891"/>
                <a:gd name="T89" fmla="*/ 231 h 260"/>
                <a:gd name="T90" fmla="*/ 995 w 1891"/>
                <a:gd name="T91" fmla="*/ 231 h 260"/>
                <a:gd name="T92" fmla="*/ 677 w 1891"/>
                <a:gd name="T93" fmla="*/ 231 h 260"/>
                <a:gd name="T94" fmla="*/ 363 w 1891"/>
                <a:gd name="T95" fmla="*/ 231 h 260"/>
                <a:gd name="T96" fmla="*/ 181 w 1891"/>
                <a:gd name="T97" fmla="*/ 228 h 260"/>
                <a:gd name="T98" fmla="*/ 121 w 1891"/>
                <a:gd name="T99" fmla="*/ 223 h 260"/>
                <a:gd name="T100" fmla="*/ 62 w 1891"/>
                <a:gd name="T101" fmla="*/ 216 h 260"/>
                <a:gd name="T102" fmla="*/ 17 w 1891"/>
                <a:gd name="T103" fmla="*/ 201 h 260"/>
                <a:gd name="T104" fmla="*/ 17 w 1891"/>
                <a:gd name="T105" fmla="*/ 171 h 260"/>
                <a:gd name="T106" fmla="*/ 52 w 1891"/>
                <a:gd name="T107" fmla="*/ 130 h 260"/>
                <a:gd name="T108" fmla="*/ 86 w 1891"/>
                <a:gd name="T109" fmla="*/ 90 h 260"/>
                <a:gd name="T110" fmla="*/ 121 w 1891"/>
                <a:gd name="T111" fmla="*/ 50 h 2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91"/>
                <a:gd name="T169" fmla="*/ 0 h 260"/>
                <a:gd name="T170" fmla="*/ 1891 w 1891"/>
                <a:gd name="T171" fmla="*/ 260 h 2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91" h="260">
                  <a:moveTo>
                    <a:pt x="49" y="34"/>
                  </a:moveTo>
                  <a:lnTo>
                    <a:pt x="57" y="30"/>
                  </a:lnTo>
                  <a:lnTo>
                    <a:pt x="65" y="25"/>
                  </a:lnTo>
                  <a:lnTo>
                    <a:pt x="73" y="22"/>
                  </a:lnTo>
                  <a:lnTo>
                    <a:pt x="81" y="17"/>
                  </a:lnTo>
                  <a:lnTo>
                    <a:pt x="89" y="14"/>
                  </a:lnTo>
                  <a:lnTo>
                    <a:pt x="96" y="11"/>
                  </a:lnTo>
                  <a:lnTo>
                    <a:pt x="104" y="6"/>
                  </a:lnTo>
                  <a:lnTo>
                    <a:pt x="112" y="2"/>
                  </a:lnTo>
                  <a:lnTo>
                    <a:pt x="119" y="4"/>
                  </a:lnTo>
                  <a:lnTo>
                    <a:pt x="125" y="4"/>
                  </a:lnTo>
                  <a:lnTo>
                    <a:pt x="132" y="5"/>
                  </a:lnTo>
                  <a:lnTo>
                    <a:pt x="139" y="5"/>
                  </a:lnTo>
                  <a:lnTo>
                    <a:pt x="144" y="6"/>
                  </a:lnTo>
                  <a:lnTo>
                    <a:pt x="151" y="7"/>
                  </a:lnTo>
                  <a:lnTo>
                    <a:pt x="157" y="7"/>
                  </a:lnTo>
                  <a:lnTo>
                    <a:pt x="164" y="8"/>
                  </a:lnTo>
                  <a:lnTo>
                    <a:pt x="216" y="8"/>
                  </a:lnTo>
                  <a:lnTo>
                    <a:pt x="268" y="8"/>
                  </a:lnTo>
                  <a:lnTo>
                    <a:pt x="321" y="7"/>
                  </a:lnTo>
                  <a:lnTo>
                    <a:pt x="372" y="7"/>
                  </a:lnTo>
                  <a:lnTo>
                    <a:pt x="424" y="7"/>
                  </a:lnTo>
                  <a:lnTo>
                    <a:pt x="476" y="7"/>
                  </a:lnTo>
                  <a:lnTo>
                    <a:pt x="528" y="7"/>
                  </a:lnTo>
                  <a:lnTo>
                    <a:pt x="580" y="6"/>
                  </a:lnTo>
                  <a:lnTo>
                    <a:pt x="632" y="6"/>
                  </a:lnTo>
                  <a:lnTo>
                    <a:pt x="685" y="6"/>
                  </a:lnTo>
                  <a:lnTo>
                    <a:pt x="736" y="6"/>
                  </a:lnTo>
                  <a:lnTo>
                    <a:pt x="788" y="6"/>
                  </a:lnTo>
                  <a:lnTo>
                    <a:pt x="840" y="5"/>
                  </a:lnTo>
                  <a:lnTo>
                    <a:pt x="892" y="5"/>
                  </a:lnTo>
                  <a:lnTo>
                    <a:pt x="944" y="5"/>
                  </a:lnTo>
                  <a:lnTo>
                    <a:pt x="996" y="5"/>
                  </a:lnTo>
                  <a:lnTo>
                    <a:pt x="1047" y="5"/>
                  </a:lnTo>
                  <a:lnTo>
                    <a:pt x="1099" y="4"/>
                  </a:lnTo>
                  <a:lnTo>
                    <a:pt x="1151" y="4"/>
                  </a:lnTo>
                  <a:lnTo>
                    <a:pt x="1203" y="4"/>
                  </a:lnTo>
                  <a:lnTo>
                    <a:pt x="1255" y="4"/>
                  </a:lnTo>
                  <a:lnTo>
                    <a:pt x="1307" y="4"/>
                  </a:lnTo>
                  <a:lnTo>
                    <a:pt x="1358" y="2"/>
                  </a:lnTo>
                  <a:lnTo>
                    <a:pt x="1410" y="2"/>
                  </a:lnTo>
                  <a:lnTo>
                    <a:pt x="1462" y="2"/>
                  </a:lnTo>
                  <a:lnTo>
                    <a:pt x="1514" y="2"/>
                  </a:lnTo>
                  <a:lnTo>
                    <a:pt x="1566" y="1"/>
                  </a:lnTo>
                  <a:lnTo>
                    <a:pt x="1618" y="1"/>
                  </a:lnTo>
                  <a:lnTo>
                    <a:pt x="1669" y="1"/>
                  </a:lnTo>
                  <a:lnTo>
                    <a:pt x="1721" y="1"/>
                  </a:lnTo>
                  <a:lnTo>
                    <a:pt x="1773" y="0"/>
                  </a:lnTo>
                  <a:lnTo>
                    <a:pt x="1825" y="0"/>
                  </a:lnTo>
                  <a:lnTo>
                    <a:pt x="1833" y="24"/>
                  </a:lnTo>
                  <a:lnTo>
                    <a:pt x="1841" y="50"/>
                  </a:lnTo>
                  <a:lnTo>
                    <a:pt x="1849" y="74"/>
                  </a:lnTo>
                  <a:lnTo>
                    <a:pt x="1858" y="98"/>
                  </a:lnTo>
                  <a:lnTo>
                    <a:pt x="1866" y="122"/>
                  </a:lnTo>
                  <a:lnTo>
                    <a:pt x="1874" y="146"/>
                  </a:lnTo>
                  <a:lnTo>
                    <a:pt x="1883" y="172"/>
                  </a:lnTo>
                  <a:lnTo>
                    <a:pt x="1891" y="196"/>
                  </a:lnTo>
                  <a:lnTo>
                    <a:pt x="1891" y="210"/>
                  </a:lnTo>
                  <a:lnTo>
                    <a:pt x="1888" y="222"/>
                  </a:lnTo>
                  <a:lnTo>
                    <a:pt x="1885" y="232"/>
                  </a:lnTo>
                  <a:lnTo>
                    <a:pt x="1879" y="240"/>
                  </a:lnTo>
                  <a:lnTo>
                    <a:pt x="1873" y="247"/>
                  </a:lnTo>
                  <a:lnTo>
                    <a:pt x="1866" y="252"/>
                  </a:lnTo>
                  <a:lnTo>
                    <a:pt x="1861" y="256"/>
                  </a:lnTo>
                  <a:lnTo>
                    <a:pt x="1854" y="260"/>
                  </a:lnTo>
                  <a:lnTo>
                    <a:pt x="1798" y="260"/>
                  </a:lnTo>
                  <a:lnTo>
                    <a:pt x="1743" y="260"/>
                  </a:lnTo>
                  <a:lnTo>
                    <a:pt x="1687" y="260"/>
                  </a:lnTo>
                  <a:lnTo>
                    <a:pt x="1631" y="260"/>
                  </a:lnTo>
                  <a:lnTo>
                    <a:pt x="1576" y="260"/>
                  </a:lnTo>
                  <a:lnTo>
                    <a:pt x="1521" y="260"/>
                  </a:lnTo>
                  <a:lnTo>
                    <a:pt x="1464" y="260"/>
                  </a:lnTo>
                  <a:lnTo>
                    <a:pt x="1409" y="260"/>
                  </a:lnTo>
                  <a:lnTo>
                    <a:pt x="1354" y="260"/>
                  </a:lnTo>
                  <a:lnTo>
                    <a:pt x="1299" y="260"/>
                  </a:lnTo>
                  <a:lnTo>
                    <a:pt x="1242" y="260"/>
                  </a:lnTo>
                  <a:lnTo>
                    <a:pt x="1187" y="260"/>
                  </a:lnTo>
                  <a:lnTo>
                    <a:pt x="1132" y="260"/>
                  </a:lnTo>
                  <a:lnTo>
                    <a:pt x="1075" y="260"/>
                  </a:lnTo>
                  <a:lnTo>
                    <a:pt x="1020" y="260"/>
                  </a:lnTo>
                  <a:lnTo>
                    <a:pt x="964" y="260"/>
                  </a:lnTo>
                  <a:lnTo>
                    <a:pt x="908" y="260"/>
                  </a:lnTo>
                  <a:lnTo>
                    <a:pt x="853" y="260"/>
                  </a:lnTo>
                  <a:lnTo>
                    <a:pt x="797" y="260"/>
                  </a:lnTo>
                  <a:lnTo>
                    <a:pt x="741" y="260"/>
                  </a:lnTo>
                  <a:lnTo>
                    <a:pt x="686" y="260"/>
                  </a:lnTo>
                  <a:lnTo>
                    <a:pt x="630" y="260"/>
                  </a:lnTo>
                  <a:lnTo>
                    <a:pt x="574" y="260"/>
                  </a:lnTo>
                  <a:lnTo>
                    <a:pt x="519" y="260"/>
                  </a:lnTo>
                  <a:lnTo>
                    <a:pt x="463" y="260"/>
                  </a:lnTo>
                  <a:lnTo>
                    <a:pt x="407" y="260"/>
                  </a:lnTo>
                  <a:lnTo>
                    <a:pt x="352" y="260"/>
                  </a:lnTo>
                  <a:lnTo>
                    <a:pt x="295" y="260"/>
                  </a:lnTo>
                  <a:lnTo>
                    <a:pt x="240" y="260"/>
                  </a:lnTo>
                  <a:lnTo>
                    <a:pt x="185" y="260"/>
                  </a:lnTo>
                  <a:lnTo>
                    <a:pt x="128" y="260"/>
                  </a:lnTo>
                  <a:lnTo>
                    <a:pt x="73" y="260"/>
                  </a:lnTo>
                  <a:lnTo>
                    <a:pt x="64" y="257"/>
                  </a:lnTo>
                  <a:lnTo>
                    <a:pt x="53" y="255"/>
                  </a:lnTo>
                  <a:lnTo>
                    <a:pt x="43" y="251"/>
                  </a:lnTo>
                  <a:lnTo>
                    <a:pt x="33" y="247"/>
                  </a:lnTo>
                  <a:lnTo>
                    <a:pt x="22" y="242"/>
                  </a:lnTo>
                  <a:lnTo>
                    <a:pt x="14" y="234"/>
                  </a:lnTo>
                  <a:lnTo>
                    <a:pt x="6" y="226"/>
                  </a:lnTo>
                  <a:lnTo>
                    <a:pt x="0" y="214"/>
                  </a:lnTo>
                  <a:lnTo>
                    <a:pt x="6" y="191"/>
                  </a:lnTo>
                  <a:lnTo>
                    <a:pt x="13" y="168"/>
                  </a:lnTo>
                  <a:lnTo>
                    <a:pt x="19" y="145"/>
                  </a:lnTo>
                  <a:lnTo>
                    <a:pt x="25" y="123"/>
                  </a:lnTo>
                  <a:lnTo>
                    <a:pt x="30" y="100"/>
                  </a:lnTo>
                  <a:lnTo>
                    <a:pt x="37" y="78"/>
                  </a:lnTo>
                  <a:lnTo>
                    <a:pt x="43" y="55"/>
                  </a:lnTo>
                  <a:lnTo>
                    <a:pt x="49" y="34"/>
                  </a:lnTo>
                  <a:close/>
                </a:path>
              </a:pathLst>
            </a:custGeom>
            <a:solidFill>
              <a:srgbClr val="4C545E"/>
            </a:solidFill>
            <a:ln w="9525">
              <a:noFill/>
              <a:round/>
              <a:headEnd/>
              <a:tailEnd/>
            </a:ln>
          </p:spPr>
          <p:txBody>
            <a:bodyPr/>
            <a:lstStyle/>
            <a:p>
              <a:endParaRPr lang="en-US"/>
            </a:p>
          </p:txBody>
        </p:sp>
        <p:sp>
          <p:nvSpPr>
            <p:cNvPr id="23582" name="Freeform 17"/>
            <p:cNvSpPr>
              <a:spLocks/>
            </p:cNvSpPr>
            <p:nvPr/>
          </p:nvSpPr>
          <p:spPr bwMode="auto">
            <a:xfrm>
              <a:off x="3276" y="3473"/>
              <a:ext cx="2331" cy="207"/>
            </a:xfrm>
            <a:custGeom>
              <a:avLst/>
              <a:gdLst>
                <a:gd name="T0" fmla="*/ 159 w 1892"/>
                <a:gd name="T1" fmla="*/ 17 h 211"/>
                <a:gd name="T2" fmla="*/ 208 w 1892"/>
                <a:gd name="T3" fmla="*/ 12 h 211"/>
                <a:gd name="T4" fmla="*/ 256 w 1892"/>
                <a:gd name="T5" fmla="*/ 9 h 211"/>
                <a:gd name="T6" fmla="*/ 306 w 1892"/>
                <a:gd name="T7" fmla="*/ 4 h 211"/>
                <a:gd name="T8" fmla="*/ 345 w 1892"/>
                <a:gd name="T9" fmla="*/ 3 h 211"/>
                <a:gd name="T10" fmla="*/ 379 w 1892"/>
                <a:gd name="T11" fmla="*/ 4 h 211"/>
                <a:gd name="T12" fmla="*/ 416 w 1892"/>
                <a:gd name="T13" fmla="*/ 6 h 211"/>
                <a:gd name="T14" fmla="*/ 450 w 1892"/>
                <a:gd name="T15" fmla="*/ 8 h 211"/>
                <a:gd name="T16" fmla="*/ 614 w 1892"/>
                <a:gd name="T17" fmla="*/ 9 h 211"/>
                <a:gd name="T18" fmla="*/ 910 w 1892"/>
                <a:gd name="T19" fmla="*/ 8 h 211"/>
                <a:gd name="T20" fmla="*/ 1209 w 1892"/>
                <a:gd name="T21" fmla="*/ 8 h 211"/>
                <a:gd name="T22" fmla="*/ 1506 w 1892"/>
                <a:gd name="T23" fmla="*/ 6 h 211"/>
                <a:gd name="T24" fmla="*/ 1800 w 1892"/>
                <a:gd name="T25" fmla="*/ 6 h 211"/>
                <a:gd name="T26" fmla="*/ 2096 w 1892"/>
                <a:gd name="T27" fmla="*/ 5 h 211"/>
                <a:gd name="T28" fmla="*/ 2395 w 1892"/>
                <a:gd name="T29" fmla="*/ 5 h 211"/>
                <a:gd name="T30" fmla="*/ 2691 w 1892"/>
                <a:gd name="T31" fmla="*/ 4 h 211"/>
                <a:gd name="T32" fmla="*/ 2989 w 1892"/>
                <a:gd name="T33" fmla="*/ 4 h 211"/>
                <a:gd name="T34" fmla="*/ 3283 w 1892"/>
                <a:gd name="T35" fmla="*/ 3 h 211"/>
                <a:gd name="T36" fmla="*/ 3584 w 1892"/>
                <a:gd name="T37" fmla="*/ 3 h 211"/>
                <a:gd name="T38" fmla="*/ 3878 w 1892"/>
                <a:gd name="T39" fmla="*/ 2 h 211"/>
                <a:gd name="T40" fmla="*/ 4173 w 1892"/>
                <a:gd name="T41" fmla="*/ 2 h 211"/>
                <a:gd name="T42" fmla="*/ 4470 w 1892"/>
                <a:gd name="T43" fmla="*/ 1 h 211"/>
                <a:gd name="T44" fmla="*/ 4767 w 1892"/>
                <a:gd name="T45" fmla="*/ 1 h 211"/>
                <a:gd name="T46" fmla="*/ 5062 w 1892"/>
                <a:gd name="T47" fmla="*/ 0 h 211"/>
                <a:gd name="T48" fmla="*/ 5228 w 1892"/>
                <a:gd name="T49" fmla="*/ 18 h 211"/>
                <a:gd name="T50" fmla="*/ 5271 w 1892"/>
                <a:gd name="T51" fmla="*/ 50 h 211"/>
                <a:gd name="T52" fmla="*/ 5310 w 1892"/>
                <a:gd name="T53" fmla="*/ 82 h 211"/>
                <a:gd name="T54" fmla="*/ 5349 w 1892"/>
                <a:gd name="T55" fmla="*/ 118 h 211"/>
                <a:gd name="T56" fmla="*/ 5370 w 1892"/>
                <a:gd name="T57" fmla="*/ 147 h 211"/>
                <a:gd name="T58" fmla="*/ 5353 w 1892"/>
                <a:gd name="T59" fmla="*/ 169 h 211"/>
                <a:gd name="T60" fmla="*/ 5320 w 1892"/>
                <a:gd name="T61" fmla="*/ 180 h 211"/>
                <a:gd name="T62" fmla="*/ 5282 w 1892"/>
                <a:gd name="T63" fmla="*/ 188 h 211"/>
                <a:gd name="T64" fmla="*/ 5103 w 1892"/>
                <a:gd name="T65" fmla="*/ 191 h 211"/>
                <a:gd name="T66" fmla="*/ 4788 w 1892"/>
                <a:gd name="T67" fmla="*/ 191 h 211"/>
                <a:gd name="T68" fmla="*/ 4475 w 1892"/>
                <a:gd name="T69" fmla="*/ 191 h 211"/>
                <a:gd name="T70" fmla="*/ 4158 w 1892"/>
                <a:gd name="T71" fmla="*/ 191 h 211"/>
                <a:gd name="T72" fmla="*/ 3843 w 1892"/>
                <a:gd name="T73" fmla="*/ 191 h 211"/>
                <a:gd name="T74" fmla="*/ 3525 w 1892"/>
                <a:gd name="T75" fmla="*/ 191 h 211"/>
                <a:gd name="T76" fmla="*/ 3214 w 1892"/>
                <a:gd name="T77" fmla="*/ 191 h 211"/>
                <a:gd name="T78" fmla="*/ 2897 w 1892"/>
                <a:gd name="T79" fmla="*/ 191 h 211"/>
                <a:gd name="T80" fmla="*/ 2579 w 1892"/>
                <a:gd name="T81" fmla="*/ 191 h 211"/>
                <a:gd name="T82" fmla="*/ 2263 w 1892"/>
                <a:gd name="T83" fmla="*/ 191 h 211"/>
                <a:gd name="T84" fmla="*/ 1948 w 1892"/>
                <a:gd name="T85" fmla="*/ 191 h 211"/>
                <a:gd name="T86" fmla="*/ 1629 w 1892"/>
                <a:gd name="T87" fmla="*/ 191 h 211"/>
                <a:gd name="T88" fmla="*/ 1313 w 1892"/>
                <a:gd name="T89" fmla="*/ 191 h 211"/>
                <a:gd name="T90" fmla="*/ 1000 w 1892"/>
                <a:gd name="T91" fmla="*/ 191 h 211"/>
                <a:gd name="T92" fmla="*/ 683 w 1892"/>
                <a:gd name="T93" fmla="*/ 191 h 211"/>
                <a:gd name="T94" fmla="*/ 365 w 1892"/>
                <a:gd name="T95" fmla="*/ 191 h 211"/>
                <a:gd name="T96" fmla="*/ 182 w 1892"/>
                <a:gd name="T97" fmla="*/ 189 h 211"/>
                <a:gd name="T98" fmla="*/ 120 w 1892"/>
                <a:gd name="T99" fmla="*/ 183 h 211"/>
                <a:gd name="T100" fmla="*/ 59 w 1892"/>
                <a:gd name="T101" fmla="*/ 176 h 211"/>
                <a:gd name="T102" fmla="*/ 14 w 1892"/>
                <a:gd name="T103" fmla="*/ 162 h 211"/>
                <a:gd name="T104" fmla="*/ 17 w 1892"/>
                <a:gd name="T105" fmla="*/ 132 h 211"/>
                <a:gd name="T106" fmla="*/ 51 w 1892"/>
                <a:gd name="T107" fmla="*/ 100 h 211"/>
                <a:gd name="T108" fmla="*/ 86 w 1892"/>
                <a:gd name="T109" fmla="*/ 68 h 211"/>
                <a:gd name="T110" fmla="*/ 120 w 1892"/>
                <a:gd name="T111" fmla="*/ 31 h 2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92"/>
                <a:gd name="T169" fmla="*/ 0 h 211"/>
                <a:gd name="T170" fmla="*/ 1892 w 1892"/>
                <a:gd name="T171" fmla="*/ 211 h 2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92" h="211">
                  <a:moveTo>
                    <a:pt x="48" y="19"/>
                  </a:moveTo>
                  <a:lnTo>
                    <a:pt x="56" y="17"/>
                  </a:lnTo>
                  <a:lnTo>
                    <a:pt x="65" y="14"/>
                  </a:lnTo>
                  <a:lnTo>
                    <a:pt x="73" y="12"/>
                  </a:lnTo>
                  <a:lnTo>
                    <a:pt x="82" y="10"/>
                  </a:lnTo>
                  <a:lnTo>
                    <a:pt x="90" y="9"/>
                  </a:lnTo>
                  <a:lnTo>
                    <a:pt x="98" y="6"/>
                  </a:lnTo>
                  <a:lnTo>
                    <a:pt x="107" y="4"/>
                  </a:lnTo>
                  <a:lnTo>
                    <a:pt x="116" y="2"/>
                  </a:lnTo>
                  <a:lnTo>
                    <a:pt x="121" y="3"/>
                  </a:lnTo>
                  <a:lnTo>
                    <a:pt x="128" y="3"/>
                  </a:lnTo>
                  <a:lnTo>
                    <a:pt x="134" y="4"/>
                  </a:lnTo>
                  <a:lnTo>
                    <a:pt x="140" y="5"/>
                  </a:lnTo>
                  <a:lnTo>
                    <a:pt x="146" y="6"/>
                  </a:lnTo>
                  <a:lnTo>
                    <a:pt x="152" y="6"/>
                  </a:lnTo>
                  <a:lnTo>
                    <a:pt x="158" y="8"/>
                  </a:lnTo>
                  <a:lnTo>
                    <a:pt x="164" y="9"/>
                  </a:lnTo>
                  <a:lnTo>
                    <a:pt x="216" y="9"/>
                  </a:lnTo>
                  <a:lnTo>
                    <a:pt x="269" y="8"/>
                  </a:lnTo>
                  <a:lnTo>
                    <a:pt x="321" y="8"/>
                  </a:lnTo>
                  <a:lnTo>
                    <a:pt x="374" y="8"/>
                  </a:lnTo>
                  <a:lnTo>
                    <a:pt x="425" y="8"/>
                  </a:lnTo>
                  <a:lnTo>
                    <a:pt x="477" y="6"/>
                  </a:lnTo>
                  <a:lnTo>
                    <a:pt x="530" y="6"/>
                  </a:lnTo>
                  <a:lnTo>
                    <a:pt x="582" y="6"/>
                  </a:lnTo>
                  <a:lnTo>
                    <a:pt x="635" y="6"/>
                  </a:lnTo>
                  <a:lnTo>
                    <a:pt x="687" y="5"/>
                  </a:lnTo>
                  <a:lnTo>
                    <a:pt x="739" y="5"/>
                  </a:lnTo>
                  <a:lnTo>
                    <a:pt x="792" y="5"/>
                  </a:lnTo>
                  <a:lnTo>
                    <a:pt x="844" y="5"/>
                  </a:lnTo>
                  <a:lnTo>
                    <a:pt x="895" y="4"/>
                  </a:lnTo>
                  <a:lnTo>
                    <a:pt x="948" y="4"/>
                  </a:lnTo>
                  <a:lnTo>
                    <a:pt x="1000" y="4"/>
                  </a:lnTo>
                  <a:lnTo>
                    <a:pt x="1053" y="4"/>
                  </a:lnTo>
                  <a:lnTo>
                    <a:pt x="1105" y="4"/>
                  </a:lnTo>
                  <a:lnTo>
                    <a:pt x="1157" y="3"/>
                  </a:lnTo>
                  <a:lnTo>
                    <a:pt x="1210" y="3"/>
                  </a:lnTo>
                  <a:lnTo>
                    <a:pt x="1262" y="3"/>
                  </a:lnTo>
                  <a:lnTo>
                    <a:pt x="1314" y="3"/>
                  </a:lnTo>
                  <a:lnTo>
                    <a:pt x="1366" y="2"/>
                  </a:lnTo>
                  <a:lnTo>
                    <a:pt x="1418" y="2"/>
                  </a:lnTo>
                  <a:lnTo>
                    <a:pt x="1470" y="2"/>
                  </a:lnTo>
                  <a:lnTo>
                    <a:pt x="1523" y="2"/>
                  </a:lnTo>
                  <a:lnTo>
                    <a:pt x="1575" y="1"/>
                  </a:lnTo>
                  <a:lnTo>
                    <a:pt x="1627" y="1"/>
                  </a:lnTo>
                  <a:lnTo>
                    <a:pt x="1679" y="1"/>
                  </a:lnTo>
                  <a:lnTo>
                    <a:pt x="1732" y="1"/>
                  </a:lnTo>
                  <a:lnTo>
                    <a:pt x="1783" y="0"/>
                  </a:lnTo>
                  <a:lnTo>
                    <a:pt x="1835" y="0"/>
                  </a:lnTo>
                  <a:lnTo>
                    <a:pt x="1842" y="18"/>
                  </a:lnTo>
                  <a:lnTo>
                    <a:pt x="1849" y="36"/>
                  </a:lnTo>
                  <a:lnTo>
                    <a:pt x="1856" y="55"/>
                  </a:lnTo>
                  <a:lnTo>
                    <a:pt x="1863" y="73"/>
                  </a:lnTo>
                  <a:lnTo>
                    <a:pt x="1870" y="92"/>
                  </a:lnTo>
                  <a:lnTo>
                    <a:pt x="1877" y="110"/>
                  </a:lnTo>
                  <a:lnTo>
                    <a:pt x="1884" y="128"/>
                  </a:lnTo>
                  <a:lnTo>
                    <a:pt x="1891" y="147"/>
                  </a:lnTo>
                  <a:lnTo>
                    <a:pt x="1892" y="162"/>
                  </a:lnTo>
                  <a:lnTo>
                    <a:pt x="1889" y="175"/>
                  </a:lnTo>
                  <a:lnTo>
                    <a:pt x="1886" y="184"/>
                  </a:lnTo>
                  <a:lnTo>
                    <a:pt x="1880" y="192"/>
                  </a:lnTo>
                  <a:lnTo>
                    <a:pt x="1874" y="199"/>
                  </a:lnTo>
                  <a:lnTo>
                    <a:pt x="1868" y="203"/>
                  </a:lnTo>
                  <a:lnTo>
                    <a:pt x="1861" y="208"/>
                  </a:lnTo>
                  <a:lnTo>
                    <a:pt x="1854" y="211"/>
                  </a:lnTo>
                  <a:lnTo>
                    <a:pt x="1798" y="211"/>
                  </a:lnTo>
                  <a:lnTo>
                    <a:pt x="1743" y="211"/>
                  </a:lnTo>
                  <a:lnTo>
                    <a:pt x="1687" y="211"/>
                  </a:lnTo>
                  <a:lnTo>
                    <a:pt x="1631" y="211"/>
                  </a:lnTo>
                  <a:lnTo>
                    <a:pt x="1576" y="211"/>
                  </a:lnTo>
                  <a:lnTo>
                    <a:pt x="1521" y="211"/>
                  </a:lnTo>
                  <a:lnTo>
                    <a:pt x="1464" y="211"/>
                  </a:lnTo>
                  <a:lnTo>
                    <a:pt x="1409" y="211"/>
                  </a:lnTo>
                  <a:lnTo>
                    <a:pt x="1354" y="211"/>
                  </a:lnTo>
                  <a:lnTo>
                    <a:pt x="1299" y="211"/>
                  </a:lnTo>
                  <a:lnTo>
                    <a:pt x="1242" y="211"/>
                  </a:lnTo>
                  <a:lnTo>
                    <a:pt x="1187" y="211"/>
                  </a:lnTo>
                  <a:lnTo>
                    <a:pt x="1132" y="211"/>
                  </a:lnTo>
                  <a:lnTo>
                    <a:pt x="1075" y="211"/>
                  </a:lnTo>
                  <a:lnTo>
                    <a:pt x="1020" y="211"/>
                  </a:lnTo>
                  <a:lnTo>
                    <a:pt x="964" y="211"/>
                  </a:lnTo>
                  <a:lnTo>
                    <a:pt x="908" y="211"/>
                  </a:lnTo>
                  <a:lnTo>
                    <a:pt x="853" y="211"/>
                  </a:lnTo>
                  <a:lnTo>
                    <a:pt x="797" y="211"/>
                  </a:lnTo>
                  <a:lnTo>
                    <a:pt x="741" y="211"/>
                  </a:lnTo>
                  <a:lnTo>
                    <a:pt x="686" y="211"/>
                  </a:lnTo>
                  <a:lnTo>
                    <a:pt x="630" y="211"/>
                  </a:lnTo>
                  <a:lnTo>
                    <a:pt x="574" y="211"/>
                  </a:lnTo>
                  <a:lnTo>
                    <a:pt x="519" y="211"/>
                  </a:lnTo>
                  <a:lnTo>
                    <a:pt x="463" y="211"/>
                  </a:lnTo>
                  <a:lnTo>
                    <a:pt x="407" y="211"/>
                  </a:lnTo>
                  <a:lnTo>
                    <a:pt x="352" y="211"/>
                  </a:lnTo>
                  <a:lnTo>
                    <a:pt x="295" y="211"/>
                  </a:lnTo>
                  <a:lnTo>
                    <a:pt x="240" y="211"/>
                  </a:lnTo>
                  <a:lnTo>
                    <a:pt x="185" y="211"/>
                  </a:lnTo>
                  <a:lnTo>
                    <a:pt x="128" y="211"/>
                  </a:lnTo>
                  <a:lnTo>
                    <a:pt x="73" y="211"/>
                  </a:lnTo>
                  <a:lnTo>
                    <a:pt x="64" y="209"/>
                  </a:lnTo>
                  <a:lnTo>
                    <a:pt x="53" y="207"/>
                  </a:lnTo>
                  <a:lnTo>
                    <a:pt x="42" y="203"/>
                  </a:lnTo>
                  <a:lnTo>
                    <a:pt x="31" y="199"/>
                  </a:lnTo>
                  <a:lnTo>
                    <a:pt x="21" y="194"/>
                  </a:lnTo>
                  <a:lnTo>
                    <a:pt x="13" y="186"/>
                  </a:lnTo>
                  <a:lnTo>
                    <a:pt x="5" y="177"/>
                  </a:lnTo>
                  <a:lnTo>
                    <a:pt x="0" y="165"/>
                  </a:lnTo>
                  <a:lnTo>
                    <a:pt x="6" y="147"/>
                  </a:lnTo>
                  <a:lnTo>
                    <a:pt x="12" y="128"/>
                  </a:lnTo>
                  <a:lnTo>
                    <a:pt x="18" y="110"/>
                  </a:lnTo>
                  <a:lnTo>
                    <a:pt x="25" y="92"/>
                  </a:lnTo>
                  <a:lnTo>
                    <a:pt x="30" y="73"/>
                  </a:lnTo>
                  <a:lnTo>
                    <a:pt x="36" y="55"/>
                  </a:lnTo>
                  <a:lnTo>
                    <a:pt x="42" y="36"/>
                  </a:lnTo>
                  <a:lnTo>
                    <a:pt x="48" y="19"/>
                  </a:lnTo>
                  <a:close/>
                </a:path>
              </a:pathLst>
            </a:custGeom>
            <a:solidFill>
              <a:srgbClr val="4C5660"/>
            </a:solidFill>
            <a:ln w="9525">
              <a:noFill/>
              <a:round/>
              <a:headEnd/>
              <a:tailEnd/>
            </a:ln>
          </p:spPr>
          <p:txBody>
            <a:bodyPr/>
            <a:lstStyle/>
            <a:p>
              <a:endParaRPr lang="en-US"/>
            </a:p>
          </p:txBody>
        </p:sp>
        <p:sp>
          <p:nvSpPr>
            <p:cNvPr id="23583" name="Freeform 18"/>
            <p:cNvSpPr>
              <a:spLocks/>
            </p:cNvSpPr>
            <p:nvPr/>
          </p:nvSpPr>
          <p:spPr bwMode="auto">
            <a:xfrm>
              <a:off x="3276" y="3520"/>
              <a:ext cx="2331" cy="160"/>
            </a:xfrm>
            <a:custGeom>
              <a:avLst/>
              <a:gdLst>
                <a:gd name="T0" fmla="*/ 131 w 1892"/>
                <a:gd name="T1" fmla="*/ 4 h 164"/>
                <a:gd name="T2" fmla="*/ 339 w 1892"/>
                <a:gd name="T3" fmla="*/ 1 h 164"/>
                <a:gd name="T4" fmla="*/ 466 w 1892"/>
                <a:gd name="T5" fmla="*/ 9 h 164"/>
                <a:gd name="T6" fmla="*/ 5240 w 1892"/>
                <a:gd name="T7" fmla="*/ 0 h 164"/>
                <a:gd name="T8" fmla="*/ 5369 w 1892"/>
                <a:gd name="T9" fmla="*/ 90 h 164"/>
                <a:gd name="T10" fmla="*/ 5370 w 1892"/>
                <a:gd name="T11" fmla="*/ 100 h 164"/>
                <a:gd name="T12" fmla="*/ 5369 w 1892"/>
                <a:gd name="T13" fmla="*/ 113 h 164"/>
                <a:gd name="T14" fmla="*/ 5353 w 1892"/>
                <a:gd name="T15" fmla="*/ 123 h 164"/>
                <a:gd name="T16" fmla="*/ 5338 w 1892"/>
                <a:gd name="T17" fmla="*/ 130 h 164"/>
                <a:gd name="T18" fmla="*/ 5320 w 1892"/>
                <a:gd name="T19" fmla="*/ 134 h 164"/>
                <a:gd name="T20" fmla="*/ 5301 w 1892"/>
                <a:gd name="T21" fmla="*/ 139 h 164"/>
                <a:gd name="T22" fmla="*/ 5282 w 1892"/>
                <a:gd name="T23" fmla="*/ 141 h 164"/>
                <a:gd name="T24" fmla="*/ 5262 w 1892"/>
                <a:gd name="T25" fmla="*/ 144 h 164"/>
                <a:gd name="T26" fmla="*/ 208 w 1892"/>
                <a:gd name="T27" fmla="*/ 144 h 164"/>
                <a:gd name="T28" fmla="*/ 182 w 1892"/>
                <a:gd name="T29" fmla="*/ 142 h 164"/>
                <a:gd name="T30" fmla="*/ 148 w 1892"/>
                <a:gd name="T31" fmla="*/ 140 h 164"/>
                <a:gd name="T32" fmla="*/ 120 w 1892"/>
                <a:gd name="T33" fmla="*/ 139 h 164"/>
                <a:gd name="T34" fmla="*/ 87 w 1892"/>
                <a:gd name="T35" fmla="*/ 135 h 164"/>
                <a:gd name="T36" fmla="*/ 59 w 1892"/>
                <a:gd name="T37" fmla="*/ 131 h 164"/>
                <a:gd name="T38" fmla="*/ 33 w 1892"/>
                <a:gd name="T39" fmla="*/ 125 h 164"/>
                <a:gd name="T40" fmla="*/ 14 w 1892"/>
                <a:gd name="T41" fmla="*/ 116 h 164"/>
                <a:gd name="T42" fmla="*/ 0 w 1892"/>
                <a:gd name="T43" fmla="*/ 103 h 164"/>
                <a:gd name="T44" fmla="*/ 131 w 1892"/>
                <a:gd name="T45" fmla="*/ 4 h 1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2"/>
                <a:gd name="T70" fmla="*/ 0 h 164"/>
                <a:gd name="T71" fmla="*/ 1892 w 1892"/>
                <a:gd name="T72" fmla="*/ 164 h 1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2" h="164">
                  <a:moveTo>
                    <a:pt x="46" y="4"/>
                  </a:moveTo>
                  <a:lnTo>
                    <a:pt x="119" y="1"/>
                  </a:lnTo>
                  <a:lnTo>
                    <a:pt x="164" y="9"/>
                  </a:lnTo>
                  <a:lnTo>
                    <a:pt x="1846" y="0"/>
                  </a:lnTo>
                  <a:lnTo>
                    <a:pt x="1891" y="100"/>
                  </a:lnTo>
                  <a:lnTo>
                    <a:pt x="1892" y="115"/>
                  </a:lnTo>
                  <a:lnTo>
                    <a:pt x="1891" y="128"/>
                  </a:lnTo>
                  <a:lnTo>
                    <a:pt x="1886" y="138"/>
                  </a:lnTo>
                  <a:lnTo>
                    <a:pt x="1881" y="146"/>
                  </a:lnTo>
                  <a:lnTo>
                    <a:pt x="1874" y="152"/>
                  </a:lnTo>
                  <a:lnTo>
                    <a:pt x="1868" y="158"/>
                  </a:lnTo>
                  <a:lnTo>
                    <a:pt x="1861" y="161"/>
                  </a:lnTo>
                  <a:lnTo>
                    <a:pt x="1854" y="164"/>
                  </a:lnTo>
                  <a:lnTo>
                    <a:pt x="73" y="164"/>
                  </a:lnTo>
                  <a:lnTo>
                    <a:pt x="64" y="162"/>
                  </a:lnTo>
                  <a:lnTo>
                    <a:pt x="52" y="160"/>
                  </a:lnTo>
                  <a:lnTo>
                    <a:pt x="42" y="158"/>
                  </a:lnTo>
                  <a:lnTo>
                    <a:pt x="31" y="153"/>
                  </a:lnTo>
                  <a:lnTo>
                    <a:pt x="21" y="147"/>
                  </a:lnTo>
                  <a:lnTo>
                    <a:pt x="12" y="140"/>
                  </a:lnTo>
                  <a:lnTo>
                    <a:pt x="5" y="131"/>
                  </a:lnTo>
                  <a:lnTo>
                    <a:pt x="0" y="118"/>
                  </a:lnTo>
                  <a:lnTo>
                    <a:pt x="46" y="4"/>
                  </a:lnTo>
                  <a:close/>
                </a:path>
              </a:pathLst>
            </a:custGeom>
            <a:solidFill>
              <a:srgbClr val="4F5966"/>
            </a:solidFill>
            <a:ln w="9525">
              <a:noFill/>
              <a:round/>
              <a:headEnd/>
              <a:tailEnd/>
            </a:ln>
          </p:spPr>
          <p:txBody>
            <a:bodyPr/>
            <a:lstStyle/>
            <a:p>
              <a:endParaRPr lang="en-US"/>
            </a:p>
          </p:txBody>
        </p:sp>
        <p:sp>
          <p:nvSpPr>
            <p:cNvPr id="23584" name="Freeform 19"/>
            <p:cNvSpPr>
              <a:spLocks/>
            </p:cNvSpPr>
            <p:nvPr/>
          </p:nvSpPr>
          <p:spPr bwMode="auto">
            <a:xfrm>
              <a:off x="3370" y="3081"/>
              <a:ext cx="2106" cy="439"/>
            </a:xfrm>
            <a:custGeom>
              <a:avLst/>
              <a:gdLst>
                <a:gd name="T0" fmla="*/ 209 w 1711"/>
                <a:gd name="T1" fmla="*/ 0 h 448"/>
                <a:gd name="T2" fmla="*/ 112 w 1711"/>
                <a:gd name="T3" fmla="*/ 24 h 448"/>
                <a:gd name="T4" fmla="*/ 0 w 1711"/>
                <a:gd name="T5" fmla="*/ 317 h 448"/>
                <a:gd name="T6" fmla="*/ 14 w 1711"/>
                <a:gd name="T7" fmla="*/ 352 h 448"/>
                <a:gd name="T8" fmla="*/ 1445 w 1711"/>
                <a:gd name="T9" fmla="*/ 396 h 448"/>
                <a:gd name="T10" fmla="*/ 1628 w 1711"/>
                <a:gd name="T11" fmla="*/ 384 h 448"/>
                <a:gd name="T12" fmla="*/ 1641 w 1711"/>
                <a:gd name="T13" fmla="*/ 325 h 448"/>
                <a:gd name="T14" fmla="*/ 1727 w 1711"/>
                <a:gd name="T15" fmla="*/ 304 h 448"/>
                <a:gd name="T16" fmla="*/ 2797 w 1711"/>
                <a:gd name="T17" fmla="*/ 304 h 448"/>
                <a:gd name="T18" fmla="*/ 2851 w 1711"/>
                <a:gd name="T19" fmla="*/ 325 h 448"/>
                <a:gd name="T20" fmla="*/ 2893 w 1711"/>
                <a:gd name="T21" fmla="*/ 370 h 448"/>
                <a:gd name="T22" fmla="*/ 3129 w 1711"/>
                <a:gd name="T23" fmla="*/ 405 h 448"/>
                <a:gd name="T24" fmla="*/ 4765 w 1711"/>
                <a:gd name="T25" fmla="*/ 362 h 448"/>
                <a:gd name="T26" fmla="*/ 4832 w 1711"/>
                <a:gd name="T27" fmla="*/ 345 h 448"/>
                <a:gd name="T28" fmla="*/ 4666 w 1711"/>
                <a:gd name="T29" fmla="*/ 71 h 448"/>
                <a:gd name="T30" fmla="*/ 4611 w 1711"/>
                <a:gd name="T31" fmla="*/ 24 h 448"/>
                <a:gd name="T32" fmla="*/ 4486 w 1711"/>
                <a:gd name="T33" fmla="*/ 0 h 448"/>
                <a:gd name="T34" fmla="*/ 209 w 1711"/>
                <a:gd name="T35" fmla="*/ 0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11"/>
                <a:gd name="T55" fmla="*/ 0 h 448"/>
                <a:gd name="T56" fmla="*/ 1711 w 1711"/>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11" h="448">
                  <a:moveTo>
                    <a:pt x="74" y="0"/>
                  </a:moveTo>
                  <a:lnTo>
                    <a:pt x="40" y="24"/>
                  </a:lnTo>
                  <a:lnTo>
                    <a:pt x="0" y="351"/>
                  </a:lnTo>
                  <a:lnTo>
                    <a:pt x="5" y="390"/>
                  </a:lnTo>
                  <a:lnTo>
                    <a:pt x="512" y="438"/>
                  </a:lnTo>
                  <a:lnTo>
                    <a:pt x="576" y="425"/>
                  </a:lnTo>
                  <a:lnTo>
                    <a:pt x="581" y="360"/>
                  </a:lnTo>
                  <a:lnTo>
                    <a:pt x="611" y="336"/>
                  </a:lnTo>
                  <a:lnTo>
                    <a:pt x="990" y="336"/>
                  </a:lnTo>
                  <a:lnTo>
                    <a:pt x="1009" y="360"/>
                  </a:lnTo>
                  <a:lnTo>
                    <a:pt x="1024" y="410"/>
                  </a:lnTo>
                  <a:lnTo>
                    <a:pt x="1107" y="448"/>
                  </a:lnTo>
                  <a:lnTo>
                    <a:pt x="1687" y="401"/>
                  </a:lnTo>
                  <a:lnTo>
                    <a:pt x="1711" y="381"/>
                  </a:lnTo>
                  <a:lnTo>
                    <a:pt x="1652" y="78"/>
                  </a:lnTo>
                  <a:lnTo>
                    <a:pt x="1631" y="24"/>
                  </a:lnTo>
                  <a:lnTo>
                    <a:pt x="1588" y="0"/>
                  </a:lnTo>
                  <a:lnTo>
                    <a:pt x="74" y="0"/>
                  </a:lnTo>
                  <a:close/>
                </a:path>
              </a:pathLst>
            </a:custGeom>
            <a:solidFill>
              <a:srgbClr val="A0A5A5"/>
            </a:solidFill>
            <a:ln w="9525">
              <a:noFill/>
              <a:round/>
              <a:headEnd/>
              <a:tailEnd/>
            </a:ln>
          </p:spPr>
          <p:txBody>
            <a:bodyPr/>
            <a:lstStyle/>
            <a:p>
              <a:endParaRPr lang="en-US"/>
            </a:p>
          </p:txBody>
        </p:sp>
        <p:sp>
          <p:nvSpPr>
            <p:cNvPr id="23585" name="Freeform 20"/>
            <p:cNvSpPr>
              <a:spLocks/>
            </p:cNvSpPr>
            <p:nvPr/>
          </p:nvSpPr>
          <p:spPr bwMode="auto">
            <a:xfrm>
              <a:off x="3473" y="3103"/>
              <a:ext cx="1919" cy="309"/>
            </a:xfrm>
            <a:custGeom>
              <a:avLst/>
              <a:gdLst>
                <a:gd name="T0" fmla="*/ 90 w 1558"/>
                <a:gd name="T1" fmla="*/ 21 h 315"/>
                <a:gd name="T2" fmla="*/ 0 w 1558"/>
                <a:gd name="T3" fmla="*/ 222 h 315"/>
                <a:gd name="T4" fmla="*/ 11 w 1558"/>
                <a:gd name="T5" fmla="*/ 260 h 315"/>
                <a:gd name="T6" fmla="*/ 3528 w 1558"/>
                <a:gd name="T7" fmla="*/ 264 h 315"/>
                <a:gd name="T8" fmla="*/ 3540 w 1558"/>
                <a:gd name="T9" fmla="*/ 283 h 315"/>
                <a:gd name="T10" fmla="*/ 4380 w 1558"/>
                <a:gd name="T11" fmla="*/ 285 h 315"/>
                <a:gd name="T12" fmla="*/ 4418 w 1558"/>
                <a:gd name="T13" fmla="*/ 263 h 315"/>
                <a:gd name="T14" fmla="*/ 4269 w 1558"/>
                <a:gd name="T15" fmla="*/ 0 h 315"/>
                <a:gd name="T16" fmla="*/ 4136 w 1558"/>
                <a:gd name="T17" fmla="*/ 4 h 315"/>
                <a:gd name="T18" fmla="*/ 170 w 1558"/>
                <a:gd name="T19" fmla="*/ 2 h 315"/>
                <a:gd name="T20" fmla="*/ 90 w 1558"/>
                <a:gd name="T21" fmla="*/ 21 h 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8"/>
                <a:gd name="T34" fmla="*/ 0 h 315"/>
                <a:gd name="T35" fmla="*/ 1558 w 1558"/>
                <a:gd name="T36" fmla="*/ 315 h 3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8" h="315">
                  <a:moveTo>
                    <a:pt x="32" y="21"/>
                  </a:moveTo>
                  <a:lnTo>
                    <a:pt x="0" y="244"/>
                  </a:lnTo>
                  <a:lnTo>
                    <a:pt x="4" y="285"/>
                  </a:lnTo>
                  <a:lnTo>
                    <a:pt x="1245" y="290"/>
                  </a:lnTo>
                  <a:lnTo>
                    <a:pt x="1249" y="313"/>
                  </a:lnTo>
                  <a:lnTo>
                    <a:pt x="1545" y="315"/>
                  </a:lnTo>
                  <a:lnTo>
                    <a:pt x="1558" y="288"/>
                  </a:lnTo>
                  <a:lnTo>
                    <a:pt x="1506" y="0"/>
                  </a:lnTo>
                  <a:lnTo>
                    <a:pt x="1459" y="4"/>
                  </a:lnTo>
                  <a:lnTo>
                    <a:pt x="60" y="2"/>
                  </a:lnTo>
                  <a:lnTo>
                    <a:pt x="32" y="21"/>
                  </a:lnTo>
                  <a:close/>
                </a:path>
              </a:pathLst>
            </a:custGeom>
            <a:solidFill>
              <a:srgbClr val="00000F"/>
            </a:solidFill>
            <a:ln w="9525">
              <a:noFill/>
              <a:round/>
              <a:headEnd/>
              <a:tailEnd/>
            </a:ln>
          </p:spPr>
          <p:txBody>
            <a:bodyPr/>
            <a:lstStyle/>
            <a:p>
              <a:endParaRPr lang="en-US"/>
            </a:p>
          </p:txBody>
        </p:sp>
        <p:sp>
          <p:nvSpPr>
            <p:cNvPr id="23586" name="Freeform 21"/>
            <p:cNvSpPr>
              <a:spLocks/>
            </p:cNvSpPr>
            <p:nvPr/>
          </p:nvSpPr>
          <p:spPr bwMode="auto">
            <a:xfrm>
              <a:off x="3508" y="3112"/>
              <a:ext cx="1872" cy="275"/>
            </a:xfrm>
            <a:custGeom>
              <a:avLst/>
              <a:gdLst>
                <a:gd name="T0" fmla="*/ 0 w 1519"/>
                <a:gd name="T1" fmla="*/ 231 h 280"/>
                <a:gd name="T2" fmla="*/ 70 w 1519"/>
                <a:gd name="T3" fmla="*/ 2 h 280"/>
                <a:gd name="T4" fmla="*/ 4163 w 1519"/>
                <a:gd name="T5" fmla="*/ 0 h 280"/>
                <a:gd name="T6" fmla="*/ 4318 w 1519"/>
                <a:gd name="T7" fmla="*/ 255 h 280"/>
                <a:gd name="T8" fmla="*/ 3525 w 1519"/>
                <a:gd name="T9" fmla="*/ 253 h 280"/>
                <a:gd name="T10" fmla="*/ 3533 w 1519"/>
                <a:gd name="T11" fmla="*/ 226 h 280"/>
                <a:gd name="T12" fmla="*/ 0 w 1519"/>
                <a:gd name="T13" fmla="*/ 231 h 280"/>
                <a:gd name="T14" fmla="*/ 0 60000 65536"/>
                <a:gd name="T15" fmla="*/ 0 60000 65536"/>
                <a:gd name="T16" fmla="*/ 0 60000 65536"/>
                <a:gd name="T17" fmla="*/ 0 60000 65536"/>
                <a:gd name="T18" fmla="*/ 0 60000 65536"/>
                <a:gd name="T19" fmla="*/ 0 60000 65536"/>
                <a:gd name="T20" fmla="*/ 0 60000 65536"/>
                <a:gd name="T21" fmla="*/ 0 w 1519"/>
                <a:gd name="T22" fmla="*/ 0 h 280"/>
                <a:gd name="T23" fmla="*/ 1519 w 1519"/>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9" h="280">
                  <a:moveTo>
                    <a:pt x="0" y="251"/>
                  </a:moveTo>
                  <a:lnTo>
                    <a:pt x="24" y="2"/>
                  </a:lnTo>
                  <a:lnTo>
                    <a:pt x="1465" y="0"/>
                  </a:lnTo>
                  <a:lnTo>
                    <a:pt x="1519" y="280"/>
                  </a:lnTo>
                  <a:lnTo>
                    <a:pt x="1240" y="278"/>
                  </a:lnTo>
                  <a:lnTo>
                    <a:pt x="1242" y="246"/>
                  </a:lnTo>
                  <a:lnTo>
                    <a:pt x="0" y="251"/>
                  </a:lnTo>
                  <a:close/>
                </a:path>
              </a:pathLst>
            </a:custGeom>
            <a:solidFill>
              <a:srgbClr val="4C4744"/>
            </a:solidFill>
            <a:ln w="9525">
              <a:noFill/>
              <a:round/>
              <a:headEnd/>
              <a:tailEnd/>
            </a:ln>
          </p:spPr>
          <p:txBody>
            <a:bodyPr/>
            <a:lstStyle/>
            <a:p>
              <a:endParaRPr lang="en-US"/>
            </a:p>
          </p:txBody>
        </p:sp>
        <p:sp>
          <p:nvSpPr>
            <p:cNvPr id="23587" name="Freeform 22"/>
            <p:cNvSpPr>
              <a:spLocks/>
            </p:cNvSpPr>
            <p:nvPr/>
          </p:nvSpPr>
          <p:spPr bwMode="auto">
            <a:xfrm>
              <a:off x="3365" y="1632"/>
              <a:ext cx="2049" cy="1334"/>
            </a:xfrm>
            <a:custGeom>
              <a:avLst/>
              <a:gdLst>
                <a:gd name="T0" fmla="*/ 1 w 1663"/>
                <a:gd name="T1" fmla="*/ 9 h 1362"/>
                <a:gd name="T2" fmla="*/ 0 w 1663"/>
                <a:gd name="T3" fmla="*/ 1047 h 1362"/>
                <a:gd name="T4" fmla="*/ 26 w 1663"/>
                <a:gd name="T5" fmla="*/ 1228 h 1362"/>
                <a:gd name="T6" fmla="*/ 4723 w 1663"/>
                <a:gd name="T7" fmla="*/ 1228 h 1362"/>
                <a:gd name="T8" fmla="*/ 4723 w 1663"/>
                <a:gd name="T9" fmla="*/ 255 h 1362"/>
                <a:gd name="T10" fmla="*/ 4723 w 1663"/>
                <a:gd name="T11" fmla="*/ 9 h 1362"/>
                <a:gd name="T12" fmla="*/ 2353 w 1663"/>
                <a:gd name="T13" fmla="*/ 0 h 1362"/>
                <a:gd name="T14" fmla="*/ 774 w 1663"/>
                <a:gd name="T15" fmla="*/ 9 h 1362"/>
                <a:gd name="T16" fmla="*/ 1 w 1663"/>
                <a:gd name="T17" fmla="*/ 9 h 1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63"/>
                <a:gd name="T28" fmla="*/ 0 h 1362"/>
                <a:gd name="T29" fmla="*/ 1663 w 1663"/>
                <a:gd name="T30" fmla="*/ 1362 h 13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63" h="1362">
                  <a:moveTo>
                    <a:pt x="1" y="9"/>
                  </a:moveTo>
                  <a:lnTo>
                    <a:pt x="0" y="1161"/>
                  </a:lnTo>
                  <a:lnTo>
                    <a:pt x="9" y="1362"/>
                  </a:lnTo>
                  <a:lnTo>
                    <a:pt x="1663" y="1362"/>
                  </a:lnTo>
                  <a:lnTo>
                    <a:pt x="1663" y="283"/>
                  </a:lnTo>
                  <a:lnTo>
                    <a:pt x="1663" y="9"/>
                  </a:lnTo>
                  <a:lnTo>
                    <a:pt x="829" y="0"/>
                  </a:lnTo>
                  <a:lnTo>
                    <a:pt x="273" y="9"/>
                  </a:lnTo>
                  <a:lnTo>
                    <a:pt x="1" y="9"/>
                  </a:lnTo>
                  <a:close/>
                </a:path>
              </a:pathLst>
            </a:custGeom>
            <a:solidFill>
              <a:srgbClr val="1E3030"/>
            </a:solidFill>
            <a:ln w="9525">
              <a:noFill/>
              <a:round/>
              <a:headEnd/>
              <a:tailEnd/>
            </a:ln>
          </p:spPr>
          <p:txBody>
            <a:bodyPr/>
            <a:lstStyle/>
            <a:p>
              <a:endParaRPr lang="en-US"/>
            </a:p>
          </p:txBody>
        </p:sp>
        <p:sp>
          <p:nvSpPr>
            <p:cNvPr id="23588" name="Freeform 23"/>
            <p:cNvSpPr>
              <a:spLocks/>
            </p:cNvSpPr>
            <p:nvPr/>
          </p:nvSpPr>
          <p:spPr bwMode="auto">
            <a:xfrm>
              <a:off x="3367" y="1634"/>
              <a:ext cx="1900" cy="1238"/>
            </a:xfrm>
            <a:custGeom>
              <a:avLst/>
              <a:gdLst>
                <a:gd name="T0" fmla="*/ 0 w 1542"/>
                <a:gd name="T1" fmla="*/ 248 h 1265"/>
                <a:gd name="T2" fmla="*/ 0 w 1542"/>
                <a:gd name="T3" fmla="*/ 728 h 1265"/>
                <a:gd name="T4" fmla="*/ 2 w 1542"/>
                <a:gd name="T5" fmla="*/ 1010 h 1265"/>
                <a:gd name="T6" fmla="*/ 21 w 1542"/>
                <a:gd name="T7" fmla="*/ 1094 h 1265"/>
                <a:gd name="T8" fmla="*/ 163 w 1542"/>
                <a:gd name="T9" fmla="*/ 1136 h 1265"/>
                <a:gd name="T10" fmla="*/ 436 w 1542"/>
                <a:gd name="T11" fmla="*/ 1136 h 1265"/>
                <a:gd name="T12" fmla="*/ 707 w 1542"/>
                <a:gd name="T13" fmla="*/ 1136 h 1265"/>
                <a:gd name="T14" fmla="*/ 976 w 1542"/>
                <a:gd name="T15" fmla="*/ 1136 h 1265"/>
                <a:gd name="T16" fmla="*/ 1251 w 1542"/>
                <a:gd name="T17" fmla="*/ 1136 h 1265"/>
                <a:gd name="T18" fmla="*/ 1525 w 1542"/>
                <a:gd name="T19" fmla="*/ 1136 h 1265"/>
                <a:gd name="T20" fmla="*/ 1796 w 1542"/>
                <a:gd name="T21" fmla="*/ 1136 h 1265"/>
                <a:gd name="T22" fmla="*/ 2069 w 1542"/>
                <a:gd name="T23" fmla="*/ 1136 h 1265"/>
                <a:gd name="T24" fmla="*/ 2344 w 1542"/>
                <a:gd name="T25" fmla="*/ 1136 h 1265"/>
                <a:gd name="T26" fmla="*/ 2613 w 1542"/>
                <a:gd name="T27" fmla="*/ 1136 h 1265"/>
                <a:gd name="T28" fmla="*/ 2886 w 1542"/>
                <a:gd name="T29" fmla="*/ 1136 h 1265"/>
                <a:gd name="T30" fmla="*/ 3158 w 1542"/>
                <a:gd name="T31" fmla="*/ 1136 h 1265"/>
                <a:gd name="T32" fmla="*/ 3429 w 1542"/>
                <a:gd name="T33" fmla="*/ 1136 h 1265"/>
                <a:gd name="T34" fmla="*/ 3704 w 1542"/>
                <a:gd name="T35" fmla="*/ 1136 h 1265"/>
                <a:gd name="T36" fmla="*/ 3975 w 1542"/>
                <a:gd name="T37" fmla="*/ 1136 h 1265"/>
                <a:gd name="T38" fmla="*/ 4246 w 1542"/>
                <a:gd name="T39" fmla="*/ 1136 h 1265"/>
                <a:gd name="T40" fmla="*/ 4380 w 1542"/>
                <a:gd name="T41" fmla="*/ 911 h 1265"/>
                <a:gd name="T42" fmla="*/ 4380 w 1542"/>
                <a:gd name="T43" fmla="*/ 461 h 1265"/>
                <a:gd name="T44" fmla="*/ 4380 w 1542"/>
                <a:gd name="T45" fmla="*/ 180 h 1265"/>
                <a:gd name="T46" fmla="*/ 4380 w 1542"/>
                <a:gd name="T47" fmla="*/ 66 h 1265"/>
                <a:gd name="T48" fmla="*/ 4310 w 1542"/>
                <a:gd name="T49" fmla="*/ 8 h 1265"/>
                <a:gd name="T50" fmla="*/ 4173 w 1542"/>
                <a:gd name="T51" fmla="*/ 7 h 1265"/>
                <a:gd name="T52" fmla="*/ 4040 w 1542"/>
                <a:gd name="T53" fmla="*/ 7 h 1265"/>
                <a:gd name="T54" fmla="*/ 3902 w 1542"/>
                <a:gd name="T55" fmla="*/ 7 h 1265"/>
                <a:gd name="T56" fmla="*/ 3765 w 1542"/>
                <a:gd name="T57" fmla="*/ 6 h 1265"/>
                <a:gd name="T58" fmla="*/ 3631 w 1542"/>
                <a:gd name="T59" fmla="*/ 6 h 1265"/>
                <a:gd name="T60" fmla="*/ 3489 w 1542"/>
                <a:gd name="T61" fmla="*/ 5 h 1265"/>
                <a:gd name="T62" fmla="*/ 3354 w 1542"/>
                <a:gd name="T63" fmla="*/ 5 h 1265"/>
                <a:gd name="T64" fmla="*/ 3216 w 1542"/>
                <a:gd name="T65" fmla="*/ 5 h 1265"/>
                <a:gd name="T66" fmla="*/ 3079 w 1542"/>
                <a:gd name="T67" fmla="*/ 4 h 1265"/>
                <a:gd name="T68" fmla="*/ 2942 w 1542"/>
                <a:gd name="T69" fmla="*/ 4 h 1265"/>
                <a:gd name="T70" fmla="*/ 2803 w 1542"/>
                <a:gd name="T71" fmla="*/ 3 h 1265"/>
                <a:gd name="T72" fmla="*/ 2668 w 1542"/>
                <a:gd name="T73" fmla="*/ 3 h 1265"/>
                <a:gd name="T74" fmla="*/ 2523 w 1542"/>
                <a:gd name="T75" fmla="*/ 1 h 1265"/>
                <a:gd name="T76" fmla="*/ 2388 w 1542"/>
                <a:gd name="T77" fmla="*/ 1 h 1265"/>
                <a:gd name="T78" fmla="*/ 2254 w 1542"/>
                <a:gd name="T79" fmla="*/ 0 h 1265"/>
                <a:gd name="T80" fmla="*/ 2092 w 1542"/>
                <a:gd name="T81" fmla="*/ 1 h 1265"/>
                <a:gd name="T82" fmla="*/ 1909 w 1542"/>
                <a:gd name="T83" fmla="*/ 3 h 1265"/>
                <a:gd name="T84" fmla="*/ 1725 w 1542"/>
                <a:gd name="T85" fmla="*/ 4 h 1265"/>
                <a:gd name="T86" fmla="*/ 1541 w 1542"/>
                <a:gd name="T87" fmla="*/ 4 h 1265"/>
                <a:gd name="T88" fmla="*/ 1360 w 1542"/>
                <a:gd name="T89" fmla="*/ 5 h 1265"/>
                <a:gd name="T90" fmla="*/ 1178 w 1542"/>
                <a:gd name="T91" fmla="*/ 6 h 1265"/>
                <a:gd name="T92" fmla="*/ 993 w 1542"/>
                <a:gd name="T93" fmla="*/ 7 h 1265"/>
                <a:gd name="T94" fmla="*/ 812 w 1542"/>
                <a:gd name="T95" fmla="*/ 8 h 1265"/>
                <a:gd name="T96" fmla="*/ 674 w 1542"/>
                <a:gd name="T97" fmla="*/ 8 h 1265"/>
                <a:gd name="T98" fmla="*/ 587 w 1542"/>
                <a:gd name="T99" fmla="*/ 8 h 1265"/>
                <a:gd name="T100" fmla="*/ 498 w 1542"/>
                <a:gd name="T101" fmla="*/ 8 h 1265"/>
                <a:gd name="T102" fmla="*/ 405 w 1542"/>
                <a:gd name="T103" fmla="*/ 8 h 1265"/>
                <a:gd name="T104" fmla="*/ 318 w 1542"/>
                <a:gd name="T105" fmla="*/ 10 h 1265"/>
                <a:gd name="T106" fmla="*/ 228 w 1542"/>
                <a:gd name="T107" fmla="*/ 10 h 1265"/>
                <a:gd name="T108" fmla="*/ 137 w 1542"/>
                <a:gd name="T109" fmla="*/ 10 h 1265"/>
                <a:gd name="T110" fmla="*/ 47 w 1542"/>
                <a:gd name="T111" fmla="*/ 10 h 12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42"/>
                <a:gd name="T169" fmla="*/ 0 h 1265"/>
                <a:gd name="T170" fmla="*/ 1542 w 1542"/>
                <a:gd name="T171" fmla="*/ 1265 h 12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42" h="1265">
                  <a:moveTo>
                    <a:pt x="0" y="10"/>
                  </a:moveTo>
                  <a:lnTo>
                    <a:pt x="0" y="277"/>
                  </a:lnTo>
                  <a:lnTo>
                    <a:pt x="0" y="544"/>
                  </a:lnTo>
                  <a:lnTo>
                    <a:pt x="0" y="811"/>
                  </a:lnTo>
                  <a:lnTo>
                    <a:pt x="0" y="1078"/>
                  </a:lnTo>
                  <a:lnTo>
                    <a:pt x="2" y="1124"/>
                  </a:lnTo>
                  <a:lnTo>
                    <a:pt x="5" y="1171"/>
                  </a:lnTo>
                  <a:lnTo>
                    <a:pt x="7" y="1218"/>
                  </a:lnTo>
                  <a:lnTo>
                    <a:pt x="9" y="1265"/>
                  </a:lnTo>
                  <a:lnTo>
                    <a:pt x="58" y="1265"/>
                  </a:lnTo>
                  <a:lnTo>
                    <a:pt x="105" y="1265"/>
                  </a:lnTo>
                  <a:lnTo>
                    <a:pt x="153" y="1265"/>
                  </a:lnTo>
                  <a:lnTo>
                    <a:pt x="202" y="1265"/>
                  </a:lnTo>
                  <a:lnTo>
                    <a:pt x="249" y="1265"/>
                  </a:lnTo>
                  <a:lnTo>
                    <a:pt x="297" y="1265"/>
                  </a:lnTo>
                  <a:lnTo>
                    <a:pt x="344" y="1265"/>
                  </a:lnTo>
                  <a:lnTo>
                    <a:pt x="393" y="1265"/>
                  </a:lnTo>
                  <a:lnTo>
                    <a:pt x="441" y="1265"/>
                  </a:lnTo>
                  <a:lnTo>
                    <a:pt x="488" y="1265"/>
                  </a:lnTo>
                  <a:lnTo>
                    <a:pt x="537" y="1265"/>
                  </a:lnTo>
                  <a:lnTo>
                    <a:pt x="585" y="1265"/>
                  </a:lnTo>
                  <a:lnTo>
                    <a:pt x="632" y="1265"/>
                  </a:lnTo>
                  <a:lnTo>
                    <a:pt x="681" y="1265"/>
                  </a:lnTo>
                  <a:lnTo>
                    <a:pt x="729" y="1265"/>
                  </a:lnTo>
                  <a:lnTo>
                    <a:pt x="776" y="1265"/>
                  </a:lnTo>
                  <a:lnTo>
                    <a:pt x="825" y="1265"/>
                  </a:lnTo>
                  <a:lnTo>
                    <a:pt x="872" y="1265"/>
                  </a:lnTo>
                  <a:lnTo>
                    <a:pt x="920" y="1265"/>
                  </a:lnTo>
                  <a:lnTo>
                    <a:pt x="969" y="1265"/>
                  </a:lnTo>
                  <a:lnTo>
                    <a:pt x="1016" y="1265"/>
                  </a:lnTo>
                  <a:lnTo>
                    <a:pt x="1064" y="1265"/>
                  </a:lnTo>
                  <a:lnTo>
                    <a:pt x="1112" y="1265"/>
                  </a:lnTo>
                  <a:lnTo>
                    <a:pt x="1160" y="1265"/>
                  </a:lnTo>
                  <a:lnTo>
                    <a:pt x="1208" y="1265"/>
                  </a:lnTo>
                  <a:lnTo>
                    <a:pt x="1256" y="1265"/>
                  </a:lnTo>
                  <a:lnTo>
                    <a:pt x="1304" y="1265"/>
                  </a:lnTo>
                  <a:lnTo>
                    <a:pt x="1351" y="1265"/>
                  </a:lnTo>
                  <a:lnTo>
                    <a:pt x="1400" y="1265"/>
                  </a:lnTo>
                  <a:lnTo>
                    <a:pt x="1447" y="1265"/>
                  </a:lnTo>
                  <a:lnTo>
                    <a:pt x="1495" y="1265"/>
                  </a:lnTo>
                  <a:lnTo>
                    <a:pt x="1542" y="1265"/>
                  </a:lnTo>
                  <a:lnTo>
                    <a:pt x="1542" y="1015"/>
                  </a:lnTo>
                  <a:lnTo>
                    <a:pt x="1542" y="764"/>
                  </a:lnTo>
                  <a:lnTo>
                    <a:pt x="1542" y="514"/>
                  </a:lnTo>
                  <a:lnTo>
                    <a:pt x="1542" y="264"/>
                  </a:lnTo>
                  <a:lnTo>
                    <a:pt x="1542" y="200"/>
                  </a:lnTo>
                  <a:lnTo>
                    <a:pt x="1542" y="136"/>
                  </a:lnTo>
                  <a:lnTo>
                    <a:pt x="1542" y="72"/>
                  </a:lnTo>
                  <a:lnTo>
                    <a:pt x="1542" y="8"/>
                  </a:lnTo>
                  <a:lnTo>
                    <a:pt x="1518" y="8"/>
                  </a:lnTo>
                  <a:lnTo>
                    <a:pt x="1494" y="8"/>
                  </a:lnTo>
                  <a:lnTo>
                    <a:pt x="1470" y="7"/>
                  </a:lnTo>
                  <a:lnTo>
                    <a:pt x="1447" y="7"/>
                  </a:lnTo>
                  <a:lnTo>
                    <a:pt x="1423" y="7"/>
                  </a:lnTo>
                  <a:lnTo>
                    <a:pt x="1398" y="7"/>
                  </a:lnTo>
                  <a:lnTo>
                    <a:pt x="1374" y="7"/>
                  </a:lnTo>
                  <a:lnTo>
                    <a:pt x="1350" y="6"/>
                  </a:lnTo>
                  <a:lnTo>
                    <a:pt x="1326" y="6"/>
                  </a:lnTo>
                  <a:lnTo>
                    <a:pt x="1302" y="6"/>
                  </a:lnTo>
                  <a:lnTo>
                    <a:pt x="1278" y="6"/>
                  </a:lnTo>
                  <a:lnTo>
                    <a:pt x="1253" y="6"/>
                  </a:lnTo>
                  <a:lnTo>
                    <a:pt x="1229" y="5"/>
                  </a:lnTo>
                  <a:lnTo>
                    <a:pt x="1205" y="5"/>
                  </a:lnTo>
                  <a:lnTo>
                    <a:pt x="1181" y="5"/>
                  </a:lnTo>
                  <a:lnTo>
                    <a:pt x="1157" y="5"/>
                  </a:lnTo>
                  <a:lnTo>
                    <a:pt x="1132" y="5"/>
                  </a:lnTo>
                  <a:lnTo>
                    <a:pt x="1108" y="4"/>
                  </a:lnTo>
                  <a:lnTo>
                    <a:pt x="1084" y="4"/>
                  </a:lnTo>
                  <a:lnTo>
                    <a:pt x="1060" y="4"/>
                  </a:lnTo>
                  <a:lnTo>
                    <a:pt x="1036" y="4"/>
                  </a:lnTo>
                  <a:lnTo>
                    <a:pt x="1011" y="4"/>
                  </a:lnTo>
                  <a:lnTo>
                    <a:pt x="987" y="3"/>
                  </a:lnTo>
                  <a:lnTo>
                    <a:pt x="963" y="3"/>
                  </a:lnTo>
                  <a:lnTo>
                    <a:pt x="939" y="3"/>
                  </a:lnTo>
                  <a:lnTo>
                    <a:pt x="915" y="3"/>
                  </a:lnTo>
                  <a:lnTo>
                    <a:pt x="889" y="1"/>
                  </a:lnTo>
                  <a:lnTo>
                    <a:pt x="865" y="1"/>
                  </a:lnTo>
                  <a:lnTo>
                    <a:pt x="841" y="1"/>
                  </a:lnTo>
                  <a:lnTo>
                    <a:pt x="817" y="1"/>
                  </a:lnTo>
                  <a:lnTo>
                    <a:pt x="793" y="0"/>
                  </a:lnTo>
                  <a:lnTo>
                    <a:pt x="768" y="0"/>
                  </a:lnTo>
                  <a:lnTo>
                    <a:pt x="736" y="1"/>
                  </a:lnTo>
                  <a:lnTo>
                    <a:pt x="704" y="1"/>
                  </a:lnTo>
                  <a:lnTo>
                    <a:pt x="672" y="3"/>
                  </a:lnTo>
                  <a:lnTo>
                    <a:pt x="639" y="3"/>
                  </a:lnTo>
                  <a:lnTo>
                    <a:pt x="607" y="4"/>
                  </a:lnTo>
                  <a:lnTo>
                    <a:pt x="575" y="4"/>
                  </a:lnTo>
                  <a:lnTo>
                    <a:pt x="543" y="4"/>
                  </a:lnTo>
                  <a:lnTo>
                    <a:pt x="512" y="5"/>
                  </a:lnTo>
                  <a:lnTo>
                    <a:pt x="479" y="5"/>
                  </a:lnTo>
                  <a:lnTo>
                    <a:pt x="447" y="6"/>
                  </a:lnTo>
                  <a:lnTo>
                    <a:pt x="415" y="6"/>
                  </a:lnTo>
                  <a:lnTo>
                    <a:pt x="383" y="6"/>
                  </a:lnTo>
                  <a:lnTo>
                    <a:pt x="350" y="7"/>
                  </a:lnTo>
                  <a:lnTo>
                    <a:pt x="318" y="7"/>
                  </a:lnTo>
                  <a:lnTo>
                    <a:pt x="286" y="8"/>
                  </a:lnTo>
                  <a:lnTo>
                    <a:pt x="253" y="8"/>
                  </a:lnTo>
                  <a:lnTo>
                    <a:pt x="237" y="8"/>
                  </a:lnTo>
                  <a:lnTo>
                    <a:pt x="222" y="8"/>
                  </a:lnTo>
                  <a:lnTo>
                    <a:pt x="206" y="8"/>
                  </a:lnTo>
                  <a:lnTo>
                    <a:pt x="190" y="8"/>
                  </a:lnTo>
                  <a:lnTo>
                    <a:pt x="175" y="8"/>
                  </a:lnTo>
                  <a:lnTo>
                    <a:pt x="159" y="8"/>
                  </a:lnTo>
                  <a:lnTo>
                    <a:pt x="143" y="8"/>
                  </a:lnTo>
                  <a:lnTo>
                    <a:pt x="127" y="8"/>
                  </a:lnTo>
                  <a:lnTo>
                    <a:pt x="112" y="10"/>
                  </a:lnTo>
                  <a:lnTo>
                    <a:pt x="96" y="10"/>
                  </a:lnTo>
                  <a:lnTo>
                    <a:pt x="80" y="10"/>
                  </a:lnTo>
                  <a:lnTo>
                    <a:pt x="63" y="10"/>
                  </a:lnTo>
                  <a:lnTo>
                    <a:pt x="48" y="10"/>
                  </a:lnTo>
                  <a:lnTo>
                    <a:pt x="32" y="10"/>
                  </a:lnTo>
                  <a:lnTo>
                    <a:pt x="16" y="10"/>
                  </a:lnTo>
                  <a:lnTo>
                    <a:pt x="0" y="10"/>
                  </a:lnTo>
                  <a:close/>
                </a:path>
              </a:pathLst>
            </a:custGeom>
            <a:solidFill>
              <a:srgbClr val="233535"/>
            </a:solidFill>
            <a:ln w="9525">
              <a:noFill/>
              <a:round/>
              <a:headEnd/>
              <a:tailEnd/>
            </a:ln>
          </p:spPr>
          <p:txBody>
            <a:bodyPr/>
            <a:lstStyle/>
            <a:p>
              <a:endParaRPr lang="en-US"/>
            </a:p>
          </p:txBody>
        </p:sp>
        <p:sp>
          <p:nvSpPr>
            <p:cNvPr id="23589" name="Freeform 24"/>
            <p:cNvSpPr>
              <a:spLocks/>
            </p:cNvSpPr>
            <p:nvPr/>
          </p:nvSpPr>
          <p:spPr bwMode="auto">
            <a:xfrm>
              <a:off x="3370" y="1636"/>
              <a:ext cx="1751" cy="1144"/>
            </a:xfrm>
            <a:custGeom>
              <a:avLst/>
              <a:gdLst>
                <a:gd name="T0" fmla="*/ 0 w 1423"/>
                <a:gd name="T1" fmla="*/ 230 h 1166"/>
                <a:gd name="T2" fmla="*/ 0 w 1423"/>
                <a:gd name="T3" fmla="*/ 679 h 1166"/>
                <a:gd name="T4" fmla="*/ 9 w 1423"/>
                <a:gd name="T5" fmla="*/ 942 h 1166"/>
                <a:gd name="T6" fmla="*/ 17 w 1423"/>
                <a:gd name="T7" fmla="*/ 1020 h 1166"/>
                <a:gd name="T8" fmla="*/ 146 w 1423"/>
                <a:gd name="T9" fmla="*/ 1060 h 1166"/>
                <a:gd name="T10" fmla="*/ 399 w 1423"/>
                <a:gd name="T11" fmla="*/ 1060 h 1166"/>
                <a:gd name="T12" fmla="*/ 646 w 1423"/>
                <a:gd name="T13" fmla="*/ 1060 h 1166"/>
                <a:gd name="T14" fmla="*/ 896 w 1423"/>
                <a:gd name="T15" fmla="*/ 1060 h 1166"/>
                <a:gd name="T16" fmla="*/ 1148 w 1423"/>
                <a:gd name="T17" fmla="*/ 1060 h 1166"/>
                <a:gd name="T18" fmla="*/ 1399 w 1423"/>
                <a:gd name="T19" fmla="*/ 1060 h 1166"/>
                <a:gd name="T20" fmla="*/ 1649 w 1423"/>
                <a:gd name="T21" fmla="*/ 1060 h 1166"/>
                <a:gd name="T22" fmla="*/ 1897 w 1423"/>
                <a:gd name="T23" fmla="*/ 1060 h 1166"/>
                <a:gd name="T24" fmla="*/ 2144 w 1423"/>
                <a:gd name="T25" fmla="*/ 1060 h 1166"/>
                <a:gd name="T26" fmla="*/ 2396 w 1423"/>
                <a:gd name="T27" fmla="*/ 1060 h 1166"/>
                <a:gd name="T28" fmla="*/ 2646 w 1423"/>
                <a:gd name="T29" fmla="*/ 1060 h 1166"/>
                <a:gd name="T30" fmla="*/ 2892 w 1423"/>
                <a:gd name="T31" fmla="*/ 1060 h 1166"/>
                <a:gd name="T32" fmla="*/ 3144 w 1423"/>
                <a:gd name="T33" fmla="*/ 1060 h 1166"/>
                <a:gd name="T34" fmla="*/ 3394 w 1423"/>
                <a:gd name="T35" fmla="*/ 1060 h 1166"/>
                <a:gd name="T36" fmla="*/ 3639 w 1423"/>
                <a:gd name="T37" fmla="*/ 1060 h 1166"/>
                <a:gd name="T38" fmla="*/ 3890 w 1423"/>
                <a:gd name="T39" fmla="*/ 1060 h 1166"/>
                <a:gd name="T40" fmla="*/ 4015 w 1423"/>
                <a:gd name="T41" fmla="*/ 850 h 1166"/>
                <a:gd name="T42" fmla="*/ 4015 w 1423"/>
                <a:gd name="T43" fmla="*/ 430 h 1166"/>
                <a:gd name="T44" fmla="*/ 4015 w 1423"/>
                <a:gd name="T45" fmla="*/ 169 h 1166"/>
                <a:gd name="T46" fmla="*/ 4015 w 1423"/>
                <a:gd name="T47" fmla="*/ 61 h 1166"/>
                <a:gd name="T48" fmla="*/ 3890 w 1423"/>
                <a:gd name="T49" fmla="*/ 8 h 1166"/>
                <a:gd name="T50" fmla="*/ 3637 w 1423"/>
                <a:gd name="T51" fmla="*/ 7 h 1166"/>
                <a:gd name="T52" fmla="*/ 3385 w 1423"/>
                <a:gd name="T53" fmla="*/ 5 h 1166"/>
                <a:gd name="T54" fmla="*/ 3135 w 1423"/>
                <a:gd name="T55" fmla="*/ 4 h 1166"/>
                <a:gd name="T56" fmla="*/ 2884 w 1423"/>
                <a:gd name="T57" fmla="*/ 3 h 1166"/>
                <a:gd name="T58" fmla="*/ 2628 w 1423"/>
                <a:gd name="T59" fmla="*/ 3 h 1166"/>
                <a:gd name="T60" fmla="*/ 2377 w 1423"/>
                <a:gd name="T61" fmla="*/ 2 h 1166"/>
                <a:gd name="T62" fmla="*/ 2128 w 1423"/>
                <a:gd name="T63" fmla="*/ 1 h 1166"/>
                <a:gd name="T64" fmla="*/ 1917 w 1423"/>
                <a:gd name="T65" fmla="*/ 1 h 1166"/>
                <a:gd name="T66" fmla="*/ 1749 w 1423"/>
                <a:gd name="T67" fmla="*/ 2 h 1166"/>
                <a:gd name="T68" fmla="*/ 1579 w 1423"/>
                <a:gd name="T69" fmla="*/ 3 h 1166"/>
                <a:gd name="T70" fmla="*/ 1413 w 1423"/>
                <a:gd name="T71" fmla="*/ 3 h 1166"/>
                <a:gd name="T72" fmla="*/ 1244 w 1423"/>
                <a:gd name="T73" fmla="*/ 4 h 1166"/>
                <a:gd name="T74" fmla="*/ 1082 w 1423"/>
                <a:gd name="T75" fmla="*/ 5 h 1166"/>
                <a:gd name="T76" fmla="*/ 912 w 1423"/>
                <a:gd name="T77" fmla="*/ 7 h 1166"/>
                <a:gd name="T78" fmla="*/ 744 w 1423"/>
                <a:gd name="T79" fmla="*/ 8 h 1166"/>
                <a:gd name="T80" fmla="*/ 616 w 1423"/>
                <a:gd name="T81" fmla="*/ 8 h 1166"/>
                <a:gd name="T82" fmla="*/ 536 w 1423"/>
                <a:gd name="T83" fmla="*/ 8 h 1166"/>
                <a:gd name="T84" fmla="*/ 452 w 1423"/>
                <a:gd name="T85" fmla="*/ 8 h 1166"/>
                <a:gd name="T86" fmla="*/ 370 w 1423"/>
                <a:gd name="T87" fmla="*/ 8 h 1166"/>
                <a:gd name="T88" fmla="*/ 290 w 1423"/>
                <a:gd name="T89" fmla="*/ 8 h 1166"/>
                <a:gd name="T90" fmla="*/ 209 w 1423"/>
                <a:gd name="T91" fmla="*/ 8 h 1166"/>
                <a:gd name="T92" fmla="*/ 123 w 1423"/>
                <a:gd name="T93" fmla="*/ 8 h 1166"/>
                <a:gd name="T94" fmla="*/ 41 w 1423"/>
                <a:gd name="T95" fmla="*/ 8 h 11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23"/>
                <a:gd name="T145" fmla="*/ 0 h 1166"/>
                <a:gd name="T146" fmla="*/ 1423 w 1423"/>
                <a:gd name="T147" fmla="*/ 1166 h 11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23" h="1166">
                  <a:moveTo>
                    <a:pt x="0" y="8"/>
                  </a:moveTo>
                  <a:lnTo>
                    <a:pt x="0" y="254"/>
                  </a:lnTo>
                  <a:lnTo>
                    <a:pt x="0" y="501"/>
                  </a:lnTo>
                  <a:lnTo>
                    <a:pt x="0" y="747"/>
                  </a:lnTo>
                  <a:lnTo>
                    <a:pt x="0" y="993"/>
                  </a:lnTo>
                  <a:lnTo>
                    <a:pt x="3" y="1036"/>
                  </a:lnTo>
                  <a:lnTo>
                    <a:pt x="5" y="1080"/>
                  </a:lnTo>
                  <a:lnTo>
                    <a:pt x="6" y="1122"/>
                  </a:lnTo>
                  <a:lnTo>
                    <a:pt x="8" y="1166"/>
                  </a:lnTo>
                  <a:lnTo>
                    <a:pt x="52" y="1166"/>
                  </a:lnTo>
                  <a:lnTo>
                    <a:pt x="97" y="1166"/>
                  </a:lnTo>
                  <a:lnTo>
                    <a:pt x="141" y="1166"/>
                  </a:lnTo>
                  <a:lnTo>
                    <a:pt x="186" y="1166"/>
                  </a:lnTo>
                  <a:lnTo>
                    <a:pt x="229" y="1166"/>
                  </a:lnTo>
                  <a:lnTo>
                    <a:pt x="274" y="1166"/>
                  </a:lnTo>
                  <a:lnTo>
                    <a:pt x="318" y="1166"/>
                  </a:lnTo>
                  <a:lnTo>
                    <a:pt x="362" y="1166"/>
                  </a:lnTo>
                  <a:lnTo>
                    <a:pt x="407" y="1166"/>
                  </a:lnTo>
                  <a:lnTo>
                    <a:pt x="451" y="1166"/>
                  </a:lnTo>
                  <a:lnTo>
                    <a:pt x="496" y="1166"/>
                  </a:lnTo>
                  <a:lnTo>
                    <a:pt x="539" y="1166"/>
                  </a:lnTo>
                  <a:lnTo>
                    <a:pt x="584" y="1166"/>
                  </a:lnTo>
                  <a:lnTo>
                    <a:pt x="628" y="1166"/>
                  </a:lnTo>
                  <a:lnTo>
                    <a:pt x="672" y="1166"/>
                  </a:lnTo>
                  <a:lnTo>
                    <a:pt x="717" y="1166"/>
                  </a:lnTo>
                  <a:lnTo>
                    <a:pt x="760" y="1166"/>
                  </a:lnTo>
                  <a:lnTo>
                    <a:pt x="805" y="1166"/>
                  </a:lnTo>
                  <a:lnTo>
                    <a:pt x="849" y="1166"/>
                  </a:lnTo>
                  <a:lnTo>
                    <a:pt x="893" y="1166"/>
                  </a:lnTo>
                  <a:lnTo>
                    <a:pt x="938" y="1166"/>
                  </a:lnTo>
                  <a:lnTo>
                    <a:pt x="982" y="1166"/>
                  </a:lnTo>
                  <a:lnTo>
                    <a:pt x="1025" y="1166"/>
                  </a:lnTo>
                  <a:lnTo>
                    <a:pt x="1070" y="1166"/>
                  </a:lnTo>
                  <a:lnTo>
                    <a:pt x="1114" y="1166"/>
                  </a:lnTo>
                  <a:lnTo>
                    <a:pt x="1158" y="1166"/>
                  </a:lnTo>
                  <a:lnTo>
                    <a:pt x="1203" y="1166"/>
                  </a:lnTo>
                  <a:lnTo>
                    <a:pt x="1247" y="1166"/>
                  </a:lnTo>
                  <a:lnTo>
                    <a:pt x="1290" y="1166"/>
                  </a:lnTo>
                  <a:lnTo>
                    <a:pt x="1334" y="1166"/>
                  </a:lnTo>
                  <a:lnTo>
                    <a:pt x="1379" y="1166"/>
                  </a:lnTo>
                  <a:lnTo>
                    <a:pt x="1423" y="1166"/>
                  </a:lnTo>
                  <a:lnTo>
                    <a:pt x="1423" y="935"/>
                  </a:lnTo>
                  <a:lnTo>
                    <a:pt x="1423" y="704"/>
                  </a:lnTo>
                  <a:lnTo>
                    <a:pt x="1423" y="473"/>
                  </a:lnTo>
                  <a:lnTo>
                    <a:pt x="1423" y="243"/>
                  </a:lnTo>
                  <a:lnTo>
                    <a:pt x="1423" y="184"/>
                  </a:lnTo>
                  <a:lnTo>
                    <a:pt x="1423" y="125"/>
                  </a:lnTo>
                  <a:lnTo>
                    <a:pt x="1423" y="66"/>
                  </a:lnTo>
                  <a:lnTo>
                    <a:pt x="1423" y="8"/>
                  </a:lnTo>
                  <a:lnTo>
                    <a:pt x="1379" y="8"/>
                  </a:lnTo>
                  <a:lnTo>
                    <a:pt x="1334" y="7"/>
                  </a:lnTo>
                  <a:lnTo>
                    <a:pt x="1289" y="7"/>
                  </a:lnTo>
                  <a:lnTo>
                    <a:pt x="1245" y="5"/>
                  </a:lnTo>
                  <a:lnTo>
                    <a:pt x="1200" y="5"/>
                  </a:lnTo>
                  <a:lnTo>
                    <a:pt x="1156" y="5"/>
                  </a:lnTo>
                  <a:lnTo>
                    <a:pt x="1112" y="4"/>
                  </a:lnTo>
                  <a:lnTo>
                    <a:pt x="1067" y="4"/>
                  </a:lnTo>
                  <a:lnTo>
                    <a:pt x="1022" y="3"/>
                  </a:lnTo>
                  <a:lnTo>
                    <a:pt x="977" y="3"/>
                  </a:lnTo>
                  <a:lnTo>
                    <a:pt x="932" y="3"/>
                  </a:lnTo>
                  <a:lnTo>
                    <a:pt x="887" y="2"/>
                  </a:lnTo>
                  <a:lnTo>
                    <a:pt x="843" y="2"/>
                  </a:lnTo>
                  <a:lnTo>
                    <a:pt x="798" y="1"/>
                  </a:lnTo>
                  <a:lnTo>
                    <a:pt x="754" y="1"/>
                  </a:lnTo>
                  <a:lnTo>
                    <a:pt x="709" y="0"/>
                  </a:lnTo>
                  <a:lnTo>
                    <a:pt x="679" y="1"/>
                  </a:lnTo>
                  <a:lnTo>
                    <a:pt x="650" y="1"/>
                  </a:lnTo>
                  <a:lnTo>
                    <a:pt x="620" y="2"/>
                  </a:lnTo>
                  <a:lnTo>
                    <a:pt x="590" y="2"/>
                  </a:lnTo>
                  <a:lnTo>
                    <a:pt x="560" y="3"/>
                  </a:lnTo>
                  <a:lnTo>
                    <a:pt x="531" y="3"/>
                  </a:lnTo>
                  <a:lnTo>
                    <a:pt x="501" y="3"/>
                  </a:lnTo>
                  <a:lnTo>
                    <a:pt x="471" y="4"/>
                  </a:lnTo>
                  <a:lnTo>
                    <a:pt x="441" y="4"/>
                  </a:lnTo>
                  <a:lnTo>
                    <a:pt x="411" y="5"/>
                  </a:lnTo>
                  <a:lnTo>
                    <a:pt x="383" y="5"/>
                  </a:lnTo>
                  <a:lnTo>
                    <a:pt x="353" y="5"/>
                  </a:lnTo>
                  <a:lnTo>
                    <a:pt x="323" y="7"/>
                  </a:lnTo>
                  <a:lnTo>
                    <a:pt x="293" y="7"/>
                  </a:lnTo>
                  <a:lnTo>
                    <a:pt x="264" y="8"/>
                  </a:lnTo>
                  <a:lnTo>
                    <a:pt x="234" y="8"/>
                  </a:lnTo>
                  <a:lnTo>
                    <a:pt x="219" y="8"/>
                  </a:lnTo>
                  <a:lnTo>
                    <a:pt x="205" y="8"/>
                  </a:lnTo>
                  <a:lnTo>
                    <a:pt x="190" y="8"/>
                  </a:lnTo>
                  <a:lnTo>
                    <a:pt x="175" y="8"/>
                  </a:lnTo>
                  <a:lnTo>
                    <a:pt x="160" y="8"/>
                  </a:lnTo>
                  <a:lnTo>
                    <a:pt x="147" y="8"/>
                  </a:lnTo>
                  <a:lnTo>
                    <a:pt x="132" y="8"/>
                  </a:lnTo>
                  <a:lnTo>
                    <a:pt x="118" y="8"/>
                  </a:lnTo>
                  <a:lnTo>
                    <a:pt x="103" y="8"/>
                  </a:lnTo>
                  <a:lnTo>
                    <a:pt x="88" y="8"/>
                  </a:lnTo>
                  <a:lnTo>
                    <a:pt x="74" y="8"/>
                  </a:lnTo>
                  <a:lnTo>
                    <a:pt x="59" y="8"/>
                  </a:lnTo>
                  <a:lnTo>
                    <a:pt x="44" y="8"/>
                  </a:lnTo>
                  <a:lnTo>
                    <a:pt x="29" y="8"/>
                  </a:lnTo>
                  <a:lnTo>
                    <a:pt x="15" y="8"/>
                  </a:lnTo>
                  <a:lnTo>
                    <a:pt x="0" y="8"/>
                  </a:lnTo>
                  <a:close/>
                </a:path>
              </a:pathLst>
            </a:custGeom>
            <a:solidFill>
              <a:srgbClr val="28383A"/>
            </a:solidFill>
            <a:ln w="9525">
              <a:noFill/>
              <a:round/>
              <a:headEnd/>
              <a:tailEnd/>
            </a:ln>
          </p:spPr>
          <p:txBody>
            <a:bodyPr/>
            <a:lstStyle/>
            <a:p>
              <a:endParaRPr lang="en-US"/>
            </a:p>
          </p:txBody>
        </p:sp>
        <p:sp>
          <p:nvSpPr>
            <p:cNvPr id="23590" name="Freeform 25"/>
            <p:cNvSpPr>
              <a:spLocks/>
            </p:cNvSpPr>
            <p:nvPr/>
          </p:nvSpPr>
          <p:spPr bwMode="auto">
            <a:xfrm>
              <a:off x="3370" y="1638"/>
              <a:ext cx="1608" cy="1048"/>
            </a:xfrm>
            <a:custGeom>
              <a:avLst/>
              <a:gdLst>
                <a:gd name="T0" fmla="*/ 0 w 1305"/>
                <a:gd name="T1" fmla="*/ 213 h 1069"/>
                <a:gd name="T2" fmla="*/ 0 w 1305"/>
                <a:gd name="T3" fmla="*/ 620 h 1069"/>
                <a:gd name="T4" fmla="*/ 9 w 1305"/>
                <a:gd name="T5" fmla="*/ 859 h 1069"/>
                <a:gd name="T6" fmla="*/ 17 w 1305"/>
                <a:gd name="T7" fmla="*/ 931 h 1069"/>
                <a:gd name="T8" fmla="*/ 138 w 1305"/>
                <a:gd name="T9" fmla="*/ 968 h 1069"/>
                <a:gd name="T10" fmla="*/ 367 w 1305"/>
                <a:gd name="T11" fmla="*/ 968 h 1069"/>
                <a:gd name="T12" fmla="*/ 598 w 1305"/>
                <a:gd name="T13" fmla="*/ 968 h 1069"/>
                <a:gd name="T14" fmla="*/ 830 w 1305"/>
                <a:gd name="T15" fmla="*/ 968 h 1069"/>
                <a:gd name="T16" fmla="*/ 1063 w 1305"/>
                <a:gd name="T17" fmla="*/ 968 h 1069"/>
                <a:gd name="T18" fmla="*/ 1289 w 1305"/>
                <a:gd name="T19" fmla="*/ 968 h 1069"/>
                <a:gd name="T20" fmla="*/ 1519 w 1305"/>
                <a:gd name="T21" fmla="*/ 968 h 1069"/>
                <a:gd name="T22" fmla="*/ 1751 w 1305"/>
                <a:gd name="T23" fmla="*/ 968 h 1069"/>
                <a:gd name="T24" fmla="*/ 1980 w 1305"/>
                <a:gd name="T25" fmla="*/ 966 h 1069"/>
                <a:gd name="T26" fmla="*/ 2214 w 1305"/>
                <a:gd name="T27" fmla="*/ 966 h 1069"/>
                <a:gd name="T28" fmla="*/ 2443 w 1305"/>
                <a:gd name="T29" fmla="*/ 966 h 1069"/>
                <a:gd name="T30" fmla="*/ 2669 w 1305"/>
                <a:gd name="T31" fmla="*/ 966 h 1069"/>
                <a:gd name="T32" fmla="*/ 2902 w 1305"/>
                <a:gd name="T33" fmla="*/ 966 h 1069"/>
                <a:gd name="T34" fmla="*/ 3133 w 1305"/>
                <a:gd name="T35" fmla="*/ 966 h 1069"/>
                <a:gd name="T36" fmla="*/ 3366 w 1305"/>
                <a:gd name="T37" fmla="*/ 966 h 1069"/>
                <a:gd name="T38" fmla="*/ 3594 w 1305"/>
                <a:gd name="T39" fmla="*/ 966 h 1069"/>
                <a:gd name="T40" fmla="*/ 3706 w 1305"/>
                <a:gd name="T41" fmla="*/ 775 h 1069"/>
                <a:gd name="T42" fmla="*/ 3706 w 1305"/>
                <a:gd name="T43" fmla="*/ 393 h 1069"/>
                <a:gd name="T44" fmla="*/ 3706 w 1305"/>
                <a:gd name="T45" fmla="*/ 153 h 1069"/>
                <a:gd name="T46" fmla="*/ 3706 w 1305"/>
                <a:gd name="T47" fmla="*/ 56 h 1069"/>
                <a:gd name="T48" fmla="*/ 3591 w 1305"/>
                <a:gd name="T49" fmla="*/ 8 h 1069"/>
                <a:gd name="T50" fmla="*/ 3356 w 1305"/>
                <a:gd name="T51" fmla="*/ 7 h 1069"/>
                <a:gd name="T52" fmla="*/ 3125 w 1305"/>
                <a:gd name="T53" fmla="*/ 6 h 1069"/>
                <a:gd name="T54" fmla="*/ 2896 w 1305"/>
                <a:gd name="T55" fmla="*/ 5 h 1069"/>
                <a:gd name="T56" fmla="*/ 2659 w 1305"/>
                <a:gd name="T57" fmla="*/ 3 h 1069"/>
                <a:gd name="T58" fmla="*/ 2425 w 1305"/>
                <a:gd name="T59" fmla="*/ 3 h 1069"/>
                <a:gd name="T60" fmla="*/ 2192 w 1305"/>
                <a:gd name="T61" fmla="*/ 2 h 1069"/>
                <a:gd name="T62" fmla="*/ 1959 w 1305"/>
                <a:gd name="T63" fmla="*/ 1 h 1069"/>
                <a:gd name="T64" fmla="*/ 1766 w 1305"/>
                <a:gd name="T65" fmla="*/ 1 h 1069"/>
                <a:gd name="T66" fmla="*/ 1614 w 1305"/>
                <a:gd name="T67" fmla="*/ 2 h 1069"/>
                <a:gd name="T68" fmla="*/ 1459 w 1305"/>
                <a:gd name="T69" fmla="*/ 3 h 1069"/>
                <a:gd name="T70" fmla="*/ 1304 w 1305"/>
                <a:gd name="T71" fmla="*/ 3 h 1069"/>
                <a:gd name="T72" fmla="*/ 1151 w 1305"/>
                <a:gd name="T73" fmla="*/ 5 h 1069"/>
                <a:gd name="T74" fmla="*/ 996 w 1305"/>
                <a:gd name="T75" fmla="*/ 6 h 1069"/>
                <a:gd name="T76" fmla="*/ 842 w 1305"/>
                <a:gd name="T77" fmla="*/ 7 h 1069"/>
                <a:gd name="T78" fmla="*/ 686 w 1305"/>
                <a:gd name="T79" fmla="*/ 8 h 1069"/>
                <a:gd name="T80" fmla="*/ 573 w 1305"/>
                <a:gd name="T81" fmla="*/ 8 h 1069"/>
                <a:gd name="T82" fmla="*/ 493 w 1305"/>
                <a:gd name="T83" fmla="*/ 8 h 1069"/>
                <a:gd name="T84" fmla="*/ 419 w 1305"/>
                <a:gd name="T85" fmla="*/ 8 h 1069"/>
                <a:gd name="T86" fmla="*/ 345 w 1305"/>
                <a:gd name="T87" fmla="*/ 8 h 1069"/>
                <a:gd name="T88" fmla="*/ 267 w 1305"/>
                <a:gd name="T89" fmla="*/ 8 h 1069"/>
                <a:gd name="T90" fmla="*/ 191 w 1305"/>
                <a:gd name="T91" fmla="*/ 8 h 1069"/>
                <a:gd name="T92" fmla="*/ 118 w 1305"/>
                <a:gd name="T93" fmla="*/ 8 h 1069"/>
                <a:gd name="T94" fmla="*/ 39 w 1305"/>
                <a:gd name="T95" fmla="*/ 8 h 10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069"/>
                <a:gd name="T146" fmla="*/ 1305 w 1305"/>
                <a:gd name="T147" fmla="*/ 1069 h 10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069">
                  <a:moveTo>
                    <a:pt x="0" y="8"/>
                  </a:moveTo>
                  <a:lnTo>
                    <a:pt x="0" y="234"/>
                  </a:lnTo>
                  <a:lnTo>
                    <a:pt x="0" y="458"/>
                  </a:lnTo>
                  <a:lnTo>
                    <a:pt x="0" y="684"/>
                  </a:lnTo>
                  <a:lnTo>
                    <a:pt x="0" y="910"/>
                  </a:lnTo>
                  <a:lnTo>
                    <a:pt x="3" y="949"/>
                  </a:lnTo>
                  <a:lnTo>
                    <a:pt x="4" y="989"/>
                  </a:lnTo>
                  <a:lnTo>
                    <a:pt x="6" y="1028"/>
                  </a:lnTo>
                  <a:lnTo>
                    <a:pt x="8" y="1069"/>
                  </a:lnTo>
                  <a:lnTo>
                    <a:pt x="49" y="1069"/>
                  </a:lnTo>
                  <a:lnTo>
                    <a:pt x="89" y="1069"/>
                  </a:lnTo>
                  <a:lnTo>
                    <a:pt x="129" y="1069"/>
                  </a:lnTo>
                  <a:lnTo>
                    <a:pt x="171" y="1069"/>
                  </a:lnTo>
                  <a:lnTo>
                    <a:pt x="211" y="1069"/>
                  </a:lnTo>
                  <a:lnTo>
                    <a:pt x="251" y="1069"/>
                  </a:lnTo>
                  <a:lnTo>
                    <a:pt x="292" y="1069"/>
                  </a:lnTo>
                  <a:lnTo>
                    <a:pt x="332" y="1069"/>
                  </a:lnTo>
                  <a:lnTo>
                    <a:pt x="374" y="1069"/>
                  </a:lnTo>
                  <a:lnTo>
                    <a:pt x="414" y="1069"/>
                  </a:lnTo>
                  <a:lnTo>
                    <a:pt x="454" y="1069"/>
                  </a:lnTo>
                  <a:lnTo>
                    <a:pt x="495" y="1069"/>
                  </a:lnTo>
                  <a:lnTo>
                    <a:pt x="535" y="1069"/>
                  </a:lnTo>
                  <a:lnTo>
                    <a:pt x="576" y="1069"/>
                  </a:lnTo>
                  <a:lnTo>
                    <a:pt x="617" y="1069"/>
                  </a:lnTo>
                  <a:lnTo>
                    <a:pt x="657" y="1067"/>
                  </a:lnTo>
                  <a:lnTo>
                    <a:pt x="697" y="1067"/>
                  </a:lnTo>
                  <a:lnTo>
                    <a:pt x="738" y="1067"/>
                  </a:lnTo>
                  <a:lnTo>
                    <a:pt x="779" y="1067"/>
                  </a:lnTo>
                  <a:lnTo>
                    <a:pt x="819" y="1067"/>
                  </a:lnTo>
                  <a:lnTo>
                    <a:pt x="860" y="1067"/>
                  </a:lnTo>
                  <a:lnTo>
                    <a:pt x="900" y="1067"/>
                  </a:lnTo>
                  <a:lnTo>
                    <a:pt x="940" y="1067"/>
                  </a:lnTo>
                  <a:lnTo>
                    <a:pt x="982" y="1067"/>
                  </a:lnTo>
                  <a:lnTo>
                    <a:pt x="1022" y="1067"/>
                  </a:lnTo>
                  <a:lnTo>
                    <a:pt x="1062" y="1067"/>
                  </a:lnTo>
                  <a:lnTo>
                    <a:pt x="1103" y="1067"/>
                  </a:lnTo>
                  <a:lnTo>
                    <a:pt x="1143" y="1067"/>
                  </a:lnTo>
                  <a:lnTo>
                    <a:pt x="1185" y="1067"/>
                  </a:lnTo>
                  <a:lnTo>
                    <a:pt x="1225" y="1067"/>
                  </a:lnTo>
                  <a:lnTo>
                    <a:pt x="1265" y="1067"/>
                  </a:lnTo>
                  <a:lnTo>
                    <a:pt x="1305" y="1067"/>
                  </a:lnTo>
                  <a:lnTo>
                    <a:pt x="1305" y="857"/>
                  </a:lnTo>
                  <a:lnTo>
                    <a:pt x="1305" y="645"/>
                  </a:lnTo>
                  <a:lnTo>
                    <a:pt x="1305" y="434"/>
                  </a:lnTo>
                  <a:lnTo>
                    <a:pt x="1305" y="222"/>
                  </a:lnTo>
                  <a:lnTo>
                    <a:pt x="1305" y="168"/>
                  </a:lnTo>
                  <a:lnTo>
                    <a:pt x="1305" y="115"/>
                  </a:lnTo>
                  <a:lnTo>
                    <a:pt x="1305" y="61"/>
                  </a:lnTo>
                  <a:lnTo>
                    <a:pt x="1305" y="8"/>
                  </a:lnTo>
                  <a:lnTo>
                    <a:pt x="1264" y="8"/>
                  </a:lnTo>
                  <a:lnTo>
                    <a:pt x="1224" y="7"/>
                  </a:lnTo>
                  <a:lnTo>
                    <a:pt x="1182" y="7"/>
                  </a:lnTo>
                  <a:lnTo>
                    <a:pt x="1142" y="6"/>
                  </a:lnTo>
                  <a:lnTo>
                    <a:pt x="1100" y="6"/>
                  </a:lnTo>
                  <a:lnTo>
                    <a:pt x="1059" y="6"/>
                  </a:lnTo>
                  <a:lnTo>
                    <a:pt x="1019" y="5"/>
                  </a:lnTo>
                  <a:lnTo>
                    <a:pt x="977" y="5"/>
                  </a:lnTo>
                  <a:lnTo>
                    <a:pt x="936" y="3"/>
                  </a:lnTo>
                  <a:lnTo>
                    <a:pt x="895" y="3"/>
                  </a:lnTo>
                  <a:lnTo>
                    <a:pt x="854" y="3"/>
                  </a:lnTo>
                  <a:lnTo>
                    <a:pt x="814" y="2"/>
                  </a:lnTo>
                  <a:lnTo>
                    <a:pt x="772" y="2"/>
                  </a:lnTo>
                  <a:lnTo>
                    <a:pt x="731" y="1"/>
                  </a:lnTo>
                  <a:lnTo>
                    <a:pt x="690" y="1"/>
                  </a:lnTo>
                  <a:lnTo>
                    <a:pt x="649" y="0"/>
                  </a:lnTo>
                  <a:lnTo>
                    <a:pt x="622" y="1"/>
                  </a:lnTo>
                  <a:lnTo>
                    <a:pt x="595" y="1"/>
                  </a:lnTo>
                  <a:lnTo>
                    <a:pt x="568" y="2"/>
                  </a:lnTo>
                  <a:lnTo>
                    <a:pt x="541" y="2"/>
                  </a:lnTo>
                  <a:lnTo>
                    <a:pt x="514" y="3"/>
                  </a:lnTo>
                  <a:lnTo>
                    <a:pt x="486" y="3"/>
                  </a:lnTo>
                  <a:lnTo>
                    <a:pt x="459" y="3"/>
                  </a:lnTo>
                  <a:lnTo>
                    <a:pt x="432" y="5"/>
                  </a:lnTo>
                  <a:lnTo>
                    <a:pt x="405" y="5"/>
                  </a:lnTo>
                  <a:lnTo>
                    <a:pt x="378" y="6"/>
                  </a:lnTo>
                  <a:lnTo>
                    <a:pt x="351" y="6"/>
                  </a:lnTo>
                  <a:lnTo>
                    <a:pt x="323" y="6"/>
                  </a:lnTo>
                  <a:lnTo>
                    <a:pt x="296" y="7"/>
                  </a:lnTo>
                  <a:lnTo>
                    <a:pt x="269" y="7"/>
                  </a:lnTo>
                  <a:lnTo>
                    <a:pt x="242" y="8"/>
                  </a:lnTo>
                  <a:lnTo>
                    <a:pt x="215" y="8"/>
                  </a:lnTo>
                  <a:lnTo>
                    <a:pt x="201" y="8"/>
                  </a:lnTo>
                  <a:lnTo>
                    <a:pt x="188" y="8"/>
                  </a:lnTo>
                  <a:lnTo>
                    <a:pt x="174" y="8"/>
                  </a:lnTo>
                  <a:lnTo>
                    <a:pt x="162" y="8"/>
                  </a:lnTo>
                  <a:lnTo>
                    <a:pt x="148" y="8"/>
                  </a:lnTo>
                  <a:lnTo>
                    <a:pt x="134" y="8"/>
                  </a:lnTo>
                  <a:lnTo>
                    <a:pt x="121" y="8"/>
                  </a:lnTo>
                  <a:lnTo>
                    <a:pt x="108" y="8"/>
                  </a:lnTo>
                  <a:lnTo>
                    <a:pt x="94" y="8"/>
                  </a:lnTo>
                  <a:lnTo>
                    <a:pt x="81" y="8"/>
                  </a:lnTo>
                  <a:lnTo>
                    <a:pt x="67" y="8"/>
                  </a:lnTo>
                  <a:lnTo>
                    <a:pt x="55" y="8"/>
                  </a:lnTo>
                  <a:lnTo>
                    <a:pt x="41" y="8"/>
                  </a:lnTo>
                  <a:lnTo>
                    <a:pt x="27" y="8"/>
                  </a:lnTo>
                  <a:lnTo>
                    <a:pt x="14" y="8"/>
                  </a:lnTo>
                  <a:lnTo>
                    <a:pt x="0" y="8"/>
                  </a:lnTo>
                  <a:close/>
                </a:path>
              </a:pathLst>
            </a:custGeom>
            <a:solidFill>
              <a:srgbClr val="2B3D3F"/>
            </a:solidFill>
            <a:ln w="9525">
              <a:noFill/>
              <a:round/>
              <a:headEnd/>
              <a:tailEnd/>
            </a:ln>
          </p:spPr>
          <p:txBody>
            <a:bodyPr/>
            <a:lstStyle/>
            <a:p>
              <a:endParaRPr lang="en-US"/>
            </a:p>
          </p:txBody>
        </p:sp>
        <p:sp>
          <p:nvSpPr>
            <p:cNvPr id="23591" name="Freeform 26"/>
            <p:cNvSpPr>
              <a:spLocks/>
            </p:cNvSpPr>
            <p:nvPr/>
          </p:nvSpPr>
          <p:spPr bwMode="auto">
            <a:xfrm>
              <a:off x="3370" y="1642"/>
              <a:ext cx="1461" cy="948"/>
            </a:xfrm>
            <a:custGeom>
              <a:avLst/>
              <a:gdLst>
                <a:gd name="T0" fmla="*/ 2 w 1186"/>
                <a:gd name="T1" fmla="*/ 191 h 969"/>
                <a:gd name="T2" fmla="*/ 2 w 1186"/>
                <a:gd name="T3" fmla="*/ 557 h 969"/>
                <a:gd name="T4" fmla="*/ 11 w 1186"/>
                <a:gd name="T5" fmla="*/ 773 h 969"/>
                <a:gd name="T6" fmla="*/ 21 w 1186"/>
                <a:gd name="T7" fmla="*/ 836 h 969"/>
                <a:gd name="T8" fmla="*/ 127 w 1186"/>
                <a:gd name="T9" fmla="*/ 868 h 969"/>
                <a:gd name="T10" fmla="*/ 339 w 1186"/>
                <a:gd name="T11" fmla="*/ 868 h 969"/>
                <a:gd name="T12" fmla="*/ 548 w 1186"/>
                <a:gd name="T13" fmla="*/ 868 h 969"/>
                <a:gd name="T14" fmla="*/ 755 w 1186"/>
                <a:gd name="T15" fmla="*/ 868 h 969"/>
                <a:gd name="T16" fmla="*/ 965 w 1186"/>
                <a:gd name="T17" fmla="*/ 868 h 969"/>
                <a:gd name="T18" fmla="*/ 1172 w 1186"/>
                <a:gd name="T19" fmla="*/ 868 h 969"/>
                <a:gd name="T20" fmla="*/ 1380 w 1186"/>
                <a:gd name="T21" fmla="*/ 868 h 969"/>
                <a:gd name="T22" fmla="*/ 1589 w 1186"/>
                <a:gd name="T23" fmla="*/ 868 h 969"/>
                <a:gd name="T24" fmla="*/ 1799 w 1186"/>
                <a:gd name="T25" fmla="*/ 868 h 969"/>
                <a:gd name="T26" fmla="*/ 2008 w 1186"/>
                <a:gd name="T27" fmla="*/ 868 h 969"/>
                <a:gd name="T28" fmla="*/ 2216 w 1186"/>
                <a:gd name="T29" fmla="*/ 868 h 969"/>
                <a:gd name="T30" fmla="*/ 2423 w 1186"/>
                <a:gd name="T31" fmla="*/ 868 h 969"/>
                <a:gd name="T32" fmla="*/ 2631 w 1186"/>
                <a:gd name="T33" fmla="*/ 868 h 969"/>
                <a:gd name="T34" fmla="*/ 2839 w 1186"/>
                <a:gd name="T35" fmla="*/ 868 h 969"/>
                <a:gd name="T36" fmla="*/ 3049 w 1186"/>
                <a:gd name="T37" fmla="*/ 868 h 969"/>
                <a:gd name="T38" fmla="*/ 3258 w 1186"/>
                <a:gd name="T39" fmla="*/ 868 h 969"/>
                <a:gd name="T40" fmla="*/ 3364 w 1186"/>
                <a:gd name="T41" fmla="*/ 697 h 969"/>
                <a:gd name="T42" fmla="*/ 3364 w 1186"/>
                <a:gd name="T43" fmla="*/ 352 h 969"/>
                <a:gd name="T44" fmla="*/ 3364 w 1186"/>
                <a:gd name="T45" fmla="*/ 137 h 969"/>
                <a:gd name="T46" fmla="*/ 3364 w 1186"/>
                <a:gd name="T47" fmla="*/ 51 h 969"/>
                <a:gd name="T48" fmla="*/ 3258 w 1186"/>
                <a:gd name="T49" fmla="*/ 6 h 969"/>
                <a:gd name="T50" fmla="*/ 3048 w 1186"/>
                <a:gd name="T51" fmla="*/ 5 h 969"/>
                <a:gd name="T52" fmla="*/ 2838 w 1186"/>
                <a:gd name="T53" fmla="*/ 4 h 969"/>
                <a:gd name="T54" fmla="*/ 2623 w 1186"/>
                <a:gd name="T55" fmla="*/ 3 h 969"/>
                <a:gd name="T56" fmla="*/ 2417 w 1186"/>
                <a:gd name="T57" fmla="*/ 3 h 969"/>
                <a:gd name="T58" fmla="*/ 2204 w 1186"/>
                <a:gd name="T59" fmla="*/ 2 h 969"/>
                <a:gd name="T60" fmla="*/ 1992 w 1186"/>
                <a:gd name="T61" fmla="*/ 2 h 969"/>
                <a:gd name="T62" fmla="*/ 1779 w 1186"/>
                <a:gd name="T63" fmla="*/ 0 h 969"/>
                <a:gd name="T64" fmla="*/ 1605 w 1186"/>
                <a:gd name="T65" fmla="*/ 0 h 969"/>
                <a:gd name="T66" fmla="*/ 1465 w 1186"/>
                <a:gd name="T67" fmla="*/ 2 h 969"/>
                <a:gd name="T68" fmla="*/ 1323 w 1186"/>
                <a:gd name="T69" fmla="*/ 2 h 969"/>
                <a:gd name="T70" fmla="*/ 1184 w 1186"/>
                <a:gd name="T71" fmla="*/ 3 h 969"/>
                <a:gd name="T72" fmla="*/ 1048 w 1186"/>
                <a:gd name="T73" fmla="*/ 3 h 969"/>
                <a:gd name="T74" fmla="*/ 904 w 1186"/>
                <a:gd name="T75" fmla="*/ 4 h 969"/>
                <a:gd name="T76" fmla="*/ 766 w 1186"/>
                <a:gd name="T77" fmla="*/ 5 h 969"/>
                <a:gd name="T78" fmla="*/ 623 w 1186"/>
                <a:gd name="T79" fmla="*/ 6 h 969"/>
                <a:gd name="T80" fmla="*/ 524 w 1186"/>
                <a:gd name="T81" fmla="*/ 6 h 969"/>
                <a:gd name="T82" fmla="*/ 451 w 1186"/>
                <a:gd name="T83" fmla="*/ 6 h 969"/>
                <a:gd name="T84" fmla="*/ 381 w 1186"/>
                <a:gd name="T85" fmla="*/ 7 h 969"/>
                <a:gd name="T86" fmla="*/ 315 w 1186"/>
                <a:gd name="T87" fmla="*/ 7 h 969"/>
                <a:gd name="T88" fmla="*/ 244 w 1186"/>
                <a:gd name="T89" fmla="*/ 7 h 969"/>
                <a:gd name="T90" fmla="*/ 171 w 1186"/>
                <a:gd name="T91" fmla="*/ 7 h 969"/>
                <a:gd name="T92" fmla="*/ 106 w 1186"/>
                <a:gd name="T93" fmla="*/ 7 h 969"/>
                <a:gd name="T94" fmla="*/ 38 w 1186"/>
                <a:gd name="T95" fmla="*/ 7 h 9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86"/>
                <a:gd name="T145" fmla="*/ 0 h 969"/>
                <a:gd name="T146" fmla="*/ 1186 w 1186"/>
                <a:gd name="T147" fmla="*/ 969 h 9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86" h="969">
                  <a:moveTo>
                    <a:pt x="0" y="7"/>
                  </a:moveTo>
                  <a:lnTo>
                    <a:pt x="2" y="212"/>
                  </a:lnTo>
                  <a:lnTo>
                    <a:pt x="2" y="416"/>
                  </a:lnTo>
                  <a:lnTo>
                    <a:pt x="2" y="621"/>
                  </a:lnTo>
                  <a:lnTo>
                    <a:pt x="2" y="826"/>
                  </a:lnTo>
                  <a:lnTo>
                    <a:pt x="4" y="862"/>
                  </a:lnTo>
                  <a:lnTo>
                    <a:pt x="5" y="897"/>
                  </a:lnTo>
                  <a:lnTo>
                    <a:pt x="7" y="933"/>
                  </a:lnTo>
                  <a:lnTo>
                    <a:pt x="8" y="969"/>
                  </a:lnTo>
                  <a:lnTo>
                    <a:pt x="45" y="969"/>
                  </a:lnTo>
                  <a:lnTo>
                    <a:pt x="82" y="969"/>
                  </a:lnTo>
                  <a:lnTo>
                    <a:pt x="119" y="969"/>
                  </a:lnTo>
                  <a:lnTo>
                    <a:pt x="156" y="969"/>
                  </a:lnTo>
                  <a:lnTo>
                    <a:pt x="193" y="969"/>
                  </a:lnTo>
                  <a:lnTo>
                    <a:pt x="230" y="969"/>
                  </a:lnTo>
                  <a:lnTo>
                    <a:pt x="266" y="969"/>
                  </a:lnTo>
                  <a:lnTo>
                    <a:pt x="303" y="969"/>
                  </a:lnTo>
                  <a:lnTo>
                    <a:pt x="340" y="969"/>
                  </a:lnTo>
                  <a:lnTo>
                    <a:pt x="376" y="969"/>
                  </a:lnTo>
                  <a:lnTo>
                    <a:pt x="413" y="969"/>
                  </a:lnTo>
                  <a:lnTo>
                    <a:pt x="450" y="969"/>
                  </a:lnTo>
                  <a:lnTo>
                    <a:pt x="486" y="969"/>
                  </a:lnTo>
                  <a:lnTo>
                    <a:pt x="523" y="969"/>
                  </a:lnTo>
                  <a:lnTo>
                    <a:pt x="560" y="969"/>
                  </a:lnTo>
                  <a:lnTo>
                    <a:pt x="597" y="969"/>
                  </a:lnTo>
                  <a:lnTo>
                    <a:pt x="634" y="969"/>
                  </a:lnTo>
                  <a:lnTo>
                    <a:pt x="671" y="969"/>
                  </a:lnTo>
                  <a:lnTo>
                    <a:pt x="708" y="969"/>
                  </a:lnTo>
                  <a:lnTo>
                    <a:pt x="745" y="969"/>
                  </a:lnTo>
                  <a:lnTo>
                    <a:pt x="781" y="969"/>
                  </a:lnTo>
                  <a:lnTo>
                    <a:pt x="818" y="969"/>
                  </a:lnTo>
                  <a:lnTo>
                    <a:pt x="854" y="969"/>
                  </a:lnTo>
                  <a:lnTo>
                    <a:pt x="891" y="969"/>
                  </a:lnTo>
                  <a:lnTo>
                    <a:pt x="928" y="969"/>
                  </a:lnTo>
                  <a:lnTo>
                    <a:pt x="965" y="969"/>
                  </a:lnTo>
                  <a:lnTo>
                    <a:pt x="1001" y="969"/>
                  </a:lnTo>
                  <a:lnTo>
                    <a:pt x="1038" y="969"/>
                  </a:lnTo>
                  <a:lnTo>
                    <a:pt x="1075" y="969"/>
                  </a:lnTo>
                  <a:lnTo>
                    <a:pt x="1112" y="969"/>
                  </a:lnTo>
                  <a:lnTo>
                    <a:pt x="1149" y="969"/>
                  </a:lnTo>
                  <a:lnTo>
                    <a:pt x="1186" y="969"/>
                  </a:lnTo>
                  <a:lnTo>
                    <a:pt x="1186" y="777"/>
                  </a:lnTo>
                  <a:lnTo>
                    <a:pt x="1186" y="585"/>
                  </a:lnTo>
                  <a:lnTo>
                    <a:pt x="1186" y="393"/>
                  </a:lnTo>
                  <a:lnTo>
                    <a:pt x="1186" y="202"/>
                  </a:lnTo>
                  <a:lnTo>
                    <a:pt x="1186" y="152"/>
                  </a:lnTo>
                  <a:lnTo>
                    <a:pt x="1186" y="104"/>
                  </a:lnTo>
                  <a:lnTo>
                    <a:pt x="1186" y="56"/>
                  </a:lnTo>
                  <a:lnTo>
                    <a:pt x="1186" y="6"/>
                  </a:lnTo>
                  <a:lnTo>
                    <a:pt x="1149" y="6"/>
                  </a:lnTo>
                  <a:lnTo>
                    <a:pt x="1111" y="5"/>
                  </a:lnTo>
                  <a:lnTo>
                    <a:pt x="1074" y="5"/>
                  </a:lnTo>
                  <a:lnTo>
                    <a:pt x="1037" y="5"/>
                  </a:lnTo>
                  <a:lnTo>
                    <a:pt x="1000" y="4"/>
                  </a:lnTo>
                  <a:lnTo>
                    <a:pt x="962" y="4"/>
                  </a:lnTo>
                  <a:lnTo>
                    <a:pt x="925" y="3"/>
                  </a:lnTo>
                  <a:lnTo>
                    <a:pt x="888" y="3"/>
                  </a:lnTo>
                  <a:lnTo>
                    <a:pt x="852" y="3"/>
                  </a:lnTo>
                  <a:lnTo>
                    <a:pt x="814" y="2"/>
                  </a:lnTo>
                  <a:lnTo>
                    <a:pt x="777" y="2"/>
                  </a:lnTo>
                  <a:lnTo>
                    <a:pt x="740" y="2"/>
                  </a:lnTo>
                  <a:lnTo>
                    <a:pt x="702" y="2"/>
                  </a:lnTo>
                  <a:lnTo>
                    <a:pt x="665" y="0"/>
                  </a:lnTo>
                  <a:lnTo>
                    <a:pt x="627" y="0"/>
                  </a:lnTo>
                  <a:lnTo>
                    <a:pt x="590" y="0"/>
                  </a:lnTo>
                  <a:lnTo>
                    <a:pt x="566" y="0"/>
                  </a:lnTo>
                  <a:lnTo>
                    <a:pt x="541" y="0"/>
                  </a:lnTo>
                  <a:lnTo>
                    <a:pt x="516" y="2"/>
                  </a:lnTo>
                  <a:lnTo>
                    <a:pt x="492" y="2"/>
                  </a:lnTo>
                  <a:lnTo>
                    <a:pt x="467" y="2"/>
                  </a:lnTo>
                  <a:lnTo>
                    <a:pt x="443" y="2"/>
                  </a:lnTo>
                  <a:lnTo>
                    <a:pt x="417" y="3"/>
                  </a:lnTo>
                  <a:lnTo>
                    <a:pt x="393" y="3"/>
                  </a:lnTo>
                  <a:lnTo>
                    <a:pt x="369" y="3"/>
                  </a:lnTo>
                  <a:lnTo>
                    <a:pt x="344" y="4"/>
                  </a:lnTo>
                  <a:lnTo>
                    <a:pt x="319" y="4"/>
                  </a:lnTo>
                  <a:lnTo>
                    <a:pt x="295" y="5"/>
                  </a:lnTo>
                  <a:lnTo>
                    <a:pt x="270" y="5"/>
                  </a:lnTo>
                  <a:lnTo>
                    <a:pt x="246" y="5"/>
                  </a:lnTo>
                  <a:lnTo>
                    <a:pt x="220" y="6"/>
                  </a:lnTo>
                  <a:lnTo>
                    <a:pt x="196" y="6"/>
                  </a:lnTo>
                  <a:lnTo>
                    <a:pt x="184" y="6"/>
                  </a:lnTo>
                  <a:lnTo>
                    <a:pt x="172" y="6"/>
                  </a:lnTo>
                  <a:lnTo>
                    <a:pt x="159" y="6"/>
                  </a:lnTo>
                  <a:lnTo>
                    <a:pt x="147" y="7"/>
                  </a:lnTo>
                  <a:lnTo>
                    <a:pt x="135" y="7"/>
                  </a:lnTo>
                  <a:lnTo>
                    <a:pt x="122" y="7"/>
                  </a:lnTo>
                  <a:lnTo>
                    <a:pt x="111" y="7"/>
                  </a:lnTo>
                  <a:lnTo>
                    <a:pt x="98" y="7"/>
                  </a:lnTo>
                  <a:lnTo>
                    <a:pt x="86" y="7"/>
                  </a:lnTo>
                  <a:lnTo>
                    <a:pt x="74" y="7"/>
                  </a:lnTo>
                  <a:lnTo>
                    <a:pt x="61" y="7"/>
                  </a:lnTo>
                  <a:lnTo>
                    <a:pt x="50" y="7"/>
                  </a:lnTo>
                  <a:lnTo>
                    <a:pt x="37" y="7"/>
                  </a:lnTo>
                  <a:lnTo>
                    <a:pt x="25" y="7"/>
                  </a:lnTo>
                  <a:lnTo>
                    <a:pt x="13" y="7"/>
                  </a:lnTo>
                  <a:lnTo>
                    <a:pt x="0" y="7"/>
                  </a:lnTo>
                  <a:close/>
                </a:path>
              </a:pathLst>
            </a:custGeom>
            <a:solidFill>
              <a:srgbClr val="303F44"/>
            </a:solidFill>
            <a:ln w="9525">
              <a:noFill/>
              <a:round/>
              <a:headEnd/>
              <a:tailEnd/>
            </a:ln>
          </p:spPr>
          <p:txBody>
            <a:bodyPr/>
            <a:lstStyle/>
            <a:p>
              <a:endParaRPr lang="en-US"/>
            </a:p>
          </p:txBody>
        </p:sp>
        <p:sp>
          <p:nvSpPr>
            <p:cNvPr id="23592" name="Freeform 27"/>
            <p:cNvSpPr>
              <a:spLocks/>
            </p:cNvSpPr>
            <p:nvPr/>
          </p:nvSpPr>
          <p:spPr bwMode="auto">
            <a:xfrm>
              <a:off x="3372" y="1644"/>
              <a:ext cx="1313" cy="854"/>
            </a:xfrm>
            <a:custGeom>
              <a:avLst/>
              <a:gdLst>
                <a:gd name="T0" fmla="*/ 0 w 1065"/>
                <a:gd name="T1" fmla="*/ 175 h 870"/>
                <a:gd name="T2" fmla="*/ 1 w 1065"/>
                <a:gd name="T3" fmla="*/ 507 h 870"/>
                <a:gd name="T4" fmla="*/ 2 w 1065"/>
                <a:gd name="T5" fmla="*/ 706 h 870"/>
                <a:gd name="T6" fmla="*/ 14 w 1065"/>
                <a:gd name="T7" fmla="*/ 764 h 870"/>
                <a:gd name="T8" fmla="*/ 112 w 1065"/>
                <a:gd name="T9" fmla="*/ 793 h 870"/>
                <a:gd name="T10" fmla="*/ 305 w 1065"/>
                <a:gd name="T11" fmla="*/ 793 h 870"/>
                <a:gd name="T12" fmla="*/ 489 w 1065"/>
                <a:gd name="T13" fmla="*/ 793 h 870"/>
                <a:gd name="T14" fmla="*/ 677 w 1065"/>
                <a:gd name="T15" fmla="*/ 793 h 870"/>
                <a:gd name="T16" fmla="*/ 869 w 1065"/>
                <a:gd name="T17" fmla="*/ 793 h 870"/>
                <a:gd name="T18" fmla="*/ 1053 w 1065"/>
                <a:gd name="T19" fmla="*/ 793 h 870"/>
                <a:gd name="T20" fmla="*/ 1246 w 1065"/>
                <a:gd name="T21" fmla="*/ 793 h 870"/>
                <a:gd name="T22" fmla="*/ 1431 w 1065"/>
                <a:gd name="T23" fmla="*/ 793 h 870"/>
                <a:gd name="T24" fmla="*/ 1625 w 1065"/>
                <a:gd name="T25" fmla="*/ 793 h 870"/>
                <a:gd name="T26" fmla="*/ 1809 w 1065"/>
                <a:gd name="T27" fmla="*/ 793 h 870"/>
                <a:gd name="T28" fmla="*/ 1996 w 1065"/>
                <a:gd name="T29" fmla="*/ 793 h 870"/>
                <a:gd name="T30" fmla="*/ 2188 w 1065"/>
                <a:gd name="T31" fmla="*/ 793 h 870"/>
                <a:gd name="T32" fmla="*/ 2374 w 1065"/>
                <a:gd name="T33" fmla="*/ 793 h 870"/>
                <a:gd name="T34" fmla="*/ 2564 w 1065"/>
                <a:gd name="T35" fmla="*/ 793 h 870"/>
                <a:gd name="T36" fmla="*/ 2751 w 1065"/>
                <a:gd name="T37" fmla="*/ 793 h 870"/>
                <a:gd name="T38" fmla="*/ 2938 w 1065"/>
                <a:gd name="T39" fmla="*/ 793 h 870"/>
                <a:gd name="T40" fmla="*/ 3034 w 1065"/>
                <a:gd name="T41" fmla="*/ 636 h 870"/>
                <a:gd name="T42" fmla="*/ 3034 w 1065"/>
                <a:gd name="T43" fmla="*/ 323 h 870"/>
                <a:gd name="T44" fmla="*/ 3034 w 1065"/>
                <a:gd name="T45" fmla="*/ 126 h 870"/>
                <a:gd name="T46" fmla="*/ 3034 w 1065"/>
                <a:gd name="T47" fmla="*/ 44 h 870"/>
                <a:gd name="T48" fmla="*/ 2938 w 1065"/>
                <a:gd name="T49" fmla="*/ 5 h 870"/>
                <a:gd name="T50" fmla="*/ 2749 w 1065"/>
                <a:gd name="T51" fmla="*/ 4 h 870"/>
                <a:gd name="T52" fmla="*/ 2558 w 1065"/>
                <a:gd name="T53" fmla="*/ 3 h 870"/>
                <a:gd name="T54" fmla="*/ 2368 w 1065"/>
                <a:gd name="T55" fmla="*/ 2 h 870"/>
                <a:gd name="T56" fmla="*/ 2175 w 1065"/>
                <a:gd name="T57" fmla="*/ 2 h 870"/>
                <a:gd name="T58" fmla="*/ 1989 w 1065"/>
                <a:gd name="T59" fmla="*/ 1 h 870"/>
                <a:gd name="T60" fmla="*/ 1796 w 1065"/>
                <a:gd name="T61" fmla="*/ 1 h 870"/>
                <a:gd name="T62" fmla="*/ 1606 w 1065"/>
                <a:gd name="T63" fmla="*/ 0 h 870"/>
                <a:gd name="T64" fmla="*/ 1450 w 1065"/>
                <a:gd name="T65" fmla="*/ 0 h 870"/>
                <a:gd name="T66" fmla="*/ 1320 w 1065"/>
                <a:gd name="T67" fmla="*/ 1 h 870"/>
                <a:gd name="T68" fmla="*/ 1193 w 1065"/>
                <a:gd name="T69" fmla="*/ 1 h 870"/>
                <a:gd name="T70" fmla="*/ 1069 w 1065"/>
                <a:gd name="T71" fmla="*/ 2 h 870"/>
                <a:gd name="T72" fmla="*/ 941 w 1065"/>
                <a:gd name="T73" fmla="*/ 2 h 870"/>
                <a:gd name="T74" fmla="*/ 815 w 1065"/>
                <a:gd name="T75" fmla="*/ 3 h 870"/>
                <a:gd name="T76" fmla="*/ 685 w 1065"/>
                <a:gd name="T77" fmla="*/ 4 h 870"/>
                <a:gd name="T78" fmla="*/ 563 w 1065"/>
                <a:gd name="T79" fmla="*/ 5 h 870"/>
                <a:gd name="T80" fmla="*/ 438 w 1065"/>
                <a:gd name="T81" fmla="*/ 5 h 870"/>
                <a:gd name="T82" fmla="*/ 314 w 1065"/>
                <a:gd name="T83" fmla="*/ 5 h 870"/>
                <a:gd name="T84" fmla="*/ 185 w 1065"/>
                <a:gd name="T85" fmla="*/ 7 h 870"/>
                <a:gd name="T86" fmla="*/ 59 w 1065"/>
                <a:gd name="T87" fmla="*/ 7 h 8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65"/>
                <a:gd name="T133" fmla="*/ 0 h 870"/>
                <a:gd name="T134" fmla="*/ 1065 w 1065"/>
                <a:gd name="T135" fmla="*/ 870 h 8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65" h="870">
                  <a:moveTo>
                    <a:pt x="0" y="7"/>
                  </a:moveTo>
                  <a:lnTo>
                    <a:pt x="0" y="191"/>
                  </a:lnTo>
                  <a:lnTo>
                    <a:pt x="1" y="374"/>
                  </a:lnTo>
                  <a:lnTo>
                    <a:pt x="1" y="557"/>
                  </a:lnTo>
                  <a:lnTo>
                    <a:pt x="1" y="741"/>
                  </a:lnTo>
                  <a:lnTo>
                    <a:pt x="2" y="774"/>
                  </a:lnTo>
                  <a:lnTo>
                    <a:pt x="4" y="806"/>
                  </a:lnTo>
                  <a:lnTo>
                    <a:pt x="5" y="838"/>
                  </a:lnTo>
                  <a:lnTo>
                    <a:pt x="6" y="870"/>
                  </a:lnTo>
                  <a:lnTo>
                    <a:pt x="40" y="870"/>
                  </a:lnTo>
                  <a:lnTo>
                    <a:pt x="73" y="870"/>
                  </a:lnTo>
                  <a:lnTo>
                    <a:pt x="106" y="870"/>
                  </a:lnTo>
                  <a:lnTo>
                    <a:pt x="139" y="870"/>
                  </a:lnTo>
                  <a:lnTo>
                    <a:pt x="172" y="870"/>
                  </a:lnTo>
                  <a:lnTo>
                    <a:pt x="206" y="870"/>
                  </a:lnTo>
                  <a:lnTo>
                    <a:pt x="238" y="870"/>
                  </a:lnTo>
                  <a:lnTo>
                    <a:pt x="271" y="870"/>
                  </a:lnTo>
                  <a:lnTo>
                    <a:pt x="305" y="870"/>
                  </a:lnTo>
                  <a:lnTo>
                    <a:pt x="338" y="870"/>
                  </a:lnTo>
                  <a:lnTo>
                    <a:pt x="370" y="870"/>
                  </a:lnTo>
                  <a:lnTo>
                    <a:pt x="404" y="870"/>
                  </a:lnTo>
                  <a:lnTo>
                    <a:pt x="437" y="870"/>
                  </a:lnTo>
                  <a:lnTo>
                    <a:pt x="470" y="870"/>
                  </a:lnTo>
                  <a:lnTo>
                    <a:pt x="503" y="870"/>
                  </a:lnTo>
                  <a:lnTo>
                    <a:pt x="536" y="870"/>
                  </a:lnTo>
                  <a:lnTo>
                    <a:pt x="570" y="870"/>
                  </a:lnTo>
                  <a:lnTo>
                    <a:pt x="602" y="870"/>
                  </a:lnTo>
                  <a:lnTo>
                    <a:pt x="635" y="870"/>
                  </a:lnTo>
                  <a:lnTo>
                    <a:pt x="669" y="870"/>
                  </a:lnTo>
                  <a:lnTo>
                    <a:pt x="701" y="870"/>
                  </a:lnTo>
                  <a:lnTo>
                    <a:pt x="734" y="870"/>
                  </a:lnTo>
                  <a:lnTo>
                    <a:pt x="768" y="870"/>
                  </a:lnTo>
                  <a:lnTo>
                    <a:pt x="800" y="870"/>
                  </a:lnTo>
                  <a:lnTo>
                    <a:pt x="834" y="870"/>
                  </a:lnTo>
                  <a:lnTo>
                    <a:pt x="867" y="870"/>
                  </a:lnTo>
                  <a:lnTo>
                    <a:pt x="900" y="870"/>
                  </a:lnTo>
                  <a:lnTo>
                    <a:pt x="933" y="870"/>
                  </a:lnTo>
                  <a:lnTo>
                    <a:pt x="966" y="870"/>
                  </a:lnTo>
                  <a:lnTo>
                    <a:pt x="999" y="870"/>
                  </a:lnTo>
                  <a:lnTo>
                    <a:pt x="1032" y="870"/>
                  </a:lnTo>
                  <a:lnTo>
                    <a:pt x="1065" y="870"/>
                  </a:lnTo>
                  <a:lnTo>
                    <a:pt x="1065" y="698"/>
                  </a:lnTo>
                  <a:lnTo>
                    <a:pt x="1065" y="525"/>
                  </a:lnTo>
                  <a:lnTo>
                    <a:pt x="1065" y="353"/>
                  </a:lnTo>
                  <a:lnTo>
                    <a:pt x="1065" y="180"/>
                  </a:lnTo>
                  <a:lnTo>
                    <a:pt x="1065" y="137"/>
                  </a:lnTo>
                  <a:lnTo>
                    <a:pt x="1065" y="93"/>
                  </a:lnTo>
                  <a:lnTo>
                    <a:pt x="1065" y="49"/>
                  </a:lnTo>
                  <a:lnTo>
                    <a:pt x="1065" y="5"/>
                  </a:lnTo>
                  <a:lnTo>
                    <a:pt x="1032" y="5"/>
                  </a:lnTo>
                  <a:lnTo>
                    <a:pt x="998" y="4"/>
                  </a:lnTo>
                  <a:lnTo>
                    <a:pt x="965" y="4"/>
                  </a:lnTo>
                  <a:lnTo>
                    <a:pt x="931" y="4"/>
                  </a:lnTo>
                  <a:lnTo>
                    <a:pt x="898" y="3"/>
                  </a:lnTo>
                  <a:lnTo>
                    <a:pt x="865" y="3"/>
                  </a:lnTo>
                  <a:lnTo>
                    <a:pt x="831" y="2"/>
                  </a:lnTo>
                  <a:lnTo>
                    <a:pt x="798" y="2"/>
                  </a:lnTo>
                  <a:lnTo>
                    <a:pt x="764" y="2"/>
                  </a:lnTo>
                  <a:lnTo>
                    <a:pt x="731" y="1"/>
                  </a:lnTo>
                  <a:lnTo>
                    <a:pt x="698" y="1"/>
                  </a:lnTo>
                  <a:lnTo>
                    <a:pt x="664" y="1"/>
                  </a:lnTo>
                  <a:lnTo>
                    <a:pt x="631" y="1"/>
                  </a:lnTo>
                  <a:lnTo>
                    <a:pt x="597" y="0"/>
                  </a:lnTo>
                  <a:lnTo>
                    <a:pt x="564" y="0"/>
                  </a:lnTo>
                  <a:lnTo>
                    <a:pt x="531" y="0"/>
                  </a:lnTo>
                  <a:lnTo>
                    <a:pt x="509" y="0"/>
                  </a:lnTo>
                  <a:lnTo>
                    <a:pt x="486" y="0"/>
                  </a:lnTo>
                  <a:lnTo>
                    <a:pt x="464" y="1"/>
                  </a:lnTo>
                  <a:lnTo>
                    <a:pt x="442" y="1"/>
                  </a:lnTo>
                  <a:lnTo>
                    <a:pt x="419" y="1"/>
                  </a:lnTo>
                  <a:lnTo>
                    <a:pt x="397" y="1"/>
                  </a:lnTo>
                  <a:lnTo>
                    <a:pt x="375" y="2"/>
                  </a:lnTo>
                  <a:lnTo>
                    <a:pt x="353" y="2"/>
                  </a:lnTo>
                  <a:lnTo>
                    <a:pt x="330" y="2"/>
                  </a:lnTo>
                  <a:lnTo>
                    <a:pt x="308" y="3"/>
                  </a:lnTo>
                  <a:lnTo>
                    <a:pt x="286" y="3"/>
                  </a:lnTo>
                  <a:lnTo>
                    <a:pt x="264" y="4"/>
                  </a:lnTo>
                  <a:lnTo>
                    <a:pt x="241" y="4"/>
                  </a:lnTo>
                  <a:lnTo>
                    <a:pt x="220" y="4"/>
                  </a:lnTo>
                  <a:lnTo>
                    <a:pt x="198" y="5"/>
                  </a:lnTo>
                  <a:lnTo>
                    <a:pt x="176" y="5"/>
                  </a:lnTo>
                  <a:lnTo>
                    <a:pt x="154" y="5"/>
                  </a:lnTo>
                  <a:lnTo>
                    <a:pt x="132" y="5"/>
                  </a:lnTo>
                  <a:lnTo>
                    <a:pt x="110" y="5"/>
                  </a:lnTo>
                  <a:lnTo>
                    <a:pt x="88" y="5"/>
                  </a:lnTo>
                  <a:lnTo>
                    <a:pt x="65" y="7"/>
                  </a:lnTo>
                  <a:lnTo>
                    <a:pt x="43" y="7"/>
                  </a:lnTo>
                  <a:lnTo>
                    <a:pt x="21" y="7"/>
                  </a:lnTo>
                  <a:lnTo>
                    <a:pt x="0" y="7"/>
                  </a:lnTo>
                  <a:close/>
                </a:path>
              </a:pathLst>
            </a:custGeom>
            <a:solidFill>
              <a:srgbClr val="354449"/>
            </a:solidFill>
            <a:ln w="9525">
              <a:noFill/>
              <a:round/>
              <a:headEnd/>
              <a:tailEnd/>
            </a:ln>
          </p:spPr>
          <p:txBody>
            <a:bodyPr/>
            <a:lstStyle/>
            <a:p>
              <a:endParaRPr lang="en-US"/>
            </a:p>
          </p:txBody>
        </p:sp>
        <p:sp>
          <p:nvSpPr>
            <p:cNvPr id="23593" name="Freeform 28"/>
            <p:cNvSpPr>
              <a:spLocks/>
            </p:cNvSpPr>
            <p:nvPr/>
          </p:nvSpPr>
          <p:spPr bwMode="auto">
            <a:xfrm>
              <a:off x="3372" y="1646"/>
              <a:ext cx="1166" cy="758"/>
            </a:xfrm>
            <a:custGeom>
              <a:avLst/>
              <a:gdLst>
                <a:gd name="T0" fmla="*/ 0 w 944"/>
                <a:gd name="T1" fmla="*/ 155 h 773"/>
                <a:gd name="T2" fmla="*/ 1 w 944"/>
                <a:gd name="T3" fmla="*/ 449 h 773"/>
                <a:gd name="T4" fmla="*/ 2 w 944"/>
                <a:gd name="T5" fmla="*/ 622 h 773"/>
                <a:gd name="T6" fmla="*/ 14 w 944"/>
                <a:gd name="T7" fmla="*/ 675 h 773"/>
                <a:gd name="T8" fmla="*/ 99 w 944"/>
                <a:gd name="T9" fmla="*/ 701 h 773"/>
                <a:gd name="T10" fmla="*/ 271 w 944"/>
                <a:gd name="T11" fmla="*/ 701 h 773"/>
                <a:gd name="T12" fmla="*/ 440 w 944"/>
                <a:gd name="T13" fmla="*/ 701 h 773"/>
                <a:gd name="T14" fmla="*/ 610 w 944"/>
                <a:gd name="T15" fmla="*/ 701 h 773"/>
                <a:gd name="T16" fmla="*/ 774 w 944"/>
                <a:gd name="T17" fmla="*/ 701 h 773"/>
                <a:gd name="T18" fmla="*/ 945 w 944"/>
                <a:gd name="T19" fmla="*/ 701 h 773"/>
                <a:gd name="T20" fmla="*/ 1115 w 944"/>
                <a:gd name="T21" fmla="*/ 701 h 773"/>
                <a:gd name="T22" fmla="*/ 1285 w 944"/>
                <a:gd name="T23" fmla="*/ 701 h 773"/>
                <a:gd name="T24" fmla="*/ 1451 w 944"/>
                <a:gd name="T25" fmla="*/ 701 h 773"/>
                <a:gd name="T26" fmla="*/ 1617 w 944"/>
                <a:gd name="T27" fmla="*/ 701 h 773"/>
                <a:gd name="T28" fmla="*/ 1789 w 944"/>
                <a:gd name="T29" fmla="*/ 701 h 773"/>
                <a:gd name="T30" fmla="*/ 1955 w 944"/>
                <a:gd name="T31" fmla="*/ 701 h 773"/>
                <a:gd name="T32" fmla="*/ 2126 w 944"/>
                <a:gd name="T33" fmla="*/ 701 h 773"/>
                <a:gd name="T34" fmla="*/ 2295 w 944"/>
                <a:gd name="T35" fmla="*/ 700 h 773"/>
                <a:gd name="T36" fmla="*/ 2465 w 944"/>
                <a:gd name="T37" fmla="*/ 700 h 773"/>
                <a:gd name="T38" fmla="*/ 2630 w 944"/>
                <a:gd name="T39" fmla="*/ 700 h 773"/>
                <a:gd name="T40" fmla="*/ 2714 w 944"/>
                <a:gd name="T41" fmla="*/ 560 h 773"/>
                <a:gd name="T42" fmla="*/ 2714 w 944"/>
                <a:gd name="T43" fmla="*/ 283 h 773"/>
                <a:gd name="T44" fmla="*/ 2714 w 944"/>
                <a:gd name="T45" fmla="*/ 111 h 773"/>
                <a:gd name="T46" fmla="*/ 2714 w 944"/>
                <a:gd name="T47" fmla="*/ 39 h 773"/>
                <a:gd name="T48" fmla="*/ 2628 w 944"/>
                <a:gd name="T49" fmla="*/ 5 h 773"/>
                <a:gd name="T50" fmla="*/ 2460 w 944"/>
                <a:gd name="T51" fmla="*/ 3 h 773"/>
                <a:gd name="T52" fmla="*/ 2290 w 944"/>
                <a:gd name="T53" fmla="*/ 3 h 773"/>
                <a:gd name="T54" fmla="*/ 2117 w 944"/>
                <a:gd name="T55" fmla="*/ 2 h 773"/>
                <a:gd name="T56" fmla="*/ 1948 w 944"/>
                <a:gd name="T57" fmla="*/ 2 h 773"/>
                <a:gd name="T58" fmla="*/ 1776 w 944"/>
                <a:gd name="T59" fmla="*/ 1 h 773"/>
                <a:gd name="T60" fmla="*/ 1611 w 944"/>
                <a:gd name="T61" fmla="*/ 1 h 773"/>
                <a:gd name="T62" fmla="*/ 1441 w 944"/>
                <a:gd name="T63" fmla="*/ 0 h 773"/>
                <a:gd name="T64" fmla="*/ 1297 w 944"/>
                <a:gd name="T65" fmla="*/ 0 h 773"/>
                <a:gd name="T66" fmla="*/ 1186 w 944"/>
                <a:gd name="T67" fmla="*/ 1 h 773"/>
                <a:gd name="T68" fmla="*/ 1072 w 944"/>
                <a:gd name="T69" fmla="*/ 1 h 773"/>
                <a:gd name="T70" fmla="*/ 961 w 944"/>
                <a:gd name="T71" fmla="*/ 2 h 773"/>
                <a:gd name="T72" fmla="*/ 842 w 944"/>
                <a:gd name="T73" fmla="*/ 2 h 773"/>
                <a:gd name="T74" fmla="*/ 731 w 944"/>
                <a:gd name="T75" fmla="*/ 3 h 773"/>
                <a:gd name="T76" fmla="*/ 619 w 944"/>
                <a:gd name="T77" fmla="*/ 3 h 773"/>
                <a:gd name="T78" fmla="*/ 505 w 944"/>
                <a:gd name="T79" fmla="*/ 5 h 773"/>
                <a:gd name="T80" fmla="*/ 394 w 944"/>
                <a:gd name="T81" fmla="*/ 5 h 773"/>
                <a:gd name="T82" fmla="*/ 280 w 944"/>
                <a:gd name="T83" fmla="*/ 6 h 773"/>
                <a:gd name="T84" fmla="*/ 168 w 944"/>
                <a:gd name="T85" fmla="*/ 7 h 773"/>
                <a:gd name="T86" fmla="*/ 53 w 944"/>
                <a:gd name="T87" fmla="*/ 7 h 7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44"/>
                <a:gd name="T133" fmla="*/ 0 h 773"/>
                <a:gd name="T134" fmla="*/ 944 w 944"/>
                <a:gd name="T135" fmla="*/ 773 h 7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44" h="773">
                  <a:moveTo>
                    <a:pt x="0" y="7"/>
                  </a:moveTo>
                  <a:lnTo>
                    <a:pt x="0" y="170"/>
                  </a:lnTo>
                  <a:lnTo>
                    <a:pt x="1" y="333"/>
                  </a:lnTo>
                  <a:lnTo>
                    <a:pt x="1" y="495"/>
                  </a:lnTo>
                  <a:lnTo>
                    <a:pt x="1" y="658"/>
                  </a:lnTo>
                  <a:lnTo>
                    <a:pt x="2" y="686"/>
                  </a:lnTo>
                  <a:lnTo>
                    <a:pt x="4" y="715"/>
                  </a:lnTo>
                  <a:lnTo>
                    <a:pt x="5" y="744"/>
                  </a:lnTo>
                  <a:lnTo>
                    <a:pt x="7" y="773"/>
                  </a:lnTo>
                  <a:lnTo>
                    <a:pt x="35" y="773"/>
                  </a:lnTo>
                  <a:lnTo>
                    <a:pt x="65" y="773"/>
                  </a:lnTo>
                  <a:lnTo>
                    <a:pt x="94" y="773"/>
                  </a:lnTo>
                  <a:lnTo>
                    <a:pt x="124" y="773"/>
                  </a:lnTo>
                  <a:lnTo>
                    <a:pt x="153" y="773"/>
                  </a:lnTo>
                  <a:lnTo>
                    <a:pt x="183" y="773"/>
                  </a:lnTo>
                  <a:lnTo>
                    <a:pt x="212" y="773"/>
                  </a:lnTo>
                  <a:lnTo>
                    <a:pt x="240" y="773"/>
                  </a:lnTo>
                  <a:lnTo>
                    <a:pt x="270" y="773"/>
                  </a:lnTo>
                  <a:lnTo>
                    <a:pt x="299" y="773"/>
                  </a:lnTo>
                  <a:lnTo>
                    <a:pt x="329" y="773"/>
                  </a:lnTo>
                  <a:lnTo>
                    <a:pt x="358" y="773"/>
                  </a:lnTo>
                  <a:lnTo>
                    <a:pt x="388" y="773"/>
                  </a:lnTo>
                  <a:lnTo>
                    <a:pt x="417" y="773"/>
                  </a:lnTo>
                  <a:lnTo>
                    <a:pt x="447" y="773"/>
                  </a:lnTo>
                  <a:lnTo>
                    <a:pt x="475" y="773"/>
                  </a:lnTo>
                  <a:lnTo>
                    <a:pt x="504" y="773"/>
                  </a:lnTo>
                  <a:lnTo>
                    <a:pt x="534" y="773"/>
                  </a:lnTo>
                  <a:lnTo>
                    <a:pt x="563" y="773"/>
                  </a:lnTo>
                  <a:lnTo>
                    <a:pt x="593" y="773"/>
                  </a:lnTo>
                  <a:lnTo>
                    <a:pt x="622" y="773"/>
                  </a:lnTo>
                  <a:lnTo>
                    <a:pt x="652" y="773"/>
                  </a:lnTo>
                  <a:lnTo>
                    <a:pt x="680" y="773"/>
                  </a:lnTo>
                  <a:lnTo>
                    <a:pt x="710" y="773"/>
                  </a:lnTo>
                  <a:lnTo>
                    <a:pt x="739" y="773"/>
                  </a:lnTo>
                  <a:lnTo>
                    <a:pt x="768" y="772"/>
                  </a:lnTo>
                  <a:lnTo>
                    <a:pt x="798" y="772"/>
                  </a:lnTo>
                  <a:lnTo>
                    <a:pt x="827" y="772"/>
                  </a:lnTo>
                  <a:lnTo>
                    <a:pt x="857" y="772"/>
                  </a:lnTo>
                  <a:lnTo>
                    <a:pt x="885" y="772"/>
                  </a:lnTo>
                  <a:lnTo>
                    <a:pt x="915" y="772"/>
                  </a:lnTo>
                  <a:lnTo>
                    <a:pt x="944" y="772"/>
                  </a:lnTo>
                  <a:lnTo>
                    <a:pt x="944" y="618"/>
                  </a:lnTo>
                  <a:lnTo>
                    <a:pt x="944" y="465"/>
                  </a:lnTo>
                  <a:lnTo>
                    <a:pt x="944" y="313"/>
                  </a:lnTo>
                  <a:lnTo>
                    <a:pt x="944" y="160"/>
                  </a:lnTo>
                  <a:lnTo>
                    <a:pt x="944" y="121"/>
                  </a:lnTo>
                  <a:lnTo>
                    <a:pt x="944" y="82"/>
                  </a:lnTo>
                  <a:lnTo>
                    <a:pt x="944" y="44"/>
                  </a:lnTo>
                  <a:lnTo>
                    <a:pt x="944" y="5"/>
                  </a:lnTo>
                  <a:lnTo>
                    <a:pt x="914" y="5"/>
                  </a:lnTo>
                  <a:lnTo>
                    <a:pt x="885" y="5"/>
                  </a:lnTo>
                  <a:lnTo>
                    <a:pt x="856" y="3"/>
                  </a:lnTo>
                  <a:lnTo>
                    <a:pt x="826" y="3"/>
                  </a:lnTo>
                  <a:lnTo>
                    <a:pt x="797" y="3"/>
                  </a:lnTo>
                  <a:lnTo>
                    <a:pt x="767" y="3"/>
                  </a:lnTo>
                  <a:lnTo>
                    <a:pt x="737" y="2"/>
                  </a:lnTo>
                  <a:lnTo>
                    <a:pt x="708" y="2"/>
                  </a:lnTo>
                  <a:lnTo>
                    <a:pt x="678" y="2"/>
                  </a:lnTo>
                  <a:lnTo>
                    <a:pt x="648" y="1"/>
                  </a:lnTo>
                  <a:lnTo>
                    <a:pt x="618" y="1"/>
                  </a:lnTo>
                  <a:lnTo>
                    <a:pt x="589" y="1"/>
                  </a:lnTo>
                  <a:lnTo>
                    <a:pt x="560" y="1"/>
                  </a:lnTo>
                  <a:lnTo>
                    <a:pt x="530" y="0"/>
                  </a:lnTo>
                  <a:lnTo>
                    <a:pt x="501" y="0"/>
                  </a:lnTo>
                  <a:lnTo>
                    <a:pt x="471" y="0"/>
                  </a:lnTo>
                  <a:lnTo>
                    <a:pt x="451" y="0"/>
                  </a:lnTo>
                  <a:lnTo>
                    <a:pt x="432" y="0"/>
                  </a:lnTo>
                  <a:lnTo>
                    <a:pt x="412" y="1"/>
                  </a:lnTo>
                  <a:lnTo>
                    <a:pt x="392" y="1"/>
                  </a:lnTo>
                  <a:lnTo>
                    <a:pt x="373" y="1"/>
                  </a:lnTo>
                  <a:lnTo>
                    <a:pt x="353" y="1"/>
                  </a:lnTo>
                  <a:lnTo>
                    <a:pt x="334" y="2"/>
                  </a:lnTo>
                  <a:lnTo>
                    <a:pt x="314" y="2"/>
                  </a:lnTo>
                  <a:lnTo>
                    <a:pt x="293" y="2"/>
                  </a:lnTo>
                  <a:lnTo>
                    <a:pt x="274" y="3"/>
                  </a:lnTo>
                  <a:lnTo>
                    <a:pt x="254" y="3"/>
                  </a:lnTo>
                  <a:lnTo>
                    <a:pt x="235" y="3"/>
                  </a:lnTo>
                  <a:lnTo>
                    <a:pt x="215" y="3"/>
                  </a:lnTo>
                  <a:lnTo>
                    <a:pt x="196" y="5"/>
                  </a:lnTo>
                  <a:lnTo>
                    <a:pt x="176" y="5"/>
                  </a:lnTo>
                  <a:lnTo>
                    <a:pt x="156" y="5"/>
                  </a:lnTo>
                  <a:lnTo>
                    <a:pt x="137" y="5"/>
                  </a:lnTo>
                  <a:lnTo>
                    <a:pt x="117" y="6"/>
                  </a:lnTo>
                  <a:lnTo>
                    <a:pt x="98" y="6"/>
                  </a:lnTo>
                  <a:lnTo>
                    <a:pt x="78" y="6"/>
                  </a:lnTo>
                  <a:lnTo>
                    <a:pt x="58" y="7"/>
                  </a:lnTo>
                  <a:lnTo>
                    <a:pt x="39" y="7"/>
                  </a:lnTo>
                  <a:lnTo>
                    <a:pt x="19" y="7"/>
                  </a:lnTo>
                  <a:lnTo>
                    <a:pt x="0" y="7"/>
                  </a:lnTo>
                  <a:close/>
                </a:path>
              </a:pathLst>
            </a:custGeom>
            <a:solidFill>
              <a:srgbClr val="38444C"/>
            </a:solidFill>
            <a:ln w="9525">
              <a:noFill/>
              <a:round/>
              <a:headEnd/>
              <a:tailEnd/>
            </a:ln>
          </p:spPr>
          <p:txBody>
            <a:bodyPr/>
            <a:lstStyle/>
            <a:p>
              <a:endParaRPr lang="en-US"/>
            </a:p>
          </p:txBody>
        </p:sp>
        <p:sp>
          <p:nvSpPr>
            <p:cNvPr id="23594" name="Freeform 29"/>
            <p:cNvSpPr>
              <a:spLocks/>
            </p:cNvSpPr>
            <p:nvPr/>
          </p:nvSpPr>
          <p:spPr bwMode="auto">
            <a:xfrm>
              <a:off x="3372" y="1650"/>
              <a:ext cx="1018" cy="660"/>
            </a:xfrm>
            <a:custGeom>
              <a:avLst/>
              <a:gdLst>
                <a:gd name="T0" fmla="*/ 1 w 826"/>
                <a:gd name="T1" fmla="*/ 134 h 675"/>
                <a:gd name="T2" fmla="*/ 2 w 826"/>
                <a:gd name="T3" fmla="*/ 386 h 675"/>
                <a:gd name="T4" fmla="*/ 9 w 826"/>
                <a:gd name="T5" fmla="*/ 537 h 675"/>
                <a:gd name="T6" fmla="*/ 14 w 826"/>
                <a:gd name="T7" fmla="*/ 581 h 675"/>
                <a:gd name="T8" fmla="*/ 90 w 826"/>
                <a:gd name="T9" fmla="*/ 603 h 675"/>
                <a:gd name="T10" fmla="*/ 240 w 826"/>
                <a:gd name="T11" fmla="*/ 603 h 675"/>
                <a:gd name="T12" fmla="*/ 380 w 826"/>
                <a:gd name="T13" fmla="*/ 603 h 675"/>
                <a:gd name="T14" fmla="*/ 529 w 826"/>
                <a:gd name="T15" fmla="*/ 603 h 675"/>
                <a:gd name="T16" fmla="*/ 674 w 826"/>
                <a:gd name="T17" fmla="*/ 603 h 675"/>
                <a:gd name="T18" fmla="*/ 821 w 826"/>
                <a:gd name="T19" fmla="*/ 603 h 675"/>
                <a:gd name="T20" fmla="*/ 965 w 826"/>
                <a:gd name="T21" fmla="*/ 603 h 675"/>
                <a:gd name="T22" fmla="*/ 1110 w 826"/>
                <a:gd name="T23" fmla="*/ 603 h 675"/>
                <a:gd name="T24" fmla="*/ 1257 w 826"/>
                <a:gd name="T25" fmla="*/ 602 h 675"/>
                <a:gd name="T26" fmla="*/ 1403 w 826"/>
                <a:gd name="T27" fmla="*/ 602 h 675"/>
                <a:gd name="T28" fmla="*/ 1549 w 826"/>
                <a:gd name="T29" fmla="*/ 602 h 675"/>
                <a:gd name="T30" fmla="*/ 1691 w 826"/>
                <a:gd name="T31" fmla="*/ 602 h 675"/>
                <a:gd name="T32" fmla="*/ 1836 w 826"/>
                <a:gd name="T33" fmla="*/ 602 h 675"/>
                <a:gd name="T34" fmla="*/ 1984 w 826"/>
                <a:gd name="T35" fmla="*/ 602 h 675"/>
                <a:gd name="T36" fmla="*/ 2126 w 826"/>
                <a:gd name="T37" fmla="*/ 602 h 675"/>
                <a:gd name="T38" fmla="*/ 2274 w 826"/>
                <a:gd name="T39" fmla="*/ 602 h 675"/>
                <a:gd name="T40" fmla="*/ 2350 w 826"/>
                <a:gd name="T41" fmla="*/ 483 h 675"/>
                <a:gd name="T42" fmla="*/ 2350 w 826"/>
                <a:gd name="T43" fmla="*/ 244 h 675"/>
                <a:gd name="T44" fmla="*/ 2350 w 826"/>
                <a:gd name="T45" fmla="*/ 97 h 675"/>
                <a:gd name="T46" fmla="*/ 2350 w 826"/>
                <a:gd name="T47" fmla="*/ 33 h 675"/>
                <a:gd name="T48" fmla="*/ 2274 w 826"/>
                <a:gd name="T49" fmla="*/ 5 h 675"/>
                <a:gd name="T50" fmla="*/ 2126 w 826"/>
                <a:gd name="T51" fmla="*/ 4 h 675"/>
                <a:gd name="T52" fmla="*/ 1982 w 826"/>
                <a:gd name="T53" fmla="*/ 4 h 675"/>
                <a:gd name="T54" fmla="*/ 1835 w 826"/>
                <a:gd name="T55" fmla="*/ 3 h 675"/>
                <a:gd name="T56" fmla="*/ 1686 w 826"/>
                <a:gd name="T57" fmla="*/ 3 h 675"/>
                <a:gd name="T58" fmla="*/ 1538 w 826"/>
                <a:gd name="T59" fmla="*/ 1 h 675"/>
                <a:gd name="T60" fmla="*/ 1391 w 826"/>
                <a:gd name="T61" fmla="*/ 1 h 675"/>
                <a:gd name="T62" fmla="*/ 1242 w 826"/>
                <a:gd name="T63" fmla="*/ 0 h 675"/>
                <a:gd name="T64" fmla="*/ 1123 w 826"/>
                <a:gd name="T65" fmla="*/ 0 h 675"/>
                <a:gd name="T66" fmla="*/ 1024 w 826"/>
                <a:gd name="T67" fmla="*/ 1 h 675"/>
                <a:gd name="T68" fmla="*/ 927 w 826"/>
                <a:gd name="T69" fmla="*/ 1 h 675"/>
                <a:gd name="T70" fmla="*/ 828 w 826"/>
                <a:gd name="T71" fmla="*/ 3 h 675"/>
                <a:gd name="T72" fmla="*/ 733 w 826"/>
                <a:gd name="T73" fmla="*/ 3 h 675"/>
                <a:gd name="T74" fmla="*/ 635 w 826"/>
                <a:gd name="T75" fmla="*/ 4 h 675"/>
                <a:gd name="T76" fmla="*/ 537 w 826"/>
                <a:gd name="T77" fmla="*/ 4 h 675"/>
                <a:gd name="T78" fmla="*/ 440 w 826"/>
                <a:gd name="T79" fmla="*/ 5 h 675"/>
                <a:gd name="T80" fmla="*/ 345 w 826"/>
                <a:gd name="T81" fmla="*/ 5 h 675"/>
                <a:gd name="T82" fmla="*/ 244 w 826"/>
                <a:gd name="T83" fmla="*/ 6 h 675"/>
                <a:gd name="T84" fmla="*/ 148 w 826"/>
                <a:gd name="T85" fmla="*/ 6 h 675"/>
                <a:gd name="T86" fmla="*/ 48 w 826"/>
                <a:gd name="T87" fmla="*/ 7 h 6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6"/>
                <a:gd name="T133" fmla="*/ 0 h 675"/>
                <a:gd name="T134" fmla="*/ 826 w 826"/>
                <a:gd name="T135" fmla="*/ 675 h 6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6" h="675">
                  <a:moveTo>
                    <a:pt x="0" y="7"/>
                  </a:moveTo>
                  <a:lnTo>
                    <a:pt x="1" y="149"/>
                  </a:lnTo>
                  <a:lnTo>
                    <a:pt x="1" y="290"/>
                  </a:lnTo>
                  <a:lnTo>
                    <a:pt x="2" y="432"/>
                  </a:lnTo>
                  <a:lnTo>
                    <a:pt x="2" y="575"/>
                  </a:lnTo>
                  <a:lnTo>
                    <a:pt x="3" y="600"/>
                  </a:lnTo>
                  <a:lnTo>
                    <a:pt x="4" y="624"/>
                  </a:lnTo>
                  <a:lnTo>
                    <a:pt x="5" y="650"/>
                  </a:lnTo>
                  <a:lnTo>
                    <a:pt x="7" y="675"/>
                  </a:lnTo>
                  <a:lnTo>
                    <a:pt x="32" y="675"/>
                  </a:lnTo>
                  <a:lnTo>
                    <a:pt x="57" y="675"/>
                  </a:lnTo>
                  <a:lnTo>
                    <a:pt x="84" y="675"/>
                  </a:lnTo>
                  <a:lnTo>
                    <a:pt x="109" y="675"/>
                  </a:lnTo>
                  <a:lnTo>
                    <a:pt x="134" y="675"/>
                  </a:lnTo>
                  <a:lnTo>
                    <a:pt x="160" y="675"/>
                  </a:lnTo>
                  <a:lnTo>
                    <a:pt x="186" y="675"/>
                  </a:lnTo>
                  <a:lnTo>
                    <a:pt x="212" y="675"/>
                  </a:lnTo>
                  <a:lnTo>
                    <a:pt x="237" y="675"/>
                  </a:lnTo>
                  <a:lnTo>
                    <a:pt x="262" y="675"/>
                  </a:lnTo>
                  <a:lnTo>
                    <a:pt x="288" y="675"/>
                  </a:lnTo>
                  <a:lnTo>
                    <a:pt x="314" y="675"/>
                  </a:lnTo>
                  <a:lnTo>
                    <a:pt x="339" y="675"/>
                  </a:lnTo>
                  <a:lnTo>
                    <a:pt x="365" y="675"/>
                  </a:lnTo>
                  <a:lnTo>
                    <a:pt x="390" y="675"/>
                  </a:lnTo>
                  <a:lnTo>
                    <a:pt x="417" y="674"/>
                  </a:lnTo>
                  <a:lnTo>
                    <a:pt x="442" y="674"/>
                  </a:lnTo>
                  <a:lnTo>
                    <a:pt x="467" y="674"/>
                  </a:lnTo>
                  <a:lnTo>
                    <a:pt x="493" y="674"/>
                  </a:lnTo>
                  <a:lnTo>
                    <a:pt x="518" y="674"/>
                  </a:lnTo>
                  <a:lnTo>
                    <a:pt x="545" y="674"/>
                  </a:lnTo>
                  <a:lnTo>
                    <a:pt x="570" y="674"/>
                  </a:lnTo>
                  <a:lnTo>
                    <a:pt x="595" y="674"/>
                  </a:lnTo>
                  <a:lnTo>
                    <a:pt x="621" y="674"/>
                  </a:lnTo>
                  <a:lnTo>
                    <a:pt x="646" y="674"/>
                  </a:lnTo>
                  <a:lnTo>
                    <a:pt x="672" y="674"/>
                  </a:lnTo>
                  <a:lnTo>
                    <a:pt x="698" y="674"/>
                  </a:lnTo>
                  <a:lnTo>
                    <a:pt x="723" y="674"/>
                  </a:lnTo>
                  <a:lnTo>
                    <a:pt x="748" y="674"/>
                  </a:lnTo>
                  <a:lnTo>
                    <a:pt x="775" y="674"/>
                  </a:lnTo>
                  <a:lnTo>
                    <a:pt x="800" y="674"/>
                  </a:lnTo>
                  <a:lnTo>
                    <a:pt x="826" y="674"/>
                  </a:lnTo>
                  <a:lnTo>
                    <a:pt x="826" y="540"/>
                  </a:lnTo>
                  <a:lnTo>
                    <a:pt x="826" y="407"/>
                  </a:lnTo>
                  <a:lnTo>
                    <a:pt x="826" y="274"/>
                  </a:lnTo>
                  <a:lnTo>
                    <a:pt x="826" y="141"/>
                  </a:lnTo>
                  <a:lnTo>
                    <a:pt x="826" y="107"/>
                  </a:lnTo>
                  <a:lnTo>
                    <a:pt x="826" y="73"/>
                  </a:lnTo>
                  <a:lnTo>
                    <a:pt x="826" y="38"/>
                  </a:lnTo>
                  <a:lnTo>
                    <a:pt x="826" y="5"/>
                  </a:lnTo>
                  <a:lnTo>
                    <a:pt x="800" y="5"/>
                  </a:lnTo>
                  <a:lnTo>
                    <a:pt x="774" y="5"/>
                  </a:lnTo>
                  <a:lnTo>
                    <a:pt x="748" y="4"/>
                  </a:lnTo>
                  <a:lnTo>
                    <a:pt x="722" y="4"/>
                  </a:lnTo>
                  <a:lnTo>
                    <a:pt x="697" y="4"/>
                  </a:lnTo>
                  <a:lnTo>
                    <a:pt x="670" y="4"/>
                  </a:lnTo>
                  <a:lnTo>
                    <a:pt x="645" y="3"/>
                  </a:lnTo>
                  <a:lnTo>
                    <a:pt x="618" y="3"/>
                  </a:lnTo>
                  <a:lnTo>
                    <a:pt x="593" y="3"/>
                  </a:lnTo>
                  <a:lnTo>
                    <a:pt x="566" y="1"/>
                  </a:lnTo>
                  <a:lnTo>
                    <a:pt x="541" y="1"/>
                  </a:lnTo>
                  <a:lnTo>
                    <a:pt x="515" y="1"/>
                  </a:lnTo>
                  <a:lnTo>
                    <a:pt x="489" y="1"/>
                  </a:lnTo>
                  <a:lnTo>
                    <a:pt x="464" y="0"/>
                  </a:lnTo>
                  <a:lnTo>
                    <a:pt x="437" y="0"/>
                  </a:lnTo>
                  <a:lnTo>
                    <a:pt x="412" y="0"/>
                  </a:lnTo>
                  <a:lnTo>
                    <a:pt x="395" y="0"/>
                  </a:lnTo>
                  <a:lnTo>
                    <a:pt x="378" y="0"/>
                  </a:lnTo>
                  <a:lnTo>
                    <a:pt x="360" y="1"/>
                  </a:lnTo>
                  <a:lnTo>
                    <a:pt x="343" y="1"/>
                  </a:lnTo>
                  <a:lnTo>
                    <a:pt x="326" y="1"/>
                  </a:lnTo>
                  <a:lnTo>
                    <a:pt x="308" y="1"/>
                  </a:lnTo>
                  <a:lnTo>
                    <a:pt x="291" y="3"/>
                  </a:lnTo>
                  <a:lnTo>
                    <a:pt x="275" y="3"/>
                  </a:lnTo>
                  <a:lnTo>
                    <a:pt x="258" y="3"/>
                  </a:lnTo>
                  <a:lnTo>
                    <a:pt x="240" y="4"/>
                  </a:lnTo>
                  <a:lnTo>
                    <a:pt x="223" y="4"/>
                  </a:lnTo>
                  <a:lnTo>
                    <a:pt x="206" y="4"/>
                  </a:lnTo>
                  <a:lnTo>
                    <a:pt x="189" y="4"/>
                  </a:lnTo>
                  <a:lnTo>
                    <a:pt x="172" y="5"/>
                  </a:lnTo>
                  <a:lnTo>
                    <a:pt x="155" y="5"/>
                  </a:lnTo>
                  <a:lnTo>
                    <a:pt x="138" y="5"/>
                  </a:lnTo>
                  <a:lnTo>
                    <a:pt x="121" y="5"/>
                  </a:lnTo>
                  <a:lnTo>
                    <a:pt x="103" y="6"/>
                  </a:lnTo>
                  <a:lnTo>
                    <a:pt x="86" y="6"/>
                  </a:lnTo>
                  <a:lnTo>
                    <a:pt x="69" y="6"/>
                  </a:lnTo>
                  <a:lnTo>
                    <a:pt x="52" y="6"/>
                  </a:lnTo>
                  <a:lnTo>
                    <a:pt x="34" y="6"/>
                  </a:lnTo>
                  <a:lnTo>
                    <a:pt x="17" y="7"/>
                  </a:lnTo>
                  <a:lnTo>
                    <a:pt x="0" y="7"/>
                  </a:lnTo>
                  <a:close/>
                </a:path>
              </a:pathLst>
            </a:custGeom>
            <a:solidFill>
              <a:srgbClr val="3D4951"/>
            </a:solidFill>
            <a:ln w="9525">
              <a:noFill/>
              <a:round/>
              <a:headEnd/>
              <a:tailEnd/>
            </a:ln>
          </p:spPr>
          <p:txBody>
            <a:bodyPr/>
            <a:lstStyle/>
            <a:p>
              <a:endParaRPr lang="en-US"/>
            </a:p>
          </p:txBody>
        </p:sp>
        <p:sp>
          <p:nvSpPr>
            <p:cNvPr id="23595" name="Freeform 30"/>
            <p:cNvSpPr>
              <a:spLocks/>
            </p:cNvSpPr>
            <p:nvPr/>
          </p:nvSpPr>
          <p:spPr bwMode="auto">
            <a:xfrm>
              <a:off x="3375" y="1652"/>
              <a:ext cx="869" cy="564"/>
            </a:xfrm>
            <a:custGeom>
              <a:avLst/>
              <a:gdLst>
                <a:gd name="T0" fmla="*/ 1 w 706"/>
                <a:gd name="T1" fmla="*/ 112 h 577"/>
                <a:gd name="T2" fmla="*/ 2 w 706"/>
                <a:gd name="T3" fmla="*/ 329 h 577"/>
                <a:gd name="T4" fmla="*/ 9 w 706"/>
                <a:gd name="T5" fmla="*/ 456 h 577"/>
                <a:gd name="T6" fmla="*/ 17 w 706"/>
                <a:gd name="T7" fmla="*/ 495 h 577"/>
                <a:gd name="T8" fmla="*/ 145 w 706"/>
                <a:gd name="T9" fmla="*/ 515 h 577"/>
                <a:gd name="T10" fmla="*/ 389 w 706"/>
                <a:gd name="T11" fmla="*/ 515 h 577"/>
                <a:gd name="T12" fmla="*/ 634 w 706"/>
                <a:gd name="T13" fmla="*/ 515 h 577"/>
                <a:gd name="T14" fmla="*/ 881 w 706"/>
                <a:gd name="T15" fmla="*/ 515 h 577"/>
                <a:gd name="T16" fmla="*/ 1130 w 706"/>
                <a:gd name="T17" fmla="*/ 513 h 577"/>
                <a:gd name="T18" fmla="*/ 1374 w 706"/>
                <a:gd name="T19" fmla="*/ 513 h 577"/>
                <a:gd name="T20" fmla="*/ 1625 w 706"/>
                <a:gd name="T21" fmla="*/ 513 h 577"/>
                <a:gd name="T22" fmla="*/ 1871 w 706"/>
                <a:gd name="T23" fmla="*/ 513 h 577"/>
                <a:gd name="T24" fmla="*/ 1995 w 706"/>
                <a:gd name="T25" fmla="*/ 412 h 577"/>
                <a:gd name="T26" fmla="*/ 1995 w 706"/>
                <a:gd name="T27" fmla="*/ 208 h 577"/>
                <a:gd name="T28" fmla="*/ 1995 w 706"/>
                <a:gd name="T29" fmla="*/ 81 h 577"/>
                <a:gd name="T30" fmla="*/ 1995 w 706"/>
                <a:gd name="T31" fmla="*/ 28 h 577"/>
                <a:gd name="T32" fmla="*/ 1931 w 706"/>
                <a:gd name="T33" fmla="*/ 4 h 577"/>
                <a:gd name="T34" fmla="*/ 1807 w 706"/>
                <a:gd name="T35" fmla="*/ 3 h 577"/>
                <a:gd name="T36" fmla="*/ 1680 w 706"/>
                <a:gd name="T37" fmla="*/ 3 h 577"/>
                <a:gd name="T38" fmla="*/ 1553 w 706"/>
                <a:gd name="T39" fmla="*/ 2 h 577"/>
                <a:gd name="T40" fmla="*/ 1432 w 706"/>
                <a:gd name="T41" fmla="*/ 2 h 577"/>
                <a:gd name="T42" fmla="*/ 1308 w 706"/>
                <a:gd name="T43" fmla="*/ 1 h 577"/>
                <a:gd name="T44" fmla="*/ 1182 w 706"/>
                <a:gd name="T45" fmla="*/ 1 h 577"/>
                <a:gd name="T46" fmla="*/ 1056 w 706"/>
                <a:gd name="T47" fmla="*/ 0 h 577"/>
                <a:gd name="T48" fmla="*/ 953 w 706"/>
                <a:gd name="T49" fmla="*/ 0 h 577"/>
                <a:gd name="T50" fmla="*/ 873 w 706"/>
                <a:gd name="T51" fmla="*/ 1 h 577"/>
                <a:gd name="T52" fmla="*/ 787 w 706"/>
                <a:gd name="T53" fmla="*/ 1 h 577"/>
                <a:gd name="T54" fmla="*/ 708 w 706"/>
                <a:gd name="T55" fmla="*/ 2 h 577"/>
                <a:gd name="T56" fmla="*/ 623 w 706"/>
                <a:gd name="T57" fmla="*/ 2 h 577"/>
                <a:gd name="T58" fmla="*/ 539 w 706"/>
                <a:gd name="T59" fmla="*/ 3 h 577"/>
                <a:gd name="T60" fmla="*/ 454 w 706"/>
                <a:gd name="T61" fmla="*/ 3 h 577"/>
                <a:gd name="T62" fmla="*/ 372 w 706"/>
                <a:gd name="T63" fmla="*/ 4 h 577"/>
                <a:gd name="T64" fmla="*/ 289 w 706"/>
                <a:gd name="T65" fmla="*/ 4 h 577"/>
                <a:gd name="T66" fmla="*/ 209 w 706"/>
                <a:gd name="T67" fmla="*/ 4 h 577"/>
                <a:gd name="T68" fmla="*/ 123 w 706"/>
                <a:gd name="T69" fmla="*/ 5 h 577"/>
                <a:gd name="T70" fmla="*/ 41 w 706"/>
                <a:gd name="T71" fmla="*/ 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6"/>
                <a:gd name="T109" fmla="*/ 0 h 577"/>
                <a:gd name="T110" fmla="*/ 706 w 706"/>
                <a:gd name="T111" fmla="*/ 577 h 5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6" h="577">
                  <a:moveTo>
                    <a:pt x="0" y="6"/>
                  </a:moveTo>
                  <a:lnTo>
                    <a:pt x="1" y="127"/>
                  </a:lnTo>
                  <a:lnTo>
                    <a:pt x="1" y="248"/>
                  </a:lnTo>
                  <a:lnTo>
                    <a:pt x="2" y="369"/>
                  </a:lnTo>
                  <a:lnTo>
                    <a:pt x="2" y="490"/>
                  </a:lnTo>
                  <a:lnTo>
                    <a:pt x="3" y="512"/>
                  </a:lnTo>
                  <a:lnTo>
                    <a:pt x="4" y="533"/>
                  </a:lnTo>
                  <a:lnTo>
                    <a:pt x="6" y="555"/>
                  </a:lnTo>
                  <a:lnTo>
                    <a:pt x="7" y="577"/>
                  </a:lnTo>
                  <a:lnTo>
                    <a:pt x="51" y="577"/>
                  </a:lnTo>
                  <a:lnTo>
                    <a:pt x="94" y="577"/>
                  </a:lnTo>
                  <a:lnTo>
                    <a:pt x="138" y="577"/>
                  </a:lnTo>
                  <a:lnTo>
                    <a:pt x="182" y="577"/>
                  </a:lnTo>
                  <a:lnTo>
                    <a:pt x="224" y="577"/>
                  </a:lnTo>
                  <a:lnTo>
                    <a:pt x="268" y="577"/>
                  </a:lnTo>
                  <a:lnTo>
                    <a:pt x="312" y="577"/>
                  </a:lnTo>
                  <a:lnTo>
                    <a:pt x="356" y="575"/>
                  </a:lnTo>
                  <a:lnTo>
                    <a:pt x="400" y="575"/>
                  </a:lnTo>
                  <a:lnTo>
                    <a:pt x="443" y="575"/>
                  </a:lnTo>
                  <a:lnTo>
                    <a:pt x="487" y="575"/>
                  </a:lnTo>
                  <a:lnTo>
                    <a:pt x="531" y="575"/>
                  </a:lnTo>
                  <a:lnTo>
                    <a:pt x="575" y="575"/>
                  </a:lnTo>
                  <a:lnTo>
                    <a:pt x="618" y="575"/>
                  </a:lnTo>
                  <a:lnTo>
                    <a:pt x="662" y="575"/>
                  </a:lnTo>
                  <a:lnTo>
                    <a:pt x="706" y="575"/>
                  </a:lnTo>
                  <a:lnTo>
                    <a:pt x="706" y="461"/>
                  </a:lnTo>
                  <a:lnTo>
                    <a:pt x="706" y="347"/>
                  </a:lnTo>
                  <a:lnTo>
                    <a:pt x="706" y="233"/>
                  </a:lnTo>
                  <a:lnTo>
                    <a:pt x="706" y="119"/>
                  </a:lnTo>
                  <a:lnTo>
                    <a:pt x="706" y="91"/>
                  </a:lnTo>
                  <a:lnTo>
                    <a:pt x="706" y="62"/>
                  </a:lnTo>
                  <a:lnTo>
                    <a:pt x="706" y="33"/>
                  </a:lnTo>
                  <a:lnTo>
                    <a:pt x="706" y="4"/>
                  </a:lnTo>
                  <a:lnTo>
                    <a:pt x="684" y="4"/>
                  </a:lnTo>
                  <a:lnTo>
                    <a:pt x="661" y="4"/>
                  </a:lnTo>
                  <a:lnTo>
                    <a:pt x="639" y="3"/>
                  </a:lnTo>
                  <a:lnTo>
                    <a:pt x="617" y="3"/>
                  </a:lnTo>
                  <a:lnTo>
                    <a:pt x="595" y="3"/>
                  </a:lnTo>
                  <a:lnTo>
                    <a:pt x="572" y="3"/>
                  </a:lnTo>
                  <a:lnTo>
                    <a:pt x="550" y="2"/>
                  </a:lnTo>
                  <a:lnTo>
                    <a:pt x="529" y="2"/>
                  </a:lnTo>
                  <a:lnTo>
                    <a:pt x="507" y="2"/>
                  </a:lnTo>
                  <a:lnTo>
                    <a:pt x="485" y="1"/>
                  </a:lnTo>
                  <a:lnTo>
                    <a:pt x="463" y="1"/>
                  </a:lnTo>
                  <a:lnTo>
                    <a:pt x="441" y="1"/>
                  </a:lnTo>
                  <a:lnTo>
                    <a:pt x="418" y="1"/>
                  </a:lnTo>
                  <a:lnTo>
                    <a:pt x="396" y="0"/>
                  </a:lnTo>
                  <a:lnTo>
                    <a:pt x="374" y="0"/>
                  </a:lnTo>
                  <a:lnTo>
                    <a:pt x="352" y="0"/>
                  </a:lnTo>
                  <a:lnTo>
                    <a:pt x="337" y="0"/>
                  </a:lnTo>
                  <a:lnTo>
                    <a:pt x="324" y="0"/>
                  </a:lnTo>
                  <a:lnTo>
                    <a:pt x="309" y="1"/>
                  </a:lnTo>
                  <a:lnTo>
                    <a:pt x="294" y="1"/>
                  </a:lnTo>
                  <a:lnTo>
                    <a:pt x="279" y="1"/>
                  </a:lnTo>
                  <a:lnTo>
                    <a:pt x="265" y="1"/>
                  </a:lnTo>
                  <a:lnTo>
                    <a:pt x="250" y="2"/>
                  </a:lnTo>
                  <a:lnTo>
                    <a:pt x="235" y="2"/>
                  </a:lnTo>
                  <a:lnTo>
                    <a:pt x="220" y="2"/>
                  </a:lnTo>
                  <a:lnTo>
                    <a:pt x="206" y="3"/>
                  </a:lnTo>
                  <a:lnTo>
                    <a:pt x="191" y="3"/>
                  </a:lnTo>
                  <a:lnTo>
                    <a:pt x="176" y="3"/>
                  </a:lnTo>
                  <a:lnTo>
                    <a:pt x="161" y="3"/>
                  </a:lnTo>
                  <a:lnTo>
                    <a:pt x="147" y="4"/>
                  </a:lnTo>
                  <a:lnTo>
                    <a:pt x="132" y="4"/>
                  </a:lnTo>
                  <a:lnTo>
                    <a:pt x="117" y="4"/>
                  </a:lnTo>
                  <a:lnTo>
                    <a:pt x="102" y="4"/>
                  </a:lnTo>
                  <a:lnTo>
                    <a:pt x="89" y="4"/>
                  </a:lnTo>
                  <a:lnTo>
                    <a:pt x="74" y="4"/>
                  </a:lnTo>
                  <a:lnTo>
                    <a:pt x="59" y="5"/>
                  </a:lnTo>
                  <a:lnTo>
                    <a:pt x="44" y="5"/>
                  </a:lnTo>
                  <a:lnTo>
                    <a:pt x="30" y="5"/>
                  </a:lnTo>
                  <a:lnTo>
                    <a:pt x="15" y="6"/>
                  </a:lnTo>
                  <a:lnTo>
                    <a:pt x="0" y="6"/>
                  </a:lnTo>
                  <a:close/>
                </a:path>
              </a:pathLst>
            </a:custGeom>
            <a:solidFill>
              <a:srgbClr val="424C56"/>
            </a:solidFill>
            <a:ln w="9525">
              <a:noFill/>
              <a:round/>
              <a:headEnd/>
              <a:tailEnd/>
            </a:ln>
          </p:spPr>
          <p:txBody>
            <a:bodyPr/>
            <a:lstStyle/>
            <a:p>
              <a:endParaRPr lang="en-US"/>
            </a:p>
          </p:txBody>
        </p:sp>
        <p:sp>
          <p:nvSpPr>
            <p:cNvPr id="23596" name="Freeform 31"/>
            <p:cNvSpPr>
              <a:spLocks/>
            </p:cNvSpPr>
            <p:nvPr/>
          </p:nvSpPr>
          <p:spPr bwMode="auto">
            <a:xfrm>
              <a:off x="3375" y="1654"/>
              <a:ext cx="722" cy="468"/>
            </a:xfrm>
            <a:custGeom>
              <a:avLst/>
              <a:gdLst>
                <a:gd name="T0" fmla="*/ 1 w 585"/>
                <a:gd name="T1" fmla="*/ 97 h 479"/>
                <a:gd name="T2" fmla="*/ 2 w 585"/>
                <a:gd name="T3" fmla="*/ 272 h 479"/>
                <a:gd name="T4" fmla="*/ 9 w 585"/>
                <a:gd name="T5" fmla="*/ 378 h 479"/>
                <a:gd name="T6" fmla="*/ 14 w 585"/>
                <a:gd name="T7" fmla="*/ 410 h 479"/>
                <a:gd name="T8" fmla="*/ 118 w 585"/>
                <a:gd name="T9" fmla="*/ 427 h 479"/>
                <a:gd name="T10" fmla="*/ 327 w 585"/>
                <a:gd name="T11" fmla="*/ 427 h 479"/>
                <a:gd name="T12" fmla="*/ 536 w 585"/>
                <a:gd name="T13" fmla="*/ 426 h 479"/>
                <a:gd name="T14" fmla="*/ 743 w 585"/>
                <a:gd name="T15" fmla="*/ 426 h 479"/>
                <a:gd name="T16" fmla="*/ 950 w 585"/>
                <a:gd name="T17" fmla="*/ 426 h 479"/>
                <a:gd name="T18" fmla="*/ 1158 w 585"/>
                <a:gd name="T19" fmla="*/ 426 h 479"/>
                <a:gd name="T20" fmla="*/ 1366 w 585"/>
                <a:gd name="T21" fmla="*/ 425 h 479"/>
                <a:gd name="T22" fmla="*/ 1574 w 585"/>
                <a:gd name="T23" fmla="*/ 425 h 479"/>
                <a:gd name="T24" fmla="*/ 1676 w 585"/>
                <a:gd name="T25" fmla="*/ 340 h 479"/>
                <a:gd name="T26" fmla="*/ 1676 w 585"/>
                <a:gd name="T27" fmla="*/ 174 h 479"/>
                <a:gd name="T28" fmla="*/ 1676 w 585"/>
                <a:gd name="T29" fmla="*/ 66 h 479"/>
                <a:gd name="T30" fmla="*/ 1676 w 585"/>
                <a:gd name="T31" fmla="*/ 23 h 479"/>
                <a:gd name="T32" fmla="*/ 1624 w 585"/>
                <a:gd name="T33" fmla="*/ 3 h 479"/>
                <a:gd name="T34" fmla="*/ 1517 w 585"/>
                <a:gd name="T35" fmla="*/ 2 h 479"/>
                <a:gd name="T36" fmla="*/ 1416 w 585"/>
                <a:gd name="T37" fmla="*/ 2 h 479"/>
                <a:gd name="T38" fmla="*/ 1308 w 585"/>
                <a:gd name="T39" fmla="*/ 2 h 479"/>
                <a:gd name="T40" fmla="*/ 1202 w 585"/>
                <a:gd name="T41" fmla="*/ 1 h 479"/>
                <a:gd name="T42" fmla="*/ 1100 w 585"/>
                <a:gd name="T43" fmla="*/ 1 h 479"/>
                <a:gd name="T44" fmla="*/ 995 w 585"/>
                <a:gd name="T45" fmla="*/ 1 h 479"/>
                <a:gd name="T46" fmla="*/ 891 w 585"/>
                <a:gd name="T47" fmla="*/ 0 h 479"/>
                <a:gd name="T48" fmla="*/ 802 w 585"/>
                <a:gd name="T49" fmla="*/ 0 h 479"/>
                <a:gd name="T50" fmla="*/ 733 w 585"/>
                <a:gd name="T51" fmla="*/ 1 h 479"/>
                <a:gd name="T52" fmla="*/ 664 w 585"/>
                <a:gd name="T53" fmla="*/ 1 h 479"/>
                <a:gd name="T54" fmla="*/ 592 w 585"/>
                <a:gd name="T55" fmla="*/ 1 h 479"/>
                <a:gd name="T56" fmla="*/ 525 w 585"/>
                <a:gd name="T57" fmla="*/ 2 h 479"/>
                <a:gd name="T58" fmla="*/ 455 w 585"/>
                <a:gd name="T59" fmla="*/ 2 h 479"/>
                <a:gd name="T60" fmla="*/ 386 w 585"/>
                <a:gd name="T61" fmla="*/ 2 h 479"/>
                <a:gd name="T62" fmla="*/ 318 w 585"/>
                <a:gd name="T63" fmla="*/ 3 h 479"/>
                <a:gd name="T64" fmla="*/ 243 w 585"/>
                <a:gd name="T65" fmla="*/ 3 h 479"/>
                <a:gd name="T66" fmla="*/ 175 w 585"/>
                <a:gd name="T67" fmla="*/ 4 h 479"/>
                <a:gd name="T68" fmla="*/ 106 w 585"/>
                <a:gd name="T69" fmla="*/ 6 h 479"/>
                <a:gd name="T70" fmla="*/ 38 w 585"/>
                <a:gd name="T71" fmla="*/ 7 h 4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5"/>
                <a:gd name="T109" fmla="*/ 0 h 479"/>
                <a:gd name="T110" fmla="*/ 585 w 585"/>
                <a:gd name="T111" fmla="*/ 479 h 47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5" h="479">
                  <a:moveTo>
                    <a:pt x="0" y="7"/>
                  </a:moveTo>
                  <a:lnTo>
                    <a:pt x="1" y="107"/>
                  </a:lnTo>
                  <a:lnTo>
                    <a:pt x="1" y="206"/>
                  </a:lnTo>
                  <a:lnTo>
                    <a:pt x="2" y="306"/>
                  </a:lnTo>
                  <a:lnTo>
                    <a:pt x="2" y="406"/>
                  </a:lnTo>
                  <a:lnTo>
                    <a:pt x="3" y="425"/>
                  </a:lnTo>
                  <a:lnTo>
                    <a:pt x="5" y="442"/>
                  </a:lnTo>
                  <a:lnTo>
                    <a:pt x="5" y="461"/>
                  </a:lnTo>
                  <a:lnTo>
                    <a:pt x="6" y="479"/>
                  </a:lnTo>
                  <a:lnTo>
                    <a:pt x="41" y="479"/>
                  </a:lnTo>
                  <a:lnTo>
                    <a:pt x="78" y="479"/>
                  </a:lnTo>
                  <a:lnTo>
                    <a:pt x="114" y="479"/>
                  </a:lnTo>
                  <a:lnTo>
                    <a:pt x="151" y="478"/>
                  </a:lnTo>
                  <a:lnTo>
                    <a:pt x="187" y="478"/>
                  </a:lnTo>
                  <a:lnTo>
                    <a:pt x="223" y="478"/>
                  </a:lnTo>
                  <a:lnTo>
                    <a:pt x="259" y="478"/>
                  </a:lnTo>
                  <a:lnTo>
                    <a:pt x="296" y="478"/>
                  </a:lnTo>
                  <a:lnTo>
                    <a:pt x="332" y="478"/>
                  </a:lnTo>
                  <a:lnTo>
                    <a:pt x="367" y="478"/>
                  </a:lnTo>
                  <a:lnTo>
                    <a:pt x="404" y="478"/>
                  </a:lnTo>
                  <a:lnTo>
                    <a:pt x="440" y="478"/>
                  </a:lnTo>
                  <a:lnTo>
                    <a:pt x="477" y="477"/>
                  </a:lnTo>
                  <a:lnTo>
                    <a:pt x="513" y="477"/>
                  </a:lnTo>
                  <a:lnTo>
                    <a:pt x="549" y="477"/>
                  </a:lnTo>
                  <a:lnTo>
                    <a:pt x="585" y="477"/>
                  </a:lnTo>
                  <a:lnTo>
                    <a:pt x="585" y="382"/>
                  </a:lnTo>
                  <a:lnTo>
                    <a:pt x="585" y="288"/>
                  </a:lnTo>
                  <a:lnTo>
                    <a:pt x="585" y="194"/>
                  </a:lnTo>
                  <a:lnTo>
                    <a:pt x="585" y="100"/>
                  </a:lnTo>
                  <a:lnTo>
                    <a:pt x="585" y="76"/>
                  </a:lnTo>
                  <a:lnTo>
                    <a:pt x="585" y="52"/>
                  </a:lnTo>
                  <a:lnTo>
                    <a:pt x="585" y="28"/>
                  </a:lnTo>
                  <a:lnTo>
                    <a:pt x="585" y="3"/>
                  </a:lnTo>
                  <a:lnTo>
                    <a:pt x="567" y="3"/>
                  </a:lnTo>
                  <a:lnTo>
                    <a:pt x="548" y="3"/>
                  </a:lnTo>
                  <a:lnTo>
                    <a:pt x="530" y="2"/>
                  </a:lnTo>
                  <a:lnTo>
                    <a:pt x="511" y="2"/>
                  </a:lnTo>
                  <a:lnTo>
                    <a:pt x="494" y="2"/>
                  </a:lnTo>
                  <a:lnTo>
                    <a:pt x="476" y="2"/>
                  </a:lnTo>
                  <a:lnTo>
                    <a:pt x="457" y="2"/>
                  </a:lnTo>
                  <a:lnTo>
                    <a:pt x="439" y="1"/>
                  </a:lnTo>
                  <a:lnTo>
                    <a:pt x="420" y="1"/>
                  </a:lnTo>
                  <a:lnTo>
                    <a:pt x="402" y="1"/>
                  </a:lnTo>
                  <a:lnTo>
                    <a:pt x="384" y="1"/>
                  </a:lnTo>
                  <a:lnTo>
                    <a:pt x="366" y="1"/>
                  </a:lnTo>
                  <a:lnTo>
                    <a:pt x="348" y="1"/>
                  </a:lnTo>
                  <a:lnTo>
                    <a:pt x="329" y="0"/>
                  </a:lnTo>
                  <a:lnTo>
                    <a:pt x="311" y="0"/>
                  </a:lnTo>
                  <a:lnTo>
                    <a:pt x="293" y="0"/>
                  </a:lnTo>
                  <a:lnTo>
                    <a:pt x="280" y="0"/>
                  </a:lnTo>
                  <a:lnTo>
                    <a:pt x="268" y="0"/>
                  </a:lnTo>
                  <a:lnTo>
                    <a:pt x="256" y="1"/>
                  </a:lnTo>
                  <a:lnTo>
                    <a:pt x="244" y="1"/>
                  </a:lnTo>
                  <a:lnTo>
                    <a:pt x="232" y="1"/>
                  </a:lnTo>
                  <a:lnTo>
                    <a:pt x="220" y="1"/>
                  </a:lnTo>
                  <a:lnTo>
                    <a:pt x="207" y="1"/>
                  </a:lnTo>
                  <a:lnTo>
                    <a:pt x="196" y="1"/>
                  </a:lnTo>
                  <a:lnTo>
                    <a:pt x="183" y="2"/>
                  </a:lnTo>
                  <a:lnTo>
                    <a:pt x="172" y="2"/>
                  </a:lnTo>
                  <a:lnTo>
                    <a:pt x="159" y="2"/>
                  </a:lnTo>
                  <a:lnTo>
                    <a:pt x="147" y="2"/>
                  </a:lnTo>
                  <a:lnTo>
                    <a:pt x="135" y="2"/>
                  </a:lnTo>
                  <a:lnTo>
                    <a:pt x="122" y="3"/>
                  </a:lnTo>
                  <a:lnTo>
                    <a:pt x="111" y="3"/>
                  </a:lnTo>
                  <a:lnTo>
                    <a:pt x="98" y="3"/>
                  </a:lnTo>
                  <a:lnTo>
                    <a:pt x="85" y="3"/>
                  </a:lnTo>
                  <a:lnTo>
                    <a:pt x="74" y="4"/>
                  </a:lnTo>
                  <a:lnTo>
                    <a:pt x="61" y="4"/>
                  </a:lnTo>
                  <a:lnTo>
                    <a:pt x="50" y="4"/>
                  </a:lnTo>
                  <a:lnTo>
                    <a:pt x="37" y="6"/>
                  </a:lnTo>
                  <a:lnTo>
                    <a:pt x="24" y="6"/>
                  </a:lnTo>
                  <a:lnTo>
                    <a:pt x="13" y="7"/>
                  </a:lnTo>
                  <a:lnTo>
                    <a:pt x="0" y="7"/>
                  </a:lnTo>
                  <a:close/>
                </a:path>
              </a:pathLst>
            </a:custGeom>
            <a:solidFill>
              <a:srgbClr val="44515B"/>
            </a:solidFill>
            <a:ln w="9525">
              <a:noFill/>
              <a:round/>
              <a:headEnd/>
              <a:tailEnd/>
            </a:ln>
          </p:spPr>
          <p:txBody>
            <a:bodyPr/>
            <a:lstStyle/>
            <a:p>
              <a:endParaRPr lang="en-US"/>
            </a:p>
          </p:txBody>
        </p:sp>
        <p:sp>
          <p:nvSpPr>
            <p:cNvPr id="23597" name="Freeform 32"/>
            <p:cNvSpPr>
              <a:spLocks/>
            </p:cNvSpPr>
            <p:nvPr/>
          </p:nvSpPr>
          <p:spPr bwMode="auto">
            <a:xfrm>
              <a:off x="3375" y="1657"/>
              <a:ext cx="576" cy="373"/>
            </a:xfrm>
            <a:custGeom>
              <a:avLst/>
              <a:gdLst>
                <a:gd name="T0" fmla="*/ 1 w 467"/>
                <a:gd name="T1" fmla="*/ 77 h 380"/>
                <a:gd name="T2" fmla="*/ 2 w 467"/>
                <a:gd name="T3" fmla="*/ 223 h 380"/>
                <a:gd name="T4" fmla="*/ 14 w 467"/>
                <a:gd name="T5" fmla="*/ 307 h 380"/>
                <a:gd name="T6" fmla="*/ 17 w 467"/>
                <a:gd name="T7" fmla="*/ 333 h 380"/>
                <a:gd name="T8" fmla="*/ 102 w 467"/>
                <a:gd name="T9" fmla="*/ 346 h 380"/>
                <a:gd name="T10" fmla="*/ 266 w 467"/>
                <a:gd name="T11" fmla="*/ 346 h 380"/>
                <a:gd name="T12" fmla="*/ 429 w 467"/>
                <a:gd name="T13" fmla="*/ 345 h 380"/>
                <a:gd name="T14" fmla="*/ 595 w 467"/>
                <a:gd name="T15" fmla="*/ 345 h 380"/>
                <a:gd name="T16" fmla="*/ 756 w 467"/>
                <a:gd name="T17" fmla="*/ 345 h 380"/>
                <a:gd name="T18" fmla="*/ 921 w 467"/>
                <a:gd name="T19" fmla="*/ 345 h 380"/>
                <a:gd name="T20" fmla="*/ 1084 w 467"/>
                <a:gd name="T21" fmla="*/ 344 h 380"/>
                <a:gd name="T22" fmla="*/ 1249 w 467"/>
                <a:gd name="T23" fmla="*/ 344 h 380"/>
                <a:gd name="T24" fmla="*/ 1332 w 467"/>
                <a:gd name="T25" fmla="*/ 277 h 380"/>
                <a:gd name="T26" fmla="*/ 1332 w 467"/>
                <a:gd name="T27" fmla="*/ 138 h 380"/>
                <a:gd name="T28" fmla="*/ 1332 w 467"/>
                <a:gd name="T29" fmla="*/ 54 h 380"/>
                <a:gd name="T30" fmla="*/ 1332 w 467"/>
                <a:gd name="T31" fmla="*/ 21 h 380"/>
                <a:gd name="T32" fmla="*/ 1289 w 467"/>
                <a:gd name="T33" fmla="*/ 3 h 380"/>
                <a:gd name="T34" fmla="*/ 1208 w 467"/>
                <a:gd name="T35" fmla="*/ 1 h 380"/>
                <a:gd name="T36" fmla="*/ 1124 w 467"/>
                <a:gd name="T37" fmla="*/ 1 h 380"/>
                <a:gd name="T38" fmla="*/ 1039 w 467"/>
                <a:gd name="T39" fmla="*/ 1 h 380"/>
                <a:gd name="T40" fmla="*/ 956 w 467"/>
                <a:gd name="T41" fmla="*/ 0 h 380"/>
                <a:gd name="T42" fmla="*/ 873 w 467"/>
                <a:gd name="T43" fmla="*/ 0 h 380"/>
                <a:gd name="T44" fmla="*/ 794 w 467"/>
                <a:gd name="T45" fmla="*/ 0 h 380"/>
                <a:gd name="T46" fmla="*/ 710 w 467"/>
                <a:gd name="T47" fmla="*/ 0 h 380"/>
                <a:gd name="T48" fmla="*/ 612 w 467"/>
                <a:gd name="T49" fmla="*/ 0 h 380"/>
                <a:gd name="T50" fmla="*/ 503 w 467"/>
                <a:gd name="T51" fmla="*/ 0 h 380"/>
                <a:gd name="T52" fmla="*/ 391 w 467"/>
                <a:gd name="T53" fmla="*/ 1 h 380"/>
                <a:gd name="T54" fmla="*/ 281 w 467"/>
                <a:gd name="T55" fmla="*/ 3 h 380"/>
                <a:gd name="T56" fmla="*/ 197 w 467"/>
                <a:gd name="T57" fmla="*/ 3 h 380"/>
                <a:gd name="T58" fmla="*/ 143 w 467"/>
                <a:gd name="T59" fmla="*/ 4 h 380"/>
                <a:gd name="T60" fmla="*/ 86 w 467"/>
                <a:gd name="T61" fmla="*/ 4 h 380"/>
                <a:gd name="T62" fmla="*/ 28 w 467"/>
                <a:gd name="T63" fmla="*/ 5 h 3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7"/>
                <a:gd name="T97" fmla="*/ 0 h 380"/>
                <a:gd name="T98" fmla="*/ 467 w 467"/>
                <a:gd name="T99" fmla="*/ 380 h 3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7" h="380">
                  <a:moveTo>
                    <a:pt x="0" y="6"/>
                  </a:moveTo>
                  <a:lnTo>
                    <a:pt x="1" y="84"/>
                  </a:lnTo>
                  <a:lnTo>
                    <a:pt x="2" y="164"/>
                  </a:lnTo>
                  <a:lnTo>
                    <a:pt x="2" y="243"/>
                  </a:lnTo>
                  <a:lnTo>
                    <a:pt x="3" y="323"/>
                  </a:lnTo>
                  <a:lnTo>
                    <a:pt x="5" y="337"/>
                  </a:lnTo>
                  <a:lnTo>
                    <a:pt x="6" y="352"/>
                  </a:lnTo>
                  <a:lnTo>
                    <a:pt x="6" y="365"/>
                  </a:lnTo>
                  <a:lnTo>
                    <a:pt x="7" y="380"/>
                  </a:lnTo>
                  <a:lnTo>
                    <a:pt x="36" y="380"/>
                  </a:lnTo>
                  <a:lnTo>
                    <a:pt x="65" y="380"/>
                  </a:lnTo>
                  <a:lnTo>
                    <a:pt x="93" y="380"/>
                  </a:lnTo>
                  <a:lnTo>
                    <a:pt x="122" y="379"/>
                  </a:lnTo>
                  <a:lnTo>
                    <a:pt x="151" y="379"/>
                  </a:lnTo>
                  <a:lnTo>
                    <a:pt x="180" y="379"/>
                  </a:lnTo>
                  <a:lnTo>
                    <a:pt x="208" y="379"/>
                  </a:lnTo>
                  <a:lnTo>
                    <a:pt x="237" y="379"/>
                  </a:lnTo>
                  <a:lnTo>
                    <a:pt x="265" y="379"/>
                  </a:lnTo>
                  <a:lnTo>
                    <a:pt x="294" y="379"/>
                  </a:lnTo>
                  <a:lnTo>
                    <a:pt x="323" y="379"/>
                  </a:lnTo>
                  <a:lnTo>
                    <a:pt x="351" y="379"/>
                  </a:lnTo>
                  <a:lnTo>
                    <a:pt x="380" y="378"/>
                  </a:lnTo>
                  <a:lnTo>
                    <a:pt x="409" y="378"/>
                  </a:lnTo>
                  <a:lnTo>
                    <a:pt x="438" y="378"/>
                  </a:lnTo>
                  <a:lnTo>
                    <a:pt x="467" y="378"/>
                  </a:lnTo>
                  <a:lnTo>
                    <a:pt x="467" y="303"/>
                  </a:lnTo>
                  <a:lnTo>
                    <a:pt x="467" y="228"/>
                  </a:lnTo>
                  <a:lnTo>
                    <a:pt x="467" y="153"/>
                  </a:lnTo>
                  <a:lnTo>
                    <a:pt x="467" y="79"/>
                  </a:lnTo>
                  <a:lnTo>
                    <a:pt x="467" y="59"/>
                  </a:lnTo>
                  <a:lnTo>
                    <a:pt x="467" y="41"/>
                  </a:lnTo>
                  <a:lnTo>
                    <a:pt x="467" y="21"/>
                  </a:lnTo>
                  <a:lnTo>
                    <a:pt x="467" y="3"/>
                  </a:lnTo>
                  <a:lnTo>
                    <a:pt x="452" y="3"/>
                  </a:lnTo>
                  <a:lnTo>
                    <a:pt x="438" y="3"/>
                  </a:lnTo>
                  <a:lnTo>
                    <a:pt x="423" y="1"/>
                  </a:lnTo>
                  <a:lnTo>
                    <a:pt x="408" y="1"/>
                  </a:lnTo>
                  <a:lnTo>
                    <a:pt x="394" y="1"/>
                  </a:lnTo>
                  <a:lnTo>
                    <a:pt x="379" y="1"/>
                  </a:lnTo>
                  <a:lnTo>
                    <a:pt x="364" y="1"/>
                  </a:lnTo>
                  <a:lnTo>
                    <a:pt x="350" y="1"/>
                  </a:lnTo>
                  <a:lnTo>
                    <a:pt x="335" y="0"/>
                  </a:lnTo>
                  <a:lnTo>
                    <a:pt x="320" y="0"/>
                  </a:lnTo>
                  <a:lnTo>
                    <a:pt x="306" y="0"/>
                  </a:lnTo>
                  <a:lnTo>
                    <a:pt x="291" y="0"/>
                  </a:lnTo>
                  <a:lnTo>
                    <a:pt x="278" y="0"/>
                  </a:lnTo>
                  <a:lnTo>
                    <a:pt x="263" y="0"/>
                  </a:lnTo>
                  <a:lnTo>
                    <a:pt x="249" y="0"/>
                  </a:lnTo>
                  <a:lnTo>
                    <a:pt x="234" y="0"/>
                  </a:lnTo>
                  <a:lnTo>
                    <a:pt x="214" y="0"/>
                  </a:lnTo>
                  <a:lnTo>
                    <a:pt x="195" y="0"/>
                  </a:lnTo>
                  <a:lnTo>
                    <a:pt x="176" y="0"/>
                  </a:lnTo>
                  <a:lnTo>
                    <a:pt x="157" y="1"/>
                  </a:lnTo>
                  <a:lnTo>
                    <a:pt x="137" y="1"/>
                  </a:lnTo>
                  <a:lnTo>
                    <a:pt x="119" y="1"/>
                  </a:lnTo>
                  <a:lnTo>
                    <a:pt x="99" y="3"/>
                  </a:lnTo>
                  <a:lnTo>
                    <a:pt x="79" y="3"/>
                  </a:lnTo>
                  <a:lnTo>
                    <a:pt x="69" y="3"/>
                  </a:lnTo>
                  <a:lnTo>
                    <a:pt x="60" y="4"/>
                  </a:lnTo>
                  <a:lnTo>
                    <a:pt x="50" y="4"/>
                  </a:lnTo>
                  <a:lnTo>
                    <a:pt x="40" y="4"/>
                  </a:lnTo>
                  <a:lnTo>
                    <a:pt x="30" y="4"/>
                  </a:lnTo>
                  <a:lnTo>
                    <a:pt x="20" y="5"/>
                  </a:lnTo>
                  <a:lnTo>
                    <a:pt x="10" y="5"/>
                  </a:lnTo>
                  <a:lnTo>
                    <a:pt x="0" y="6"/>
                  </a:lnTo>
                  <a:close/>
                </a:path>
              </a:pathLst>
            </a:custGeom>
            <a:solidFill>
              <a:srgbClr val="495460"/>
            </a:solidFill>
            <a:ln w="9525">
              <a:noFill/>
              <a:round/>
              <a:headEnd/>
              <a:tailEnd/>
            </a:ln>
          </p:spPr>
          <p:txBody>
            <a:bodyPr/>
            <a:lstStyle/>
            <a:p>
              <a:endParaRPr lang="en-US"/>
            </a:p>
          </p:txBody>
        </p:sp>
        <p:sp>
          <p:nvSpPr>
            <p:cNvPr id="23598" name="Freeform 33"/>
            <p:cNvSpPr>
              <a:spLocks/>
            </p:cNvSpPr>
            <p:nvPr/>
          </p:nvSpPr>
          <p:spPr bwMode="auto">
            <a:xfrm>
              <a:off x="3377" y="1659"/>
              <a:ext cx="426" cy="275"/>
            </a:xfrm>
            <a:custGeom>
              <a:avLst/>
              <a:gdLst>
                <a:gd name="T0" fmla="*/ 0 w 346"/>
                <a:gd name="T1" fmla="*/ 5 h 281"/>
                <a:gd name="T2" fmla="*/ 11 w 346"/>
                <a:gd name="T3" fmla="*/ 213 h 281"/>
                <a:gd name="T4" fmla="*/ 17 w 346"/>
                <a:gd name="T5" fmla="*/ 252 h 281"/>
                <a:gd name="T6" fmla="*/ 978 w 346"/>
                <a:gd name="T7" fmla="*/ 250 h 281"/>
                <a:gd name="T8" fmla="*/ 978 w 346"/>
                <a:gd name="T9" fmla="*/ 52 h 281"/>
                <a:gd name="T10" fmla="*/ 978 w 346"/>
                <a:gd name="T11" fmla="*/ 1 h 281"/>
                <a:gd name="T12" fmla="*/ 491 w 346"/>
                <a:gd name="T13" fmla="*/ 0 h 281"/>
                <a:gd name="T14" fmla="*/ 170 w 346"/>
                <a:gd name="T15" fmla="*/ 1 h 281"/>
                <a:gd name="T16" fmla="*/ 0 w 346"/>
                <a:gd name="T17" fmla="*/ 5 h 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
                <a:gd name="T28" fmla="*/ 0 h 281"/>
                <a:gd name="T29" fmla="*/ 346 w 346"/>
                <a:gd name="T30" fmla="*/ 281 h 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 h="281">
                  <a:moveTo>
                    <a:pt x="0" y="5"/>
                  </a:moveTo>
                  <a:lnTo>
                    <a:pt x="4" y="238"/>
                  </a:lnTo>
                  <a:lnTo>
                    <a:pt x="6" y="281"/>
                  </a:lnTo>
                  <a:lnTo>
                    <a:pt x="346" y="279"/>
                  </a:lnTo>
                  <a:lnTo>
                    <a:pt x="346" y="57"/>
                  </a:lnTo>
                  <a:lnTo>
                    <a:pt x="346" y="1"/>
                  </a:lnTo>
                  <a:lnTo>
                    <a:pt x="174" y="0"/>
                  </a:lnTo>
                  <a:lnTo>
                    <a:pt x="60" y="1"/>
                  </a:lnTo>
                  <a:lnTo>
                    <a:pt x="0" y="5"/>
                  </a:lnTo>
                  <a:close/>
                </a:path>
              </a:pathLst>
            </a:custGeom>
            <a:solidFill>
              <a:srgbClr val="4F5966"/>
            </a:solidFill>
            <a:ln w="9525">
              <a:noFill/>
              <a:round/>
              <a:headEnd/>
              <a:tailEnd/>
            </a:ln>
          </p:spPr>
          <p:txBody>
            <a:bodyPr/>
            <a:lstStyle/>
            <a:p>
              <a:endParaRPr lang="en-US"/>
            </a:p>
          </p:txBody>
        </p:sp>
        <p:sp>
          <p:nvSpPr>
            <p:cNvPr id="23599" name="Rectangle 34"/>
            <p:cNvSpPr>
              <a:spLocks noChangeArrowheads="1"/>
            </p:cNvSpPr>
            <p:nvPr/>
          </p:nvSpPr>
          <p:spPr bwMode="auto">
            <a:xfrm>
              <a:off x="3535" y="1793"/>
              <a:ext cx="1712" cy="1020"/>
            </a:xfrm>
            <a:prstGeom prst="rect">
              <a:avLst/>
            </a:prstGeom>
            <a:solidFill>
              <a:srgbClr val="00000F"/>
            </a:solidFill>
            <a:ln w="9525">
              <a:noFill/>
              <a:miter lim="800000"/>
              <a:headEnd/>
              <a:tailEnd/>
            </a:ln>
          </p:spPr>
          <p:txBody>
            <a:bodyPr/>
            <a:lstStyle/>
            <a:p>
              <a:endParaRPr lang="en-US"/>
            </a:p>
          </p:txBody>
        </p:sp>
        <p:sp>
          <p:nvSpPr>
            <p:cNvPr id="23600" name="Rectangle 35"/>
            <p:cNvSpPr>
              <a:spLocks noChangeArrowheads="1"/>
            </p:cNvSpPr>
            <p:nvPr/>
          </p:nvSpPr>
          <p:spPr bwMode="auto">
            <a:xfrm>
              <a:off x="3567" y="1814"/>
              <a:ext cx="1636" cy="973"/>
            </a:xfrm>
            <a:prstGeom prst="rect">
              <a:avLst/>
            </a:prstGeom>
            <a:solidFill>
              <a:srgbClr val="004F84"/>
            </a:solidFill>
            <a:ln w="9525">
              <a:noFill/>
              <a:miter lim="800000"/>
              <a:headEnd/>
              <a:tailEnd/>
            </a:ln>
          </p:spPr>
          <p:txBody>
            <a:bodyPr/>
            <a:lstStyle/>
            <a:p>
              <a:endParaRPr lang="en-US"/>
            </a:p>
          </p:txBody>
        </p:sp>
        <p:sp>
          <p:nvSpPr>
            <p:cNvPr id="23601" name="Freeform 36"/>
            <p:cNvSpPr>
              <a:spLocks/>
            </p:cNvSpPr>
            <p:nvPr/>
          </p:nvSpPr>
          <p:spPr bwMode="auto">
            <a:xfrm>
              <a:off x="3631" y="1849"/>
              <a:ext cx="1510" cy="901"/>
            </a:xfrm>
            <a:custGeom>
              <a:avLst/>
              <a:gdLst>
                <a:gd name="T0" fmla="*/ 130 w 1227"/>
                <a:gd name="T1" fmla="*/ 0 h 920"/>
                <a:gd name="T2" fmla="*/ 346 w 1227"/>
                <a:gd name="T3" fmla="*/ 0 h 920"/>
                <a:gd name="T4" fmla="*/ 559 w 1227"/>
                <a:gd name="T5" fmla="*/ 0 h 920"/>
                <a:gd name="T6" fmla="*/ 774 w 1227"/>
                <a:gd name="T7" fmla="*/ 0 h 920"/>
                <a:gd name="T8" fmla="*/ 987 w 1227"/>
                <a:gd name="T9" fmla="*/ 0 h 920"/>
                <a:gd name="T10" fmla="*/ 1202 w 1227"/>
                <a:gd name="T11" fmla="*/ 0 h 920"/>
                <a:gd name="T12" fmla="*/ 1419 w 1227"/>
                <a:gd name="T13" fmla="*/ 0 h 920"/>
                <a:gd name="T14" fmla="*/ 1631 w 1227"/>
                <a:gd name="T15" fmla="*/ 0 h 920"/>
                <a:gd name="T16" fmla="*/ 1851 w 1227"/>
                <a:gd name="T17" fmla="*/ 0 h 920"/>
                <a:gd name="T18" fmla="*/ 2069 w 1227"/>
                <a:gd name="T19" fmla="*/ 0 h 920"/>
                <a:gd name="T20" fmla="*/ 2285 w 1227"/>
                <a:gd name="T21" fmla="*/ 1 h 920"/>
                <a:gd name="T22" fmla="*/ 2499 w 1227"/>
                <a:gd name="T23" fmla="*/ 3 h 920"/>
                <a:gd name="T24" fmla="*/ 2716 w 1227"/>
                <a:gd name="T25" fmla="*/ 3 h 920"/>
                <a:gd name="T26" fmla="*/ 2930 w 1227"/>
                <a:gd name="T27" fmla="*/ 5 h 920"/>
                <a:gd name="T28" fmla="*/ 3144 w 1227"/>
                <a:gd name="T29" fmla="*/ 6 h 920"/>
                <a:gd name="T30" fmla="*/ 3360 w 1227"/>
                <a:gd name="T31" fmla="*/ 7 h 920"/>
                <a:gd name="T32" fmla="*/ 3463 w 1227"/>
                <a:gd name="T33" fmla="*/ 111 h 920"/>
                <a:gd name="T34" fmla="*/ 3463 w 1227"/>
                <a:gd name="T35" fmla="*/ 313 h 920"/>
                <a:gd name="T36" fmla="*/ 3461 w 1227"/>
                <a:gd name="T37" fmla="*/ 519 h 920"/>
                <a:gd name="T38" fmla="*/ 3448 w 1227"/>
                <a:gd name="T39" fmla="*/ 726 h 920"/>
                <a:gd name="T40" fmla="*/ 3331 w 1227"/>
                <a:gd name="T41" fmla="*/ 829 h 920"/>
                <a:gd name="T42" fmla="*/ 3120 w 1227"/>
                <a:gd name="T43" fmla="*/ 829 h 920"/>
                <a:gd name="T44" fmla="*/ 2908 w 1227"/>
                <a:gd name="T45" fmla="*/ 829 h 920"/>
                <a:gd name="T46" fmla="*/ 2693 w 1227"/>
                <a:gd name="T47" fmla="*/ 829 h 920"/>
                <a:gd name="T48" fmla="*/ 2480 w 1227"/>
                <a:gd name="T49" fmla="*/ 829 h 920"/>
                <a:gd name="T50" fmla="*/ 2264 w 1227"/>
                <a:gd name="T51" fmla="*/ 829 h 920"/>
                <a:gd name="T52" fmla="*/ 2053 w 1227"/>
                <a:gd name="T53" fmla="*/ 829 h 920"/>
                <a:gd name="T54" fmla="*/ 1837 w 1227"/>
                <a:gd name="T55" fmla="*/ 829 h 920"/>
                <a:gd name="T56" fmla="*/ 1620 w 1227"/>
                <a:gd name="T57" fmla="*/ 829 h 920"/>
                <a:gd name="T58" fmla="*/ 1404 w 1227"/>
                <a:gd name="T59" fmla="*/ 829 h 920"/>
                <a:gd name="T60" fmla="*/ 1183 w 1227"/>
                <a:gd name="T61" fmla="*/ 828 h 920"/>
                <a:gd name="T62" fmla="*/ 965 w 1227"/>
                <a:gd name="T63" fmla="*/ 827 h 920"/>
                <a:gd name="T64" fmla="*/ 749 w 1227"/>
                <a:gd name="T65" fmla="*/ 827 h 920"/>
                <a:gd name="T66" fmla="*/ 534 w 1227"/>
                <a:gd name="T67" fmla="*/ 825 h 920"/>
                <a:gd name="T68" fmla="*/ 318 w 1227"/>
                <a:gd name="T69" fmla="*/ 824 h 920"/>
                <a:gd name="T70" fmla="*/ 107 w 1227"/>
                <a:gd name="T71" fmla="*/ 823 h 920"/>
                <a:gd name="T72" fmla="*/ 0 w 1227"/>
                <a:gd name="T73" fmla="*/ 720 h 920"/>
                <a:gd name="T74" fmla="*/ 0 w 1227"/>
                <a:gd name="T75" fmla="*/ 517 h 920"/>
                <a:gd name="T76" fmla="*/ 1 w 1227"/>
                <a:gd name="T77" fmla="*/ 310 h 920"/>
                <a:gd name="T78" fmla="*/ 14 w 1227"/>
                <a:gd name="T79" fmla="*/ 104 h 9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7"/>
                <a:gd name="T121" fmla="*/ 0 h 920"/>
                <a:gd name="T122" fmla="*/ 1227 w 1227"/>
                <a:gd name="T123" fmla="*/ 920 h 9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7" h="920">
                  <a:moveTo>
                    <a:pt x="8" y="0"/>
                  </a:moveTo>
                  <a:lnTo>
                    <a:pt x="46" y="0"/>
                  </a:lnTo>
                  <a:lnTo>
                    <a:pt x="84" y="0"/>
                  </a:lnTo>
                  <a:lnTo>
                    <a:pt x="122" y="0"/>
                  </a:lnTo>
                  <a:lnTo>
                    <a:pt x="160" y="0"/>
                  </a:lnTo>
                  <a:lnTo>
                    <a:pt x="198" y="0"/>
                  </a:lnTo>
                  <a:lnTo>
                    <a:pt x="236" y="0"/>
                  </a:lnTo>
                  <a:lnTo>
                    <a:pt x="274" y="0"/>
                  </a:lnTo>
                  <a:lnTo>
                    <a:pt x="312" y="0"/>
                  </a:lnTo>
                  <a:lnTo>
                    <a:pt x="350" y="0"/>
                  </a:lnTo>
                  <a:lnTo>
                    <a:pt x="388" y="0"/>
                  </a:lnTo>
                  <a:lnTo>
                    <a:pt x="426" y="0"/>
                  </a:lnTo>
                  <a:lnTo>
                    <a:pt x="464" y="0"/>
                  </a:lnTo>
                  <a:lnTo>
                    <a:pt x="502" y="0"/>
                  </a:lnTo>
                  <a:lnTo>
                    <a:pt x="540" y="0"/>
                  </a:lnTo>
                  <a:lnTo>
                    <a:pt x="578" y="0"/>
                  </a:lnTo>
                  <a:lnTo>
                    <a:pt x="616" y="0"/>
                  </a:lnTo>
                  <a:lnTo>
                    <a:pt x="656" y="0"/>
                  </a:lnTo>
                  <a:lnTo>
                    <a:pt x="694" y="0"/>
                  </a:lnTo>
                  <a:lnTo>
                    <a:pt x="733" y="0"/>
                  </a:lnTo>
                  <a:lnTo>
                    <a:pt x="771" y="1"/>
                  </a:lnTo>
                  <a:lnTo>
                    <a:pt x="809" y="1"/>
                  </a:lnTo>
                  <a:lnTo>
                    <a:pt x="848" y="1"/>
                  </a:lnTo>
                  <a:lnTo>
                    <a:pt x="886" y="3"/>
                  </a:lnTo>
                  <a:lnTo>
                    <a:pt x="924" y="3"/>
                  </a:lnTo>
                  <a:lnTo>
                    <a:pt x="962" y="3"/>
                  </a:lnTo>
                  <a:lnTo>
                    <a:pt x="1000" y="4"/>
                  </a:lnTo>
                  <a:lnTo>
                    <a:pt x="1038" y="5"/>
                  </a:lnTo>
                  <a:lnTo>
                    <a:pt x="1076" y="5"/>
                  </a:lnTo>
                  <a:lnTo>
                    <a:pt x="1114" y="6"/>
                  </a:lnTo>
                  <a:lnTo>
                    <a:pt x="1152" y="7"/>
                  </a:lnTo>
                  <a:lnTo>
                    <a:pt x="1190" y="7"/>
                  </a:lnTo>
                  <a:lnTo>
                    <a:pt x="1227" y="8"/>
                  </a:lnTo>
                  <a:lnTo>
                    <a:pt x="1227" y="121"/>
                  </a:lnTo>
                  <a:lnTo>
                    <a:pt x="1227" y="234"/>
                  </a:lnTo>
                  <a:lnTo>
                    <a:pt x="1227" y="348"/>
                  </a:lnTo>
                  <a:lnTo>
                    <a:pt x="1227" y="461"/>
                  </a:lnTo>
                  <a:lnTo>
                    <a:pt x="1226" y="576"/>
                  </a:lnTo>
                  <a:lnTo>
                    <a:pt x="1225" y="692"/>
                  </a:lnTo>
                  <a:lnTo>
                    <a:pt x="1221" y="806"/>
                  </a:lnTo>
                  <a:lnTo>
                    <a:pt x="1219" y="920"/>
                  </a:lnTo>
                  <a:lnTo>
                    <a:pt x="1181" y="920"/>
                  </a:lnTo>
                  <a:lnTo>
                    <a:pt x="1143" y="920"/>
                  </a:lnTo>
                  <a:lnTo>
                    <a:pt x="1105" y="920"/>
                  </a:lnTo>
                  <a:lnTo>
                    <a:pt x="1068" y="920"/>
                  </a:lnTo>
                  <a:lnTo>
                    <a:pt x="1030" y="920"/>
                  </a:lnTo>
                  <a:lnTo>
                    <a:pt x="992" y="920"/>
                  </a:lnTo>
                  <a:lnTo>
                    <a:pt x="954" y="920"/>
                  </a:lnTo>
                  <a:lnTo>
                    <a:pt x="916" y="920"/>
                  </a:lnTo>
                  <a:lnTo>
                    <a:pt x="878" y="920"/>
                  </a:lnTo>
                  <a:lnTo>
                    <a:pt x="840" y="920"/>
                  </a:lnTo>
                  <a:lnTo>
                    <a:pt x="802" y="920"/>
                  </a:lnTo>
                  <a:lnTo>
                    <a:pt x="764" y="920"/>
                  </a:lnTo>
                  <a:lnTo>
                    <a:pt x="727" y="920"/>
                  </a:lnTo>
                  <a:lnTo>
                    <a:pt x="689" y="920"/>
                  </a:lnTo>
                  <a:lnTo>
                    <a:pt x="651" y="920"/>
                  </a:lnTo>
                  <a:lnTo>
                    <a:pt x="613" y="920"/>
                  </a:lnTo>
                  <a:lnTo>
                    <a:pt x="574" y="920"/>
                  </a:lnTo>
                  <a:lnTo>
                    <a:pt x="536" y="920"/>
                  </a:lnTo>
                  <a:lnTo>
                    <a:pt x="497" y="920"/>
                  </a:lnTo>
                  <a:lnTo>
                    <a:pt x="457" y="919"/>
                  </a:lnTo>
                  <a:lnTo>
                    <a:pt x="419" y="919"/>
                  </a:lnTo>
                  <a:lnTo>
                    <a:pt x="380" y="919"/>
                  </a:lnTo>
                  <a:lnTo>
                    <a:pt x="342" y="918"/>
                  </a:lnTo>
                  <a:lnTo>
                    <a:pt x="304" y="918"/>
                  </a:lnTo>
                  <a:lnTo>
                    <a:pt x="266" y="918"/>
                  </a:lnTo>
                  <a:lnTo>
                    <a:pt x="227" y="917"/>
                  </a:lnTo>
                  <a:lnTo>
                    <a:pt x="189" y="916"/>
                  </a:lnTo>
                  <a:lnTo>
                    <a:pt x="151" y="916"/>
                  </a:lnTo>
                  <a:lnTo>
                    <a:pt x="113" y="915"/>
                  </a:lnTo>
                  <a:lnTo>
                    <a:pt x="75" y="913"/>
                  </a:lnTo>
                  <a:lnTo>
                    <a:pt x="38" y="913"/>
                  </a:lnTo>
                  <a:lnTo>
                    <a:pt x="0" y="912"/>
                  </a:lnTo>
                  <a:lnTo>
                    <a:pt x="0" y="799"/>
                  </a:lnTo>
                  <a:lnTo>
                    <a:pt x="0" y="687"/>
                  </a:lnTo>
                  <a:lnTo>
                    <a:pt x="0" y="574"/>
                  </a:lnTo>
                  <a:lnTo>
                    <a:pt x="0" y="461"/>
                  </a:lnTo>
                  <a:lnTo>
                    <a:pt x="1" y="345"/>
                  </a:lnTo>
                  <a:lnTo>
                    <a:pt x="2" y="228"/>
                  </a:lnTo>
                  <a:lnTo>
                    <a:pt x="5" y="114"/>
                  </a:lnTo>
                  <a:lnTo>
                    <a:pt x="8" y="0"/>
                  </a:lnTo>
                  <a:close/>
                </a:path>
              </a:pathLst>
            </a:custGeom>
            <a:solidFill>
              <a:srgbClr val="00568E"/>
            </a:solidFill>
            <a:ln w="9525">
              <a:noFill/>
              <a:round/>
              <a:headEnd/>
              <a:tailEnd/>
            </a:ln>
          </p:spPr>
          <p:txBody>
            <a:bodyPr/>
            <a:lstStyle/>
            <a:p>
              <a:endParaRPr lang="en-US"/>
            </a:p>
          </p:txBody>
        </p:sp>
        <p:sp>
          <p:nvSpPr>
            <p:cNvPr id="23602" name="Freeform 37"/>
            <p:cNvSpPr>
              <a:spLocks/>
            </p:cNvSpPr>
            <p:nvPr/>
          </p:nvSpPr>
          <p:spPr bwMode="auto">
            <a:xfrm>
              <a:off x="3690" y="1887"/>
              <a:ext cx="1392" cy="828"/>
            </a:xfrm>
            <a:custGeom>
              <a:avLst/>
              <a:gdLst>
                <a:gd name="T0" fmla="*/ 143 w 1130"/>
                <a:gd name="T1" fmla="*/ 0 h 847"/>
                <a:gd name="T2" fmla="*/ 340 w 1130"/>
                <a:gd name="T3" fmla="*/ 0 h 847"/>
                <a:gd name="T4" fmla="*/ 537 w 1130"/>
                <a:gd name="T5" fmla="*/ 0 h 847"/>
                <a:gd name="T6" fmla="*/ 733 w 1130"/>
                <a:gd name="T7" fmla="*/ 0 h 847"/>
                <a:gd name="T8" fmla="*/ 928 w 1130"/>
                <a:gd name="T9" fmla="*/ 0 h 847"/>
                <a:gd name="T10" fmla="*/ 1123 w 1130"/>
                <a:gd name="T11" fmla="*/ 0 h 847"/>
                <a:gd name="T12" fmla="*/ 1322 w 1130"/>
                <a:gd name="T13" fmla="*/ 0 h 847"/>
                <a:gd name="T14" fmla="*/ 1518 w 1130"/>
                <a:gd name="T15" fmla="*/ 0 h 847"/>
                <a:gd name="T16" fmla="*/ 1720 w 1130"/>
                <a:gd name="T17" fmla="*/ 0 h 847"/>
                <a:gd name="T18" fmla="*/ 1919 w 1130"/>
                <a:gd name="T19" fmla="*/ 1 h 847"/>
                <a:gd name="T20" fmla="*/ 2119 w 1130"/>
                <a:gd name="T21" fmla="*/ 2 h 847"/>
                <a:gd name="T22" fmla="*/ 2322 w 1130"/>
                <a:gd name="T23" fmla="*/ 4 h 847"/>
                <a:gd name="T24" fmla="*/ 2520 w 1130"/>
                <a:gd name="T25" fmla="*/ 6 h 847"/>
                <a:gd name="T26" fmla="*/ 2717 w 1130"/>
                <a:gd name="T27" fmla="*/ 8 h 847"/>
                <a:gd name="T28" fmla="*/ 2912 w 1130"/>
                <a:gd name="T29" fmla="*/ 12 h 847"/>
                <a:gd name="T30" fmla="*/ 3107 w 1130"/>
                <a:gd name="T31" fmla="*/ 15 h 847"/>
                <a:gd name="T32" fmla="*/ 3207 w 1130"/>
                <a:gd name="T33" fmla="*/ 105 h 847"/>
                <a:gd name="T34" fmla="*/ 3207 w 1130"/>
                <a:gd name="T35" fmla="*/ 286 h 847"/>
                <a:gd name="T36" fmla="*/ 3203 w 1130"/>
                <a:gd name="T37" fmla="*/ 474 h 847"/>
                <a:gd name="T38" fmla="*/ 3174 w 1130"/>
                <a:gd name="T39" fmla="*/ 663 h 847"/>
                <a:gd name="T40" fmla="*/ 3061 w 1130"/>
                <a:gd name="T41" fmla="*/ 756 h 847"/>
                <a:gd name="T42" fmla="*/ 2864 w 1130"/>
                <a:gd name="T43" fmla="*/ 756 h 847"/>
                <a:gd name="T44" fmla="*/ 2666 w 1130"/>
                <a:gd name="T45" fmla="*/ 756 h 847"/>
                <a:gd name="T46" fmla="*/ 2472 w 1130"/>
                <a:gd name="T47" fmla="*/ 756 h 847"/>
                <a:gd name="T48" fmla="*/ 2273 w 1130"/>
                <a:gd name="T49" fmla="*/ 756 h 847"/>
                <a:gd name="T50" fmla="*/ 2077 w 1130"/>
                <a:gd name="T51" fmla="*/ 756 h 847"/>
                <a:gd name="T52" fmla="*/ 1877 w 1130"/>
                <a:gd name="T53" fmla="*/ 756 h 847"/>
                <a:gd name="T54" fmla="*/ 1680 w 1130"/>
                <a:gd name="T55" fmla="*/ 756 h 847"/>
                <a:gd name="T56" fmla="*/ 1483 w 1130"/>
                <a:gd name="T57" fmla="*/ 756 h 847"/>
                <a:gd name="T58" fmla="*/ 1281 w 1130"/>
                <a:gd name="T59" fmla="*/ 754 h 847"/>
                <a:gd name="T60" fmla="*/ 1080 w 1130"/>
                <a:gd name="T61" fmla="*/ 753 h 847"/>
                <a:gd name="T62" fmla="*/ 882 w 1130"/>
                <a:gd name="T63" fmla="*/ 753 h 847"/>
                <a:gd name="T64" fmla="*/ 682 w 1130"/>
                <a:gd name="T65" fmla="*/ 751 h 847"/>
                <a:gd name="T66" fmla="*/ 485 w 1130"/>
                <a:gd name="T67" fmla="*/ 748 h 847"/>
                <a:gd name="T68" fmla="*/ 289 w 1130"/>
                <a:gd name="T69" fmla="*/ 746 h 847"/>
                <a:gd name="T70" fmla="*/ 97 w 1130"/>
                <a:gd name="T71" fmla="*/ 743 h 847"/>
                <a:gd name="T72" fmla="*/ 0 w 1130"/>
                <a:gd name="T73" fmla="*/ 651 h 847"/>
                <a:gd name="T74" fmla="*/ 0 w 1130"/>
                <a:gd name="T75" fmla="*/ 468 h 847"/>
                <a:gd name="T76" fmla="*/ 1 w 1130"/>
                <a:gd name="T77" fmla="*/ 282 h 847"/>
                <a:gd name="T78" fmla="*/ 26 w 1130"/>
                <a:gd name="T79" fmla="*/ 94 h 8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30"/>
                <a:gd name="T121" fmla="*/ 0 h 847"/>
                <a:gd name="T122" fmla="*/ 1130 w 1130"/>
                <a:gd name="T123" fmla="*/ 847 h 8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30" h="847">
                  <a:moveTo>
                    <a:pt x="16" y="0"/>
                  </a:moveTo>
                  <a:lnTo>
                    <a:pt x="50" y="0"/>
                  </a:lnTo>
                  <a:lnTo>
                    <a:pt x="85" y="0"/>
                  </a:lnTo>
                  <a:lnTo>
                    <a:pt x="120" y="0"/>
                  </a:lnTo>
                  <a:lnTo>
                    <a:pt x="154" y="0"/>
                  </a:lnTo>
                  <a:lnTo>
                    <a:pt x="189" y="0"/>
                  </a:lnTo>
                  <a:lnTo>
                    <a:pt x="223" y="0"/>
                  </a:lnTo>
                  <a:lnTo>
                    <a:pt x="258" y="0"/>
                  </a:lnTo>
                  <a:lnTo>
                    <a:pt x="292" y="0"/>
                  </a:lnTo>
                  <a:lnTo>
                    <a:pt x="327" y="0"/>
                  </a:lnTo>
                  <a:lnTo>
                    <a:pt x="361" y="0"/>
                  </a:lnTo>
                  <a:lnTo>
                    <a:pt x="396" y="0"/>
                  </a:lnTo>
                  <a:lnTo>
                    <a:pt x="431" y="0"/>
                  </a:lnTo>
                  <a:lnTo>
                    <a:pt x="466" y="0"/>
                  </a:lnTo>
                  <a:lnTo>
                    <a:pt x="501" y="0"/>
                  </a:lnTo>
                  <a:lnTo>
                    <a:pt x="535" y="0"/>
                  </a:lnTo>
                  <a:lnTo>
                    <a:pt x="570" y="0"/>
                  </a:lnTo>
                  <a:lnTo>
                    <a:pt x="606" y="0"/>
                  </a:lnTo>
                  <a:lnTo>
                    <a:pt x="641" y="0"/>
                  </a:lnTo>
                  <a:lnTo>
                    <a:pt x="677" y="1"/>
                  </a:lnTo>
                  <a:lnTo>
                    <a:pt x="712" y="1"/>
                  </a:lnTo>
                  <a:lnTo>
                    <a:pt x="747" y="2"/>
                  </a:lnTo>
                  <a:lnTo>
                    <a:pt x="783" y="2"/>
                  </a:lnTo>
                  <a:lnTo>
                    <a:pt x="818" y="4"/>
                  </a:lnTo>
                  <a:lnTo>
                    <a:pt x="853" y="5"/>
                  </a:lnTo>
                  <a:lnTo>
                    <a:pt x="888" y="6"/>
                  </a:lnTo>
                  <a:lnTo>
                    <a:pt x="922" y="7"/>
                  </a:lnTo>
                  <a:lnTo>
                    <a:pt x="958" y="8"/>
                  </a:lnTo>
                  <a:lnTo>
                    <a:pt x="993" y="9"/>
                  </a:lnTo>
                  <a:lnTo>
                    <a:pt x="1027" y="12"/>
                  </a:lnTo>
                  <a:lnTo>
                    <a:pt x="1062" y="13"/>
                  </a:lnTo>
                  <a:lnTo>
                    <a:pt x="1095" y="15"/>
                  </a:lnTo>
                  <a:lnTo>
                    <a:pt x="1130" y="16"/>
                  </a:lnTo>
                  <a:lnTo>
                    <a:pt x="1130" y="118"/>
                  </a:lnTo>
                  <a:lnTo>
                    <a:pt x="1130" y="220"/>
                  </a:lnTo>
                  <a:lnTo>
                    <a:pt x="1130" y="321"/>
                  </a:lnTo>
                  <a:lnTo>
                    <a:pt x="1130" y="424"/>
                  </a:lnTo>
                  <a:lnTo>
                    <a:pt x="1129" y="531"/>
                  </a:lnTo>
                  <a:lnTo>
                    <a:pt x="1125" y="638"/>
                  </a:lnTo>
                  <a:lnTo>
                    <a:pt x="1119" y="743"/>
                  </a:lnTo>
                  <a:lnTo>
                    <a:pt x="1114" y="847"/>
                  </a:lnTo>
                  <a:lnTo>
                    <a:pt x="1079" y="847"/>
                  </a:lnTo>
                  <a:lnTo>
                    <a:pt x="1044" y="847"/>
                  </a:lnTo>
                  <a:lnTo>
                    <a:pt x="1010" y="847"/>
                  </a:lnTo>
                  <a:lnTo>
                    <a:pt x="974" y="847"/>
                  </a:lnTo>
                  <a:lnTo>
                    <a:pt x="940" y="847"/>
                  </a:lnTo>
                  <a:lnTo>
                    <a:pt x="905" y="847"/>
                  </a:lnTo>
                  <a:lnTo>
                    <a:pt x="871" y="847"/>
                  </a:lnTo>
                  <a:lnTo>
                    <a:pt x="836" y="847"/>
                  </a:lnTo>
                  <a:lnTo>
                    <a:pt x="801" y="847"/>
                  </a:lnTo>
                  <a:lnTo>
                    <a:pt x="767" y="847"/>
                  </a:lnTo>
                  <a:lnTo>
                    <a:pt x="732" y="847"/>
                  </a:lnTo>
                  <a:lnTo>
                    <a:pt x="698" y="847"/>
                  </a:lnTo>
                  <a:lnTo>
                    <a:pt x="662" y="847"/>
                  </a:lnTo>
                  <a:lnTo>
                    <a:pt x="627" y="847"/>
                  </a:lnTo>
                  <a:lnTo>
                    <a:pt x="593" y="847"/>
                  </a:lnTo>
                  <a:lnTo>
                    <a:pt x="558" y="847"/>
                  </a:lnTo>
                  <a:lnTo>
                    <a:pt x="523" y="847"/>
                  </a:lnTo>
                  <a:lnTo>
                    <a:pt x="487" y="847"/>
                  </a:lnTo>
                  <a:lnTo>
                    <a:pt x="451" y="845"/>
                  </a:lnTo>
                  <a:lnTo>
                    <a:pt x="417" y="845"/>
                  </a:lnTo>
                  <a:lnTo>
                    <a:pt x="381" y="844"/>
                  </a:lnTo>
                  <a:lnTo>
                    <a:pt x="345" y="844"/>
                  </a:lnTo>
                  <a:lnTo>
                    <a:pt x="311" y="843"/>
                  </a:lnTo>
                  <a:lnTo>
                    <a:pt x="276" y="842"/>
                  </a:lnTo>
                  <a:lnTo>
                    <a:pt x="240" y="841"/>
                  </a:lnTo>
                  <a:lnTo>
                    <a:pt x="206" y="840"/>
                  </a:lnTo>
                  <a:lnTo>
                    <a:pt x="171" y="838"/>
                  </a:lnTo>
                  <a:lnTo>
                    <a:pt x="137" y="837"/>
                  </a:lnTo>
                  <a:lnTo>
                    <a:pt x="102" y="835"/>
                  </a:lnTo>
                  <a:lnTo>
                    <a:pt x="68" y="834"/>
                  </a:lnTo>
                  <a:lnTo>
                    <a:pt x="34" y="832"/>
                  </a:lnTo>
                  <a:lnTo>
                    <a:pt x="0" y="830"/>
                  </a:lnTo>
                  <a:lnTo>
                    <a:pt x="0" y="729"/>
                  </a:lnTo>
                  <a:lnTo>
                    <a:pt x="0" y="627"/>
                  </a:lnTo>
                  <a:lnTo>
                    <a:pt x="0" y="525"/>
                  </a:lnTo>
                  <a:lnTo>
                    <a:pt x="0" y="424"/>
                  </a:lnTo>
                  <a:lnTo>
                    <a:pt x="1" y="316"/>
                  </a:lnTo>
                  <a:lnTo>
                    <a:pt x="4" y="209"/>
                  </a:lnTo>
                  <a:lnTo>
                    <a:pt x="9" y="104"/>
                  </a:lnTo>
                  <a:lnTo>
                    <a:pt x="16" y="0"/>
                  </a:lnTo>
                  <a:close/>
                </a:path>
              </a:pathLst>
            </a:custGeom>
            <a:solidFill>
              <a:srgbClr val="005B99"/>
            </a:solidFill>
            <a:ln w="9525">
              <a:noFill/>
              <a:round/>
              <a:headEnd/>
              <a:tailEnd/>
            </a:ln>
          </p:spPr>
          <p:txBody>
            <a:bodyPr/>
            <a:lstStyle/>
            <a:p>
              <a:endParaRPr lang="en-US"/>
            </a:p>
          </p:txBody>
        </p:sp>
        <p:sp>
          <p:nvSpPr>
            <p:cNvPr id="23603" name="Freeform 38"/>
            <p:cNvSpPr>
              <a:spLocks/>
            </p:cNvSpPr>
            <p:nvPr/>
          </p:nvSpPr>
          <p:spPr bwMode="auto">
            <a:xfrm>
              <a:off x="3752" y="1922"/>
              <a:ext cx="1268" cy="756"/>
            </a:xfrm>
            <a:custGeom>
              <a:avLst/>
              <a:gdLst>
                <a:gd name="T0" fmla="*/ 159 w 1030"/>
                <a:gd name="T1" fmla="*/ 0 h 773"/>
                <a:gd name="T2" fmla="*/ 334 w 1030"/>
                <a:gd name="T3" fmla="*/ 0 h 773"/>
                <a:gd name="T4" fmla="*/ 510 w 1030"/>
                <a:gd name="T5" fmla="*/ 0 h 773"/>
                <a:gd name="T6" fmla="*/ 684 w 1030"/>
                <a:gd name="T7" fmla="*/ 0 h 773"/>
                <a:gd name="T8" fmla="*/ 862 w 1030"/>
                <a:gd name="T9" fmla="*/ 0 h 773"/>
                <a:gd name="T10" fmla="*/ 1041 w 1030"/>
                <a:gd name="T11" fmla="*/ 0 h 773"/>
                <a:gd name="T12" fmla="*/ 1214 w 1030"/>
                <a:gd name="T13" fmla="*/ 0 h 773"/>
                <a:gd name="T14" fmla="*/ 1391 w 1030"/>
                <a:gd name="T15" fmla="*/ 0 h 773"/>
                <a:gd name="T16" fmla="*/ 1568 w 1030"/>
                <a:gd name="T17" fmla="*/ 0 h 773"/>
                <a:gd name="T18" fmla="*/ 1756 w 1030"/>
                <a:gd name="T19" fmla="*/ 1 h 773"/>
                <a:gd name="T20" fmla="*/ 1940 w 1030"/>
                <a:gd name="T21" fmla="*/ 3 h 773"/>
                <a:gd name="T22" fmla="*/ 2119 w 1030"/>
                <a:gd name="T23" fmla="*/ 6 h 773"/>
                <a:gd name="T24" fmla="*/ 2300 w 1030"/>
                <a:gd name="T25" fmla="*/ 9 h 773"/>
                <a:gd name="T26" fmla="*/ 2481 w 1030"/>
                <a:gd name="T27" fmla="*/ 13 h 773"/>
                <a:gd name="T28" fmla="*/ 2655 w 1030"/>
                <a:gd name="T29" fmla="*/ 17 h 773"/>
                <a:gd name="T30" fmla="*/ 2827 w 1030"/>
                <a:gd name="T31" fmla="*/ 22 h 773"/>
                <a:gd name="T32" fmla="*/ 2913 w 1030"/>
                <a:gd name="T33" fmla="*/ 104 h 773"/>
                <a:gd name="T34" fmla="*/ 2913 w 1030"/>
                <a:gd name="T35" fmla="*/ 265 h 773"/>
                <a:gd name="T36" fmla="*/ 2908 w 1030"/>
                <a:gd name="T37" fmla="*/ 436 h 773"/>
                <a:gd name="T38" fmla="*/ 2872 w 1030"/>
                <a:gd name="T39" fmla="*/ 609 h 773"/>
                <a:gd name="T40" fmla="*/ 2755 w 1030"/>
                <a:gd name="T41" fmla="*/ 691 h 773"/>
                <a:gd name="T42" fmla="*/ 2583 w 1030"/>
                <a:gd name="T43" fmla="*/ 691 h 773"/>
                <a:gd name="T44" fmla="*/ 2403 w 1030"/>
                <a:gd name="T45" fmla="*/ 691 h 773"/>
                <a:gd name="T46" fmla="*/ 2228 w 1030"/>
                <a:gd name="T47" fmla="*/ 691 h 773"/>
                <a:gd name="T48" fmla="*/ 2053 w 1030"/>
                <a:gd name="T49" fmla="*/ 691 h 773"/>
                <a:gd name="T50" fmla="*/ 1876 w 1030"/>
                <a:gd name="T51" fmla="*/ 691 h 773"/>
                <a:gd name="T52" fmla="*/ 1698 w 1030"/>
                <a:gd name="T53" fmla="*/ 691 h 773"/>
                <a:gd name="T54" fmla="*/ 1520 w 1030"/>
                <a:gd name="T55" fmla="*/ 691 h 773"/>
                <a:gd name="T56" fmla="*/ 1343 w 1030"/>
                <a:gd name="T57" fmla="*/ 691 h 773"/>
                <a:gd name="T58" fmla="*/ 1156 w 1030"/>
                <a:gd name="T59" fmla="*/ 690 h 773"/>
                <a:gd name="T60" fmla="*/ 976 w 1030"/>
                <a:gd name="T61" fmla="*/ 688 h 773"/>
                <a:gd name="T62" fmla="*/ 794 w 1030"/>
                <a:gd name="T63" fmla="*/ 687 h 773"/>
                <a:gd name="T64" fmla="*/ 614 w 1030"/>
                <a:gd name="T65" fmla="*/ 683 h 773"/>
                <a:gd name="T66" fmla="*/ 438 w 1030"/>
                <a:gd name="T67" fmla="*/ 680 h 773"/>
                <a:gd name="T68" fmla="*/ 260 w 1030"/>
                <a:gd name="T69" fmla="*/ 675 h 773"/>
                <a:gd name="T70" fmla="*/ 86 w 1030"/>
                <a:gd name="T71" fmla="*/ 672 h 773"/>
                <a:gd name="T72" fmla="*/ 0 w 1030"/>
                <a:gd name="T73" fmla="*/ 589 h 773"/>
                <a:gd name="T74" fmla="*/ 0 w 1030"/>
                <a:gd name="T75" fmla="*/ 427 h 773"/>
                <a:gd name="T76" fmla="*/ 9 w 1030"/>
                <a:gd name="T77" fmla="*/ 257 h 773"/>
                <a:gd name="T78" fmla="*/ 41 w 1030"/>
                <a:gd name="T79" fmla="*/ 82 h 7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30"/>
                <a:gd name="T121" fmla="*/ 0 h 773"/>
                <a:gd name="T122" fmla="*/ 1030 w 1030"/>
                <a:gd name="T123" fmla="*/ 773 h 7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30" h="773">
                  <a:moveTo>
                    <a:pt x="24" y="0"/>
                  </a:moveTo>
                  <a:lnTo>
                    <a:pt x="56" y="0"/>
                  </a:lnTo>
                  <a:lnTo>
                    <a:pt x="87" y="0"/>
                  </a:lnTo>
                  <a:lnTo>
                    <a:pt x="118" y="0"/>
                  </a:lnTo>
                  <a:lnTo>
                    <a:pt x="149" y="0"/>
                  </a:lnTo>
                  <a:lnTo>
                    <a:pt x="180" y="0"/>
                  </a:lnTo>
                  <a:lnTo>
                    <a:pt x="211" y="0"/>
                  </a:lnTo>
                  <a:lnTo>
                    <a:pt x="242" y="0"/>
                  </a:lnTo>
                  <a:lnTo>
                    <a:pt x="274" y="0"/>
                  </a:lnTo>
                  <a:lnTo>
                    <a:pt x="305" y="0"/>
                  </a:lnTo>
                  <a:lnTo>
                    <a:pt x="337" y="0"/>
                  </a:lnTo>
                  <a:lnTo>
                    <a:pt x="368" y="0"/>
                  </a:lnTo>
                  <a:lnTo>
                    <a:pt x="399" y="0"/>
                  </a:lnTo>
                  <a:lnTo>
                    <a:pt x="430" y="0"/>
                  </a:lnTo>
                  <a:lnTo>
                    <a:pt x="461" y="0"/>
                  </a:lnTo>
                  <a:lnTo>
                    <a:pt x="492" y="0"/>
                  </a:lnTo>
                  <a:lnTo>
                    <a:pt x="523" y="0"/>
                  </a:lnTo>
                  <a:lnTo>
                    <a:pt x="555" y="0"/>
                  </a:lnTo>
                  <a:lnTo>
                    <a:pt x="589" y="0"/>
                  </a:lnTo>
                  <a:lnTo>
                    <a:pt x="621" y="1"/>
                  </a:lnTo>
                  <a:lnTo>
                    <a:pt x="653" y="2"/>
                  </a:lnTo>
                  <a:lnTo>
                    <a:pt x="686" y="3"/>
                  </a:lnTo>
                  <a:lnTo>
                    <a:pt x="718" y="5"/>
                  </a:lnTo>
                  <a:lnTo>
                    <a:pt x="750" y="6"/>
                  </a:lnTo>
                  <a:lnTo>
                    <a:pt x="782" y="7"/>
                  </a:lnTo>
                  <a:lnTo>
                    <a:pt x="813" y="9"/>
                  </a:lnTo>
                  <a:lnTo>
                    <a:pt x="846" y="11"/>
                  </a:lnTo>
                  <a:lnTo>
                    <a:pt x="877" y="13"/>
                  </a:lnTo>
                  <a:lnTo>
                    <a:pt x="908" y="15"/>
                  </a:lnTo>
                  <a:lnTo>
                    <a:pt x="939" y="17"/>
                  </a:lnTo>
                  <a:lnTo>
                    <a:pt x="969" y="20"/>
                  </a:lnTo>
                  <a:lnTo>
                    <a:pt x="1000" y="22"/>
                  </a:lnTo>
                  <a:lnTo>
                    <a:pt x="1030" y="24"/>
                  </a:lnTo>
                  <a:lnTo>
                    <a:pt x="1030" y="115"/>
                  </a:lnTo>
                  <a:lnTo>
                    <a:pt x="1030" y="205"/>
                  </a:lnTo>
                  <a:lnTo>
                    <a:pt x="1030" y="296"/>
                  </a:lnTo>
                  <a:lnTo>
                    <a:pt x="1030" y="387"/>
                  </a:lnTo>
                  <a:lnTo>
                    <a:pt x="1028" y="487"/>
                  </a:lnTo>
                  <a:lnTo>
                    <a:pt x="1023" y="585"/>
                  </a:lnTo>
                  <a:lnTo>
                    <a:pt x="1015" y="681"/>
                  </a:lnTo>
                  <a:lnTo>
                    <a:pt x="1006" y="773"/>
                  </a:lnTo>
                  <a:lnTo>
                    <a:pt x="975" y="773"/>
                  </a:lnTo>
                  <a:lnTo>
                    <a:pt x="944" y="773"/>
                  </a:lnTo>
                  <a:lnTo>
                    <a:pt x="913" y="773"/>
                  </a:lnTo>
                  <a:lnTo>
                    <a:pt x="881" y="773"/>
                  </a:lnTo>
                  <a:lnTo>
                    <a:pt x="850" y="773"/>
                  </a:lnTo>
                  <a:lnTo>
                    <a:pt x="819" y="773"/>
                  </a:lnTo>
                  <a:lnTo>
                    <a:pt x="788" y="773"/>
                  </a:lnTo>
                  <a:lnTo>
                    <a:pt x="757" y="773"/>
                  </a:lnTo>
                  <a:lnTo>
                    <a:pt x="726" y="773"/>
                  </a:lnTo>
                  <a:lnTo>
                    <a:pt x="695" y="773"/>
                  </a:lnTo>
                  <a:lnTo>
                    <a:pt x="664" y="773"/>
                  </a:lnTo>
                  <a:lnTo>
                    <a:pt x="633" y="773"/>
                  </a:lnTo>
                  <a:lnTo>
                    <a:pt x="600" y="773"/>
                  </a:lnTo>
                  <a:lnTo>
                    <a:pt x="569" y="773"/>
                  </a:lnTo>
                  <a:lnTo>
                    <a:pt x="538" y="773"/>
                  </a:lnTo>
                  <a:lnTo>
                    <a:pt x="507" y="773"/>
                  </a:lnTo>
                  <a:lnTo>
                    <a:pt x="475" y="773"/>
                  </a:lnTo>
                  <a:lnTo>
                    <a:pt x="441" y="773"/>
                  </a:lnTo>
                  <a:lnTo>
                    <a:pt x="409" y="772"/>
                  </a:lnTo>
                  <a:lnTo>
                    <a:pt x="377" y="770"/>
                  </a:lnTo>
                  <a:lnTo>
                    <a:pt x="345" y="769"/>
                  </a:lnTo>
                  <a:lnTo>
                    <a:pt x="312" y="768"/>
                  </a:lnTo>
                  <a:lnTo>
                    <a:pt x="281" y="767"/>
                  </a:lnTo>
                  <a:lnTo>
                    <a:pt x="249" y="766"/>
                  </a:lnTo>
                  <a:lnTo>
                    <a:pt x="217" y="763"/>
                  </a:lnTo>
                  <a:lnTo>
                    <a:pt x="186" y="761"/>
                  </a:lnTo>
                  <a:lnTo>
                    <a:pt x="155" y="760"/>
                  </a:lnTo>
                  <a:lnTo>
                    <a:pt x="123" y="758"/>
                  </a:lnTo>
                  <a:lnTo>
                    <a:pt x="92" y="755"/>
                  </a:lnTo>
                  <a:lnTo>
                    <a:pt x="61" y="753"/>
                  </a:lnTo>
                  <a:lnTo>
                    <a:pt x="30" y="751"/>
                  </a:lnTo>
                  <a:lnTo>
                    <a:pt x="0" y="748"/>
                  </a:lnTo>
                  <a:lnTo>
                    <a:pt x="0" y="658"/>
                  </a:lnTo>
                  <a:lnTo>
                    <a:pt x="0" y="568"/>
                  </a:lnTo>
                  <a:lnTo>
                    <a:pt x="0" y="477"/>
                  </a:lnTo>
                  <a:lnTo>
                    <a:pt x="0" y="387"/>
                  </a:lnTo>
                  <a:lnTo>
                    <a:pt x="3" y="287"/>
                  </a:lnTo>
                  <a:lnTo>
                    <a:pt x="7" y="188"/>
                  </a:lnTo>
                  <a:lnTo>
                    <a:pt x="15" y="92"/>
                  </a:lnTo>
                  <a:lnTo>
                    <a:pt x="24" y="0"/>
                  </a:lnTo>
                  <a:close/>
                </a:path>
              </a:pathLst>
            </a:custGeom>
            <a:solidFill>
              <a:srgbClr val="0063A0"/>
            </a:solidFill>
            <a:ln w="9525">
              <a:noFill/>
              <a:round/>
              <a:headEnd/>
              <a:tailEnd/>
            </a:ln>
          </p:spPr>
          <p:txBody>
            <a:bodyPr/>
            <a:lstStyle/>
            <a:p>
              <a:endParaRPr lang="en-US"/>
            </a:p>
          </p:txBody>
        </p:sp>
        <p:sp>
          <p:nvSpPr>
            <p:cNvPr id="23604" name="Freeform 39"/>
            <p:cNvSpPr>
              <a:spLocks/>
            </p:cNvSpPr>
            <p:nvPr/>
          </p:nvSpPr>
          <p:spPr bwMode="auto">
            <a:xfrm>
              <a:off x="3813" y="1959"/>
              <a:ext cx="1146" cy="682"/>
            </a:xfrm>
            <a:custGeom>
              <a:avLst/>
              <a:gdLst>
                <a:gd name="T0" fmla="*/ 170 w 930"/>
                <a:gd name="T1" fmla="*/ 0 h 697"/>
                <a:gd name="T2" fmla="*/ 328 w 930"/>
                <a:gd name="T3" fmla="*/ 0 h 697"/>
                <a:gd name="T4" fmla="*/ 483 w 930"/>
                <a:gd name="T5" fmla="*/ 0 h 697"/>
                <a:gd name="T6" fmla="*/ 642 w 930"/>
                <a:gd name="T7" fmla="*/ 0 h 697"/>
                <a:gd name="T8" fmla="*/ 800 w 930"/>
                <a:gd name="T9" fmla="*/ 0 h 697"/>
                <a:gd name="T10" fmla="*/ 956 w 930"/>
                <a:gd name="T11" fmla="*/ 0 h 697"/>
                <a:gd name="T12" fmla="*/ 1114 w 930"/>
                <a:gd name="T13" fmla="*/ 0 h 697"/>
                <a:gd name="T14" fmla="*/ 1273 w 930"/>
                <a:gd name="T15" fmla="*/ 0 h 697"/>
                <a:gd name="T16" fmla="*/ 1433 w 930"/>
                <a:gd name="T17" fmla="*/ 0 h 697"/>
                <a:gd name="T18" fmla="*/ 1602 w 930"/>
                <a:gd name="T19" fmla="*/ 1 h 697"/>
                <a:gd name="T20" fmla="*/ 1771 w 930"/>
                <a:gd name="T21" fmla="*/ 3 h 697"/>
                <a:gd name="T22" fmla="*/ 1936 w 930"/>
                <a:gd name="T23" fmla="*/ 7 h 697"/>
                <a:gd name="T24" fmla="*/ 2096 w 930"/>
                <a:gd name="T25" fmla="*/ 11 h 697"/>
                <a:gd name="T26" fmla="*/ 2261 w 930"/>
                <a:gd name="T27" fmla="*/ 16 h 697"/>
                <a:gd name="T28" fmla="*/ 2414 w 930"/>
                <a:gd name="T29" fmla="*/ 22 h 697"/>
                <a:gd name="T30" fmla="*/ 2569 w 930"/>
                <a:gd name="T31" fmla="*/ 24 h 697"/>
                <a:gd name="T32" fmla="*/ 2642 w 930"/>
                <a:gd name="T33" fmla="*/ 101 h 697"/>
                <a:gd name="T34" fmla="*/ 2642 w 930"/>
                <a:gd name="T35" fmla="*/ 241 h 697"/>
                <a:gd name="T36" fmla="*/ 2637 w 930"/>
                <a:gd name="T37" fmla="*/ 396 h 697"/>
                <a:gd name="T38" fmla="*/ 2589 w 930"/>
                <a:gd name="T39" fmla="*/ 552 h 697"/>
                <a:gd name="T40" fmla="*/ 2473 w 930"/>
                <a:gd name="T41" fmla="*/ 625 h 697"/>
                <a:gd name="T42" fmla="*/ 2314 w 930"/>
                <a:gd name="T43" fmla="*/ 625 h 697"/>
                <a:gd name="T44" fmla="*/ 2161 w 930"/>
                <a:gd name="T45" fmla="*/ 625 h 697"/>
                <a:gd name="T46" fmla="*/ 2005 w 930"/>
                <a:gd name="T47" fmla="*/ 625 h 697"/>
                <a:gd name="T48" fmla="*/ 1845 w 930"/>
                <a:gd name="T49" fmla="*/ 625 h 697"/>
                <a:gd name="T50" fmla="*/ 1686 w 930"/>
                <a:gd name="T51" fmla="*/ 625 h 697"/>
                <a:gd name="T52" fmla="*/ 1529 w 930"/>
                <a:gd name="T53" fmla="*/ 625 h 697"/>
                <a:gd name="T54" fmla="*/ 1369 w 930"/>
                <a:gd name="T55" fmla="*/ 625 h 697"/>
                <a:gd name="T56" fmla="*/ 1209 w 930"/>
                <a:gd name="T57" fmla="*/ 625 h 697"/>
                <a:gd name="T58" fmla="*/ 1040 w 930"/>
                <a:gd name="T59" fmla="*/ 624 h 697"/>
                <a:gd name="T60" fmla="*/ 871 w 930"/>
                <a:gd name="T61" fmla="*/ 621 h 697"/>
                <a:gd name="T62" fmla="*/ 711 w 930"/>
                <a:gd name="T63" fmla="*/ 618 h 697"/>
                <a:gd name="T64" fmla="*/ 547 w 930"/>
                <a:gd name="T65" fmla="*/ 614 h 697"/>
                <a:gd name="T66" fmla="*/ 387 w 930"/>
                <a:gd name="T67" fmla="*/ 611 h 697"/>
                <a:gd name="T68" fmla="*/ 228 w 930"/>
                <a:gd name="T69" fmla="*/ 605 h 697"/>
                <a:gd name="T70" fmla="*/ 73 w 930"/>
                <a:gd name="T71" fmla="*/ 600 h 697"/>
                <a:gd name="T72" fmla="*/ 0 w 930"/>
                <a:gd name="T73" fmla="*/ 525 h 697"/>
                <a:gd name="T74" fmla="*/ 0 w 930"/>
                <a:gd name="T75" fmla="*/ 383 h 697"/>
                <a:gd name="T76" fmla="*/ 2 w 930"/>
                <a:gd name="T77" fmla="*/ 231 h 697"/>
                <a:gd name="T78" fmla="*/ 53 w 930"/>
                <a:gd name="T79" fmla="*/ 72 h 6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30"/>
                <a:gd name="T121" fmla="*/ 0 h 697"/>
                <a:gd name="T122" fmla="*/ 930 w 930"/>
                <a:gd name="T123" fmla="*/ 697 h 6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30" h="697">
                  <a:moveTo>
                    <a:pt x="32" y="0"/>
                  </a:moveTo>
                  <a:lnTo>
                    <a:pt x="60" y="0"/>
                  </a:lnTo>
                  <a:lnTo>
                    <a:pt x="87" y="0"/>
                  </a:lnTo>
                  <a:lnTo>
                    <a:pt x="115" y="0"/>
                  </a:lnTo>
                  <a:lnTo>
                    <a:pt x="143" y="0"/>
                  </a:lnTo>
                  <a:lnTo>
                    <a:pt x="170" y="0"/>
                  </a:lnTo>
                  <a:lnTo>
                    <a:pt x="198" y="0"/>
                  </a:lnTo>
                  <a:lnTo>
                    <a:pt x="226" y="0"/>
                  </a:lnTo>
                  <a:lnTo>
                    <a:pt x="254" y="0"/>
                  </a:lnTo>
                  <a:lnTo>
                    <a:pt x="282" y="0"/>
                  </a:lnTo>
                  <a:lnTo>
                    <a:pt x="310" y="0"/>
                  </a:lnTo>
                  <a:lnTo>
                    <a:pt x="337" y="0"/>
                  </a:lnTo>
                  <a:lnTo>
                    <a:pt x="365" y="0"/>
                  </a:lnTo>
                  <a:lnTo>
                    <a:pt x="393" y="0"/>
                  </a:lnTo>
                  <a:lnTo>
                    <a:pt x="420" y="0"/>
                  </a:lnTo>
                  <a:lnTo>
                    <a:pt x="448" y="0"/>
                  </a:lnTo>
                  <a:lnTo>
                    <a:pt x="476" y="0"/>
                  </a:lnTo>
                  <a:lnTo>
                    <a:pt x="505" y="0"/>
                  </a:lnTo>
                  <a:lnTo>
                    <a:pt x="535" y="1"/>
                  </a:lnTo>
                  <a:lnTo>
                    <a:pt x="564" y="1"/>
                  </a:lnTo>
                  <a:lnTo>
                    <a:pt x="594" y="2"/>
                  </a:lnTo>
                  <a:lnTo>
                    <a:pt x="623" y="3"/>
                  </a:lnTo>
                  <a:lnTo>
                    <a:pt x="652" y="6"/>
                  </a:lnTo>
                  <a:lnTo>
                    <a:pt x="682" y="7"/>
                  </a:lnTo>
                  <a:lnTo>
                    <a:pt x="710" y="9"/>
                  </a:lnTo>
                  <a:lnTo>
                    <a:pt x="738" y="11"/>
                  </a:lnTo>
                  <a:lnTo>
                    <a:pt x="767" y="14"/>
                  </a:lnTo>
                  <a:lnTo>
                    <a:pt x="795" y="16"/>
                  </a:lnTo>
                  <a:lnTo>
                    <a:pt x="822" y="20"/>
                  </a:lnTo>
                  <a:lnTo>
                    <a:pt x="850" y="22"/>
                  </a:lnTo>
                  <a:lnTo>
                    <a:pt x="878" y="25"/>
                  </a:lnTo>
                  <a:lnTo>
                    <a:pt x="904" y="29"/>
                  </a:lnTo>
                  <a:lnTo>
                    <a:pt x="930" y="32"/>
                  </a:lnTo>
                  <a:lnTo>
                    <a:pt x="930" y="111"/>
                  </a:lnTo>
                  <a:lnTo>
                    <a:pt x="930" y="190"/>
                  </a:lnTo>
                  <a:lnTo>
                    <a:pt x="930" y="269"/>
                  </a:lnTo>
                  <a:lnTo>
                    <a:pt x="930" y="349"/>
                  </a:lnTo>
                  <a:lnTo>
                    <a:pt x="928" y="441"/>
                  </a:lnTo>
                  <a:lnTo>
                    <a:pt x="921" y="530"/>
                  </a:lnTo>
                  <a:lnTo>
                    <a:pt x="911" y="615"/>
                  </a:lnTo>
                  <a:lnTo>
                    <a:pt x="898" y="697"/>
                  </a:lnTo>
                  <a:lnTo>
                    <a:pt x="871" y="697"/>
                  </a:lnTo>
                  <a:lnTo>
                    <a:pt x="843" y="697"/>
                  </a:lnTo>
                  <a:lnTo>
                    <a:pt x="815" y="697"/>
                  </a:lnTo>
                  <a:lnTo>
                    <a:pt x="788" y="697"/>
                  </a:lnTo>
                  <a:lnTo>
                    <a:pt x="760" y="697"/>
                  </a:lnTo>
                  <a:lnTo>
                    <a:pt x="732" y="697"/>
                  </a:lnTo>
                  <a:lnTo>
                    <a:pt x="705" y="697"/>
                  </a:lnTo>
                  <a:lnTo>
                    <a:pt x="677" y="697"/>
                  </a:lnTo>
                  <a:lnTo>
                    <a:pt x="649" y="697"/>
                  </a:lnTo>
                  <a:lnTo>
                    <a:pt x="622" y="697"/>
                  </a:lnTo>
                  <a:lnTo>
                    <a:pt x="593" y="697"/>
                  </a:lnTo>
                  <a:lnTo>
                    <a:pt x="565" y="697"/>
                  </a:lnTo>
                  <a:lnTo>
                    <a:pt x="538" y="697"/>
                  </a:lnTo>
                  <a:lnTo>
                    <a:pt x="510" y="697"/>
                  </a:lnTo>
                  <a:lnTo>
                    <a:pt x="482" y="697"/>
                  </a:lnTo>
                  <a:lnTo>
                    <a:pt x="455" y="697"/>
                  </a:lnTo>
                  <a:lnTo>
                    <a:pt x="425" y="697"/>
                  </a:lnTo>
                  <a:lnTo>
                    <a:pt x="396" y="696"/>
                  </a:lnTo>
                  <a:lnTo>
                    <a:pt x="366" y="696"/>
                  </a:lnTo>
                  <a:lnTo>
                    <a:pt x="337" y="694"/>
                  </a:lnTo>
                  <a:lnTo>
                    <a:pt x="307" y="693"/>
                  </a:lnTo>
                  <a:lnTo>
                    <a:pt x="279" y="691"/>
                  </a:lnTo>
                  <a:lnTo>
                    <a:pt x="250" y="690"/>
                  </a:lnTo>
                  <a:lnTo>
                    <a:pt x="221" y="687"/>
                  </a:lnTo>
                  <a:lnTo>
                    <a:pt x="192" y="685"/>
                  </a:lnTo>
                  <a:lnTo>
                    <a:pt x="163" y="683"/>
                  </a:lnTo>
                  <a:lnTo>
                    <a:pt x="136" y="681"/>
                  </a:lnTo>
                  <a:lnTo>
                    <a:pt x="108" y="677"/>
                  </a:lnTo>
                  <a:lnTo>
                    <a:pt x="80" y="675"/>
                  </a:lnTo>
                  <a:lnTo>
                    <a:pt x="53" y="671"/>
                  </a:lnTo>
                  <a:lnTo>
                    <a:pt x="26" y="668"/>
                  </a:lnTo>
                  <a:lnTo>
                    <a:pt x="0" y="664"/>
                  </a:lnTo>
                  <a:lnTo>
                    <a:pt x="0" y="586"/>
                  </a:lnTo>
                  <a:lnTo>
                    <a:pt x="0" y="507"/>
                  </a:lnTo>
                  <a:lnTo>
                    <a:pt x="0" y="427"/>
                  </a:lnTo>
                  <a:lnTo>
                    <a:pt x="0" y="349"/>
                  </a:lnTo>
                  <a:lnTo>
                    <a:pt x="2" y="257"/>
                  </a:lnTo>
                  <a:lnTo>
                    <a:pt x="9" y="167"/>
                  </a:lnTo>
                  <a:lnTo>
                    <a:pt x="19" y="82"/>
                  </a:lnTo>
                  <a:lnTo>
                    <a:pt x="32" y="0"/>
                  </a:lnTo>
                  <a:close/>
                </a:path>
              </a:pathLst>
            </a:custGeom>
            <a:solidFill>
              <a:srgbClr val="0068AA"/>
            </a:solidFill>
            <a:ln w="9525">
              <a:noFill/>
              <a:round/>
              <a:headEnd/>
              <a:tailEnd/>
            </a:ln>
          </p:spPr>
          <p:txBody>
            <a:bodyPr/>
            <a:lstStyle/>
            <a:p>
              <a:endParaRPr lang="en-US"/>
            </a:p>
          </p:txBody>
        </p:sp>
        <p:sp>
          <p:nvSpPr>
            <p:cNvPr id="23605" name="Freeform 40"/>
            <p:cNvSpPr>
              <a:spLocks/>
            </p:cNvSpPr>
            <p:nvPr/>
          </p:nvSpPr>
          <p:spPr bwMode="auto">
            <a:xfrm>
              <a:off x="3875" y="1994"/>
              <a:ext cx="1022" cy="611"/>
            </a:xfrm>
            <a:custGeom>
              <a:avLst/>
              <a:gdLst>
                <a:gd name="T0" fmla="*/ 181 w 832"/>
                <a:gd name="T1" fmla="*/ 0 h 623"/>
                <a:gd name="T2" fmla="*/ 317 w 832"/>
                <a:gd name="T3" fmla="*/ 0 h 623"/>
                <a:gd name="T4" fmla="*/ 453 w 832"/>
                <a:gd name="T5" fmla="*/ 0 h 623"/>
                <a:gd name="T6" fmla="*/ 587 w 832"/>
                <a:gd name="T7" fmla="*/ 0 h 623"/>
                <a:gd name="T8" fmla="*/ 725 w 832"/>
                <a:gd name="T9" fmla="*/ 0 h 623"/>
                <a:gd name="T10" fmla="*/ 860 w 832"/>
                <a:gd name="T11" fmla="*/ 0 h 623"/>
                <a:gd name="T12" fmla="*/ 996 w 832"/>
                <a:gd name="T13" fmla="*/ 0 h 623"/>
                <a:gd name="T14" fmla="*/ 1136 w 832"/>
                <a:gd name="T15" fmla="*/ 0 h 623"/>
                <a:gd name="T16" fmla="*/ 1275 w 832"/>
                <a:gd name="T17" fmla="*/ 0 h 623"/>
                <a:gd name="T18" fmla="*/ 1422 w 832"/>
                <a:gd name="T19" fmla="*/ 2 h 623"/>
                <a:gd name="T20" fmla="*/ 1572 w 832"/>
                <a:gd name="T21" fmla="*/ 4 h 623"/>
                <a:gd name="T22" fmla="*/ 1716 w 832"/>
                <a:gd name="T23" fmla="*/ 9 h 623"/>
                <a:gd name="T24" fmla="*/ 1857 w 832"/>
                <a:gd name="T25" fmla="*/ 15 h 623"/>
                <a:gd name="T26" fmla="*/ 1996 w 832"/>
                <a:gd name="T27" fmla="*/ 21 h 623"/>
                <a:gd name="T28" fmla="*/ 2132 w 832"/>
                <a:gd name="T29" fmla="*/ 25 h 623"/>
                <a:gd name="T30" fmla="*/ 2264 w 832"/>
                <a:gd name="T31" fmla="*/ 31 h 623"/>
                <a:gd name="T32" fmla="*/ 2327 w 832"/>
                <a:gd name="T33" fmla="*/ 98 h 623"/>
                <a:gd name="T34" fmla="*/ 2327 w 832"/>
                <a:gd name="T35" fmla="*/ 221 h 623"/>
                <a:gd name="T36" fmla="*/ 2324 w 832"/>
                <a:gd name="T37" fmla="*/ 320 h 623"/>
                <a:gd name="T38" fmla="*/ 2306 w 832"/>
                <a:gd name="T39" fmla="*/ 395 h 623"/>
                <a:gd name="T40" fmla="*/ 2280 w 832"/>
                <a:gd name="T41" fmla="*/ 467 h 623"/>
                <a:gd name="T42" fmla="*/ 2238 w 832"/>
                <a:gd name="T43" fmla="*/ 534 h 623"/>
                <a:gd name="T44" fmla="*/ 2145 w 832"/>
                <a:gd name="T45" fmla="*/ 565 h 623"/>
                <a:gd name="T46" fmla="*/ 2011 w 832"/>
                <a:gd name="T47" fmla="*/ 565 h 623"/>
                <a:gd name="T48" fmla="*/ 1876 w 832"/>
                <a:gd name="T49" fmla="*/ 565 h 623"/>
                <a:gd name="T50" fmla="*/ 1738 w 832"/>
                <a:gd name="T51" fmla="*/ 565 h 623"/>
                <a:gd name="T52" fmla="*/ 1604 w 832"/>
                <a:gd name="T53" fmla="*/ 565 h 623"/>
                <a:gd name="T54" fmla="*/ 1467 w 832"/>
                <a:gd name="T55" fmla="*/ 565 h 623"/>
                <a:gd name="T56" fmla="*/ 1333 w 832"/>
                <a:gd name="T57" fmla="*/ 565 h 623"/>
                <a:gd name="T58" fmla="*/ 1195 w 832"/>
                <a:gd name="T59" fmla="*/ 565 h 623"/>
                <a:gd name="T60" fmla="*/ 1053 w 832"/>
                <a:gd name="T61" fmla="*/ 565 h 623"/>
                <a:gd name="T62" fmla="*/ 904 w 832"/>
                <a:gd name="T63" fmla="*/ 564 h 623"/>
                <a:gd name="T64" fmla="*/ 755 w 832"/>
                <a:gd name="T65" fmla="*/ 561 h 623"/>
                <a:gd name="T66" fmla="*/ 609 w 832"/>
                <a:gd name="T67" fmla="*/ 557 h 623"/>
                <a:gd name="T68" fmla="*/ 469 w 832"/>
                <a:gd name="T69" fmla="*/ 552 h 623"/>
                <a:gd name="T70" fmla="*/ 330 w 832"/>
                <a:gd name="T71" fmla="*/ 546 h 623"/>
                <a:gd name="T72" fmla="*/ 198 w 832"/>
                <a:gd name="T73" fmla="*/ 539 h 623"/>
                <a:gd name="T74" fmla="*/ 64 w 832"/>
                <a:gd name="T75" fmla="*/ 533 h 623"/>
                <a:gd name="T76" fmla="*/ 0 w 832"/>
                <a:gd name="T77" fmla="*/ 467 h 623"/>
                <a:gd name="T78" fmla="*/ 0 w 832"/>
                <a:gd name="T79" fmla="*/ 345 h 623"/>
                <a:gd name="T80" fmla="*/ 1 w 832"/>
                <a:gd name="T81" fmla="*/ 244 h 623"/>
                <a:gd name="T82" fmla="*/ 21 w 832"/>
                <a:gd name="T83" fmla="*/ 171 h 623"/>
                <a:gd name="T84" fmla="*/ 52 w 832"/>
                <a:gd name="T85" fmla="*/ 99 h 623"/>
                <a:gd name="T86" fmla="*/ 92 w 832"/>
                <a:gd name="T87" fmla="*/ 29 h 6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2"/>
                <a:gd name="T133" fmla="*/ 0 h 623"/>
                <a:gd name="T134" fmla="*/ 832 w 832"/>
                <a:gd name="T135" fmla="*/ 623 h 6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2" h="623">
                  <a:moveTo>
                    <a:pt x="41" y="0"/>
                  </a:moveTo>
                  <a:lnTo>
                    <a:pt x="65" y="0"/>
                  </a:lnTo>
                  <a:lnTo>
                    <a:pt x="89" y="0"/>
                  </a:lnTo>
                  <a:lnTo>
                    <a:pt x="113" y="0"/>
                  </a:lnTo>
                  <a:lnTo>
                    <a:pt x="137" y="0"/>
                  </a:lnTo>
                  <a:lnTo>
                    <a:pt x="162" y="0"/>
                  </a:lnTo>
                  <a:lnTo>
                    <a:pt x="186" y="0"/>
                  </a:lnTo>
                  <a:lnTo>
                    <a:pt x="210" y="0"/>
                  </a:lnTo>
                  <a:lnTo>
                    <a:pt x="235" y="0"/>
                  </a:lnTo>
                  <a:lnTo>
                    <a:pt x="259" y="0"/>
                  </a:lnTo>
                  <a:lnTo>
                    <a:pt x="284" y="0"/>
                  </a:lnTo>
                  <a:lnTo>
                    <a:pt x="308" y="0"/>
                  </a:lnTo>
                  <a:lnTo>
                    <a:pt x="332" y="0"/>
                  </a:lnTo>
                  <a:lnTo>
                    <a:pt x="356" y="0"/>
                  </a:lnTo>
                  <a:lnTo>
                    <a:pt x="382" y="0"/>
                  </a:lnTo>
                  <a:lnTo>
                    <a:pt x="406" y="0"/>
                  </a:lnTo>
                  <a:lnTo>
                    <a:pt x="430" y="0"/>
                  </a:lnTo>
                  <a:lnTo>
                    <a:pt x="456" y="0"/>
                  </a:lnTo>
                  <a:lnTo>
                    <a:pt x="483" y="1"/>
                  </a:lnTo>
                  <a:lnTo>
                    <a:pt x="509" y="2"/>
                  </a:lnTo>
                  <a:lnTo>
                    <a:pt x="536" y="3"/>
                  </a:lnTo>
                  <a:lnTo>
                    <a:pt x="562" y="4"/>
                  </a:lnTo>
                  <a:lnTo>
                    <a:pt x="588" y="7"/>
                  </a:lnTo>
                  <a:lnTo>
                    <a:pt x="614" y="9"/>
                  </a:lnTo>
                  <a:lnTo>
                    <a:pt x="640" y="11"/>
                  </a:lnTo>
                  <a:lnTo>
                    <a:pt x="664" y="15"/>
                  </a:lnTo>
                  <a:lnTo>
                    <a:pt x="689" y="18"/>
                  </a:lnTo>
                  <a:lnTo>
                    <a:pt x="714" y="21"/>
                  </a:lnTo>
                  <a:lnTo>
                    <a:pt x="739" y="25"/>
                  </a:lnTo>
                  <a:lnTo>
                    <a:pt x="762" y="29"/>
                  </a:lnTo>
                  <a:lnTo>
                    <a:pt x="786" y="32"/>
                  </a:lnTo>
                  <a:lnTo>
                    <a:pt x="809" y="36"/>
                  </a:lnTo>
                  <a:lnTo>
                    <a:pt x="832" y="40"/>
                  </a:lnTo>
                  <a:lnTo>
                    <a:pt x="832" y="108"/>
                  </a:lnTo>
                  <a:lnTo>
                    <a:pt x="832" y="176"/>
                  </a:lnTo>
                  <a:lnTo>
                    <a:pt x="832" y="244"/>
                  </a:lnTo>
                  <a:lnTo>
                    <a:pt x="832" y="312"/>
                  </a:lnTo>
                  <a:lnTo>
                    <a:pt x="831" y="353"/>
                  </a:lnTo>
                  <a:lnTo>
                    <a:pt x="829" y="395"/>
                  </a:lnTo>
                  <a:lnTo>
                    <a:pt x="825" y="435"/>
                  </a:lnTo>
                  <a:lnTo>
                    <a:pt x="820" y="475"/>
                  </a:lnTo>
                  <a:lnTo>
                    <a:pt x="815" y="515"/>
                  </a:lnTo>
                  <a:lnTo>
                    <a:pt x="808" y="553"/>
                  </a:lnTo>
                  <a:lnTo>
                    <a:pt x="800" y="588"/>
                  </a:lnTo>
                  <a:lnTo>
                    <a:pt x="792" y="623"/>
                  </a:lnTo>
                  <a:lnTo>
                    <a:pt x="767" y="623"/>
                  </a:lnTo>
                  <a:lnTo>
                    <a:pt x="743" y="623"/>
                  </a:lnTo>
                  <a:lnTo>
                    <a:pt x="719" y="623"/>
                  </a:lnTo>
                  <a:lnTo>
                    <a:pt x="695" y="623"/>
                  </a:lnTo>
                  <a:lnTo>
                    <a:pt x="671" y="623"/>
                  </a:lnTo>
                  <a:lnTo>
                    <a:pt x="647" y="623"/>
                  </a:lnTo>
                  <a:lnTo>
                    <a:pt x="622" y="623"/>
                  </a:lnTo>
                  <a:lnTo>
                    <a:pt x="597" y="623"/>
                  </a:lnTo>
                  <a:lnTo>
                    <a:pt x="573" y="623"/>
                  </a:lnTo>
                  <a:lnTo>
                    <a:pt x="549" y="623"/>
                  </a:lnTo>
                  <a:lnTo>
                    <a:pt x="524" y="623"/>
                  </a:lnTo>
                  <a:lnTo>
                    <a:pt x="500" y="623"/>
                  </a:lnTo>
                  <a:lnTo>
                    <a:pt x="476" y="623"/>
                  </a:lnTo>
                  <a:lnTo>
                    <a:pt x="451" y="623"/>
                  </a:lnTo>
                  <a:lnTo>
                    <a:pt x="427" y="623"/>
                  </a:lnTo>
                  <a:lnTo>
                    <a:pt x="402" y="623"/>
                  </a:lnTo>
                  <a:lnTo>
                    <a:pt x="376" y="623"/>
                  </a:lnTo>
                  <a:lnTo>
                    <a:pt x="349" y="622"/>
                  </a:lnTo>
                  <a:lnTo>
                    <a:pt x="323" y="621"/>
                  </a:lnTo>
                  <a:lnTo>
                    <a:pt x="296" y="619"/>
                  </a:lnTo>
                  <a:lnTo>
                    <a:pt x="270" y="618"/>
                  </a:lnTo>
                  <a:lnTo>
                    <a:pt x="245" y="616"/>
                  </a:lnTo>
                  <a:lnTo>
                    <a:pt x="218" y="614"/>
                  </a:lnTo>
                  <a:lnTo>
                    <a:pt x="193" y="611"/>
                  </a:lnTo>
                  <a:lnTo>
                    <a:pt x="168" y="608"/>
                  </a:lnTo>
                  <a:lnTo>
                    <a:pt x="143" y="604"/>
                  </a:lnTo>
                  <a:lnTo>
                    <a:pt x="118" y="602"/>
                  </a:lnTo>
                  <a:lnTo>
                    <a:pt x="94" y="597"/>
                  </a:lnTo>
                  <a:lnTo>
                    <a:pt x="71" y="594"/>
                  </a:lnTo>
                  <a:lnTo>
                    <a:pt x="46" y="591"/>
                  </a:lnTo>
                  <a:lnTo>
                    <a:pt x="23" y="587"/>
                  </a:lnTo>
                  <a:lnTo>
                    <a:pt x="0" y="583"/>
                  </a:lnTo>
                  <a:lnTo>
                    <a:pt x="0" y="515"/>
                  </a:lnTo>
                  <a:lnTo>
                    <a:pt x="0" y="447"/>
                  </a:lnTo>
                  <a:lnTo>
                    <a:pt x="0" y="380"/>
                  </a:lnTo>
                  <a:lnTo>
                    <a:pt x="0" y="312"/>
                  </a:lnTo>
                  <a:lnTo>
                    <a:pt x="1" y="269"/>
                  </a:lnTo>
                  <a:lnTo>
                    <a:pt x="4" y="228"/>
                  </a:lnTo>
                  <a:lnTo>
                    <a:pt x="7" y="188"/>
                  </a:lnTo>
                  <a:lnTo>
                    <a:pt x="12" y="147"/>
                  </a:lnTo>
                  <a:lnTo>
                    <a:pt x="19" y="109"/>
                  </a:lnTo>
                  <a:lnTo>
                    <a:pt x="26" y="71"/>
                  </a:lnTo>
                  <a:lnTo>
                    <a:pt x="33" y="34"/>
                  </a:lnTo>
                  <a:lnTo>
                    <a:pt x="41" y="0"/>
                  </a:lnTo>
                  <a:close/>
                </a:path>
              </a:pathLst>
            </a:custGeom>
            <a:solidFill>
              <a:srgbClr val="0070B5"/>
            </a:solidFill>
            <a:ln w="9525">
              <a:noFill/>
              <a:round/>
              <a:headEnd/>
              <a:tailEnd/>
            </a:ln>
          </p:spPr>
          <p:txBody>
            <a:bodyPr/>
            <a:lstStyle/>
            <a:p>
              <a:endParaRPr lang="en-US"/>
            </a:p>
          </p:txBody>
        </p:sp>
        <p:sp>
          <p:nvSpPr>
            <p:cNvPr id="23606" name="Freeform 41"/>
            <p:cNvSpPr>
              <a:spLocks/>
            </p:cNvSpPr>
            <p:nvPr/>
          </p:nvSpPr>
          <p:spPr bwMode="auto">
            <a:xfrm>
              <a:off x="3934" y="2031"/>
              <a:ext cx="904" cy="537"/>
            </a:xfrm>
            <a:custGeom>
              <a:avLst/>
              <a:gdLst>
                <a:gd name="T0" fmla="*/ 199 w 732"/>
                <a:gd name="T1" fmla="*/ 0 h 549"/>
                <a:gd name="T2" fmla="*/ 316 w 732"/>
                <a:gd name="T3" fmla="*/ 0 h 549"/>
                <a:gd name="T4" fmla="*/ 440 w 732"/>
                <a:gd name="T5" fmla="*/ 0 h 549"/>
                <a:gd name="T6" fmla="*/ 561 w 732"/>
                <a:gd name="T7" fmla="*/ 0 h 549"/>
                <a:gd name="T8" fmla="*/ 676 w 732"/>
                <a:gd name="T9" fmla="*/ 0 h 549"/>
                <a:gd name="T10" fmla="*/ 794 w 732"/>
                <a:gd name="T11" fmla="*/ 0 h 549"/>
                <a:gd name="T12" fmla="*/ 920 w 732"/>
                <a:gd name="T13" fmla="*/ 0 h 549"/>
                <a:gd name="T14" fmla="*/ 1040 w 732"/>
                <a:gd name="T15" fmla="*/ 0 h 549"/>
                <a:gd name="T16" fmla="*/ 1166 w 732"/>
                <a:gd name="T17" fmla="*/ 0 h 549"/>
                <a:gd name="T18" fmla="*/ 1305 w 732"/>
                <a:gd name="T19" fmla="*/ 2 h 549"/>
                <a:gd name="T20" fmla="*/ 1435 w 732"/>
                <a:gd name="T21" fmla="*/ 5 h 549"/>
                <a:gd name="T22" fmla="*/ 1566 w 732"/>
                <a:gd name="T23" fmla="*/ 11 h 549"/>
                <a:gd name="T24" fmla="*/ 1694 w 732"/>
                <a:gd name="T25" fmla="*/ 17 h 549"/>
                <a:gd name="T26" fmla="*/ 1818 w 732"/>
                <a:gd name="T27" fmla="*/ 22 h 549"/>
                <a:gd name="T28" fmla="*/ 1934 w 732"/>
                <a:gd name="T29" fmla="*/ 29 h 549"/>
                <a:gd name="T30" fmla="*/ 2050 w 732"/>
                <a:gd name="T31" fmla="*/ 38 h 549"/>
                <a:gd name="T32" fmla="*/ 2102 w 732"/>
                <a:gd name="T33" fmla="*/ 94 h 549"/>
                <a:gd name="T34" fmla="*/ 2102 w 732"/>
                <a:gd name="T35" fmla="*/ 195 h 549"/>
                <a:gd name="T36" fmla="*/ 2101 w 732"/>
                <a:gd name="T37" fmla="*/ 280 h 549"/>
                <a:gd name="T38" fmla="*/ 2078 w 732"/>
                <a:gd name="T39" fmla="*/ 347 h 549"/>
                <a:gd name="T40" fmla="*/ 2043 w 732"/>
                <a:gd name="T41" fmla="*/ 408 h 549"/>
                <a:gd name="T42" fmla="*/ 1991 w 732"/>
                <a:gd name="T43" fmla="*/ 465 h 549"/>
                <a:gd name="T44" fmla="*/ 1904 w 732"/>
                <a:gd name="T45" fmla="*/ 492 h 549"/>
                <a:gd name="T46" fmla="*/ 1786 w 732"/>
                <a:gd name="T47" fmla="*/ 492 h 549"/>
                <a:gd name="T48" fmla="*/ 1662 w 732"/>
                <a:gd name="T49" fmla="*/ 492 h 549"/>
                <a:gd name="T50" fmla="*/ 1545 w 732"/>
                <a:gd name="T51" fmla="*/ 492 h 549"/>
                <a:gd name="T52" fmla="*/ 1426 w 732"/>
                <a:gd name="T53" fmla="*/ 492 h 549"/>
                <a:gd name="T54" fmla="*/ 1307 w 732"/>
                <a:gd name="T55" fmla="*/ 492 h 549"/>
                <a:gd name="T56" fmla="*/ 1187 w 732"/>
                <a:gd name="T57" fmla="*/ 492 h 549"/>
                <a:gd name="T58" fmla="*/ 1066 w 732"/>
                <a:gd name="T59" fmla="*/ 492 h 549"/>
                <a:gd name="T60" fmla="*/ 939 w 732"/>
                <a:gd name="T61" fmla="*/ 492 h 549"/>
                <a:gd name="T62" fmla="*/ 804 w 732"/>
                <a:gd name="T63" fmla="*/ 490 h 549"/>
                <a:gd name="T64" fmla="*/ 671 w 732"/>
                <a:gd name="T65" fmla="*/ 486 h 549"/>
                <a:gd name="T66" fmla="*/ 540 w 732"/>
                <a:gd name="T67" fmla="*/ 481 h 549"/>
                <a:gd name="T68" fmla="*/ 411 w 732"/>
                <a:gd name="T69" fmla="*/ 476 h 549"/>
                <a:gd name="T70" fmla="*/ 287 w 732"/>
                <a:gd name="T71" fmla="*/ 470 h 549"/>
                <a:gd name="T72" fmla="*/ 169 w 732"/>
                <a:gd name="T73" fmla="*/ 460 h 549"/>
                <a:gd name="T74" fmla="*/ 53 w 732"/>
                <a:gd name="T75" fmla="*/ 452 h 549"/>
                <a:gd name="T76" fmla="*/ 0 w 732"/>
                <a:gd name="T77" fmla="*/ 398 h 549"/>
                <a:gd name="T78" fmla="*/ 0 w 732"/>
                <a:gd name="T79" fmla="*/ 296 h 549"/>
                <a:gd name="T80" fmla="*/ 1 w 732"/>
                <a:gd name="T81" fmla="*/ 212 h 549"/>
                <a:gd name="T82" fmla="*/ 23 w 732"/>
                <a:gd name="T83" fmla="*/ 147 h 549"/>
                <a:gd name="T84" fmla="*/ 63 w 732"/>
                <a:gd name="T85" fmla="*/ 83 h 549"/>
                <a:gd name="T86" fmla="*/ 111 w 732"/>
                <a:gd name="T87" fmla="*/ 25 h 5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2"/>
                <a:gd name="T133" fmla="*/ 0 h 549"/>
                <a:gd name="T134" fmla="*/ 732 w 732"/>
                <a:gd name="T135" fmla="*/ 549 h 5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2" h="549">
                  <a:moveTo>
                    <a:pt x="48" y="0"/>
                  </a:moveTo>
                  <a:lnTo>
                    <a:pt x="69" y="0"/>
                  </a:lnTo>
                  <a:lnTo>
                    <a:pt x="90" y="0"/>
                  </a:lnTo>
                  <a:lnTo>
                    <a:pt x="110" y="0"/>
                  </a:lnTo>
                  <a:lnTo>
                    <a:pt x="132" y="0"/>
                  </a:lnTo>
                  <a:lnTo>
                    <a:pt x="153" y="0"/>
                  </a:lnTo>
                  <a:lnTo>
                    <a:pt x="174" y="0"/>
                  </a:lnTo>
                  <a:lnTo>
                    <a:pt x="195" y="0"/>
                  </a:lnTo>
                  <a:lnTo>
                    <a:pt x="215" y="0"/>
                  </a:lnTo>
                  <a:lnTo>
                    <a:pt x="236" y="0"/>
                  </a:lnTo>
                  <a:lnTo>
                    <a:pt x="257" y="0"/>
                  </a:lnTo>
                  <a:lnTo>
                    <a:pt x="277" y="0"/>
                  </a:lnTo>
                  <a:lnTo>
                    <a:pt x="298" y="0"/>
                  </a:lnTo>
                  <a:lnTo>
                    <a:pt x="320" y="0"/>
                  </a:lnTo>
                  <a:lnTo>
                    <a:pt x="341" y="0"/>
                  </a:lnTo>
                  <a:lnTo>
                    <a:pt x="362" y="0"/>
                  </a:lnTo>
                  <a:lnTo>
                    <a:pt x="382" y="0"/>
                  </a:lnTo>
                  <a:lnTo>
                    <a:pt x="406" y="0"/>
                  </a:lnTo>
                  <a:lnTo>
                    <a:pt x="429" y="1"/>
                  </a:lnTo>
                  <a:lnTo>
                    <a:pt x="454" y="2"/>
                  </a:lnTo>
                  <a:lnTo>
                    <a:pt x="477" y="3"/>
                  </a:lnTo>
                  <a:lnTo>
                    <a:pt x="500" y="5"/>
                  </a:lnTo>
                  <a:lnTo>
                    <a:pt x="523" y="8"/>
                  </a:lnTo>
                  <a:lnTo>
                    <a:pt x="546" y="11"/>
                  </a:lnTo>
                  <a:lnTo>
                    <a:pt x="568" y="13"/>
                  </a:lnTo>
                  <a:lnTo>
                    <a:pt x="590" y="17"/>
                  </a:lnTo>
                  <a:lnTo>
                    <a:pt x="611" y="22"/>
                  </a:lnTo>
                  <a:lnTo>
                    <a:pt x="632" y="25"/>
                  </a:lnTo>
                  <a:lnTo>
                    <a:pt x="653" y="30"/>
                  </a:lnTo>
                  <a:lnTo>
                    <a:pt x="674" y="34"/>
                  </a:lnTo>
                  <a:lnTo>
                    <a:pt x="694" y="39"/>
                  </a:lnTo>
                  <a:lnTo>
                    <a:pt x="713" y="43"/>
                  </a:lnTo>
                  <a:lnTo>
                    <a:pt x="732" y="48"/>
                  </a:lnTo>
                  <a:lnTo>
                    <a:pt x="732" y="104"/>
                  </a:lnTo>
                  <a:lnTo>
                    <a:pt x="732" y="161"/>
                  </a:lnTo>
                  <a:lnTo>
                    <a:pt x="732" y="218"/>
                  </a:lnTo>
                  <a:lnTo>
                    <a:pt x="732" y="275"/>
                  </a:lnTo>
                  <a:lnTo>
                    <a:pt x="731" y="313"/>
                  </a:lnTo>
                  <a:lnTo>
                    <a:pt x="729" y="350"/>
                  </a:lnTo>
                  <a:lnTo>
                    <a:pt x="724" y="387"/>
                  </a:lnTo>
                  <a:lnTo>
                    <a:pt x="719" y="421"/>
                  </a:lnTo>
                  <a:lnTo>
                    <a:pt x="711" y="456"/>
                  </a:lnTo>
                  <a:lnTo>
                    <a:pt x="702" y="488"/>
                  </a:lnTo>
                  <a:lnTo>
                    <a:pt x="693" y="519"/>
                  </a:lnTo>
                  <a:lnTo>
                    <a:pt x="684" y="549"/>
                  </a:lnTo>
                  <a:lnTo>
                    <a:pt x="663" y="549"/>
                  </a:lnTo>
                  <a:lnTo>
                    <a:pt x="643" y="549"/>
                  </a:lnTo>
                  <a:lnTo>
                    <a:pt x="622" y="549"/>
                  </a:lnTo>
                  <a:lnTo>
                    <a:pt x="601" y="549"/>
                  </a:lnTo>
                  <a:lnTo>
                    <a:pt x="579" y="549"/>
                  </a:lnTo>
                  <a:lnTo>
                    <a:pt x="558" y="549"/>
                  </a:lnTo>
                  <a:lnTo>
                    <a:pt x="538" y="549"/>
                  </a:lnTo>
                  <a:lnTo>
                    <a:pt x="517" y="549"/>
                  </a:lnTo>
                  <a:lnTo>
                    <a:pt x="496" y="549"/>
                  </a:lnTo>
                  <a:lnTo>
                    <a:pt x="476" y="549"/>
                  </a:lnTo>
                  <a:lnTo>
                    <a:pt x="455" y="549"/>
                  </a:lnTo>
                  <a:lnTo>
                    <a:pt x="434" y="549"/>
                  </a:lnTo>
                  <a:lnTo>
                    <a:pt x="413" y="549"/>
                  </a:lnTo>
                  <a:lnTo>
                    <a:pt x="393" y="549"/>
                  </a:lnTo>
                  <a:lnTo>
                    <a:pt x="371" y="549"/>
                  </a:lnTo>
                  <a:lnTo>
                    <a:pt x="350" y="549"/>
                  </a:lnTo>
                  <a:lnTo>
                    <a:pt x="326" y="549"/>
                  </a:lnTo>
                  <a:lnTo>
                    <a:pt x="303" y="548"/>
                  </a:lnTo>
                  <a:lnTo>
                    <a:pt x="280" y="547"/>
                  </a:lnTo>
                  <a:lnTo>
                    <a:pt x="256" y="546"/>
                  </a:lnTo>
                  <a:lnTo>
                    <a:pt x="233" y="543"/>
                  </a:lnTo>
                  <a:lnTo>
                    <a:pt x="209" y="541"/>
                  </a:lnTo>
                  <a:lnTo>
                    <a:pt x="188" y="537"/>
                  </a:lnTo>
                  <a:lnTo>
                    <a:pt x="165" y="535"/>
                  </a:lnTo>
                  <a:lnTo>
                    <a:pt x="143" y="532"/>
                  </a:lnTo>
                  <a:lnTo>
                    <a:pt x="121" y="527"/>
                  </a:lnTo>
                  <a:lnTo>
                    <a:pt x="100" y="524"/>
                  </a:lnTo>
                  <a:lnTo>
                    <a:pt x="79" y="519"/>
                  </a:lnTo>
                  <a:lnTo>
                    <a:pt x="59" y="514"/>
                  </a:lnTo>
                  <a:lnTo>
                    <a:pt x="39" y="510"/>
                  </a:lnTo>
                  <a:lnTo>
                    <a:pt x="19" y="505"/>
                  </a:lnTo>
                  <a:lnTo>
                    <a:pt x="0" y="501"/>
                  </a:lnTo>
                  <a:lnTo>
                    <a:pt x="0" y="444"/>
                  </a:lnTo>
                  <a:lnTo>
                    <a:pt x="0" y="388"/>
                  </a:lnTo>
                  <a:lnTo>
                    <a:pt x="0" y="331"/>
                  </a:lnTo>
                  <a:lnTo>
                    <a:pt x="0" y="275"/>
                  </a:lnTo>
                  <a:lnTo>
                    <a:pt x="1" y="237"/>
                  </a:lnTo>
                  <a:lnTo>
                    <a:pt x="3" y="199"/>
                  </a:lnTo>
                  <a:lnTo>
                    <a:pt x="8" y="163"/>
                  </a:lnTo>
                  <a:lnTo>
                    <a:pt x="14" y="127"/>
                  </a:lnTo>
                  <a:lnTo>
                    <a:pt x="22" y="93"/>
                  </a:lnTo>
                  <a:lnTo>
                    <a:pt x="30" y="61"/>
                  </a:lnTo>
                  <a:lnTo>
                    <a:pt x="39" y="30"/>
                  </a:lnTo>
                  <a:lnTo>
                    <a:pt x="48" y="0"/>
                  </a:lnTo>
                  <a:close/>
                </a:path>
              </a:pathLst>
            </a:custGeom>
            <a:solidFill>
              <a:srgbClr val="0075BF"/>
            </a:solidFill>
            <a:ln w="9525">
              <a:noFill/>
              <a:round/>
              <a:headEnd/>
              <a:tailEnd/>
            </a:ln>
          </p:spPr>
          <p:txBody>
            <a:bodyPr/>
            <a:lstStyle/>
            <a:p>
              <a:endParaRPr lang="en-US"/>
            </a:p>
          </p:txBody>
        </p:sp>
        <p:sp>
          <p:nvSpPr>
            <p:cNvPr id="23607" name="Freeform 42"/>
            <p:cNvSpPr>
              <a:spLocks/>
            </p:cNvSpPr>
            <p:nvPr/>
          </p:nvSpPr>
          <p:spPr bwMode="auto">
            <a:xfrm>
              <a:off x="3996" y="2069"/>
              <a:ext cx="780" cy="464"/>
            </a:xfrm>
            <a:custGeom>
              <a:avLst/>
              <a:gdLst>
                <a:gd name="T0" fmla="*/ 209 w 634"/>
                <a:gd name="T1" fmla="*/ 0 h 474"/>
                <a:gd name="T2" fmla="*/ 309 w 634"/>
                <a:gd name="T3" fmla="*/ 0 h 474"/>
                <a:gd name="T4" fmla="*/ 406 w 634"/>
                <a:gd name="T5" fmla="*/ 0 h 474"/>
                <a:gd name="T6" fmla="*/ 507 w 634"/>
                <a:gd name="T7" fmla="*/ 0 h 474"/>
                <a:gd name="T8" fmla="*/ 607 w 634"/>
                <a:gd name="T9" fmla="*/ 0 h 474"/>
                <a:gd name="T10" fmla="*/ 701 w 634"/>
                <a:gd name="T11" fmla="*/ 0 h 474"/>
                <a:gd name="T12" fmla="*/ 800 w 634"/>
                <a:gd name="T13" fmla="*/ 0 h 474"/>
                <a:gd name="T14" fmla="*/ 896 w 634"/>
                <a:gd name="T15" fmla="*/ 0 h 474"/>
                <a:gd name="T16" fmla="*/ 1004 w 634"/>
                <a:gd name="T17" fmla="*/ 0 h 474"/>
                <a:gd name="T18" fmla="*/ 1123 w 634"/>
                <a:gd name="T19" fmla="*/ 2 h 474"/>
                <a:gd name="T20" fmla="*/ 1235 w 634"/>
                <a:gd name="T21" fmla="*/ 7 h 474"/>
                <a:gd name="T22" fmla="*/ 1343 w 634"/>
                <a:gd name="T23" fmla="*/ 12 h 474"/>
                <a:gd name="T24" fmla="*/ 1453 w 634"/>
                <a:gd name="T25" fmla="*/ 20 h 474"/>
                <a:gd name="T26" fmla="*/ 1553 w 634"/>
                <a:gd name="T27" fmla="*/ 25 h 474"/>
                <a:gd name="T28" fmla="*/ 1651 w 634"/>
                <a:gd name="T29" fmla="*/ 34 h 474"/>
                <a:gd name="T30" fmla="*/ 1746 w 634"/>
                <a:gd name="T31" fmla="*/ 45 h 474"/>
                <a:gd name="T32" fmla="*/ 1788 w 634"/>
                <a:gd name="T33" fmla="*/ 91 h 474"/>
                <a:gd name="T34" fmla="*/ 1788 w 634"/>
                <a:gd name="T35" fmla="*/ 171 h 474"/>
                <a:gd name="T36" fmla="*/ 1785 w 634"/>
                <a:gd name="T37" fmla="*/ 243 h 474"/>
                <a:gd name="T38" fmla="*/ 1762 w 634"/>
                <a:gd name="T39" fmla="*/ 302 h 474"/>
                <a:gd name="T40" fmla="*/ 1715 w 634"/>
                <a:gd name="T41" fmla="*/ 356 h 474"/>
                <a:gd name="T42" fmla="*/ 1661 w 634"/>
                <a:gd name="T43" fmla="*/ 405 h 474"/>
                <a:gd name="T44" fmla="*/ 1578 w 634"/>
                <a:gd name="T45" fmla="*/ 426 h 474"/>
                <a:gd name="T46" fmla="*/ 1481 w 634"/>
                <a:gd name="T47" fmla="*/ 426 h 474"/>
                <a:gd name="T48" fmla="*/ 1383 w 634"/>
                <a:gd name="T49" fmla="*/ 426 h 474"/>
                <a:gd name="T50" fmla="*/ 1287 w 634"/>
                <a:gd name="T51" fmla="*/ 426 h 474"/>
                <a:gd name="T52" fmla="*/ 1187 w 634"/>
                <a:gd name="T53" fmla="*/ 426 h 474"/>
                <a:gd name="T54" fmla="*/ 1086 w 634"/>
                <a:gd name="T55" fmla="*/ 426 h 474"/>
                <a:gd name="T56" fmla="*/ 993 w 634"/>
                <a:gd name="T57" fmla="*/ 426 h 474"/>
                <a:gd name="T58" fmla="*/ 892 w 634"/>
                <a:gd name="T59" fmla="*/ 426 h 474"/>
                <a:gd name="T60" fmla="*/ 784 w 634"/>
                <a:gd name="T61" fmla="*/ 426 h 474"/>
                <a:gd name="T62" fmla="*/ 669 w 634"/>
                <a:gd name="T63" fmla="*/ 424 h 474"/>
                <a:gd name="T64" fmla="*/ 551 w 634"/>
                <a:gd name="T65" fmla="*/ 420 h 474"/>
                <a:gd name="T66" fmla="*/ 442 w 634"/>
                <a:gd name="T67" fmla="*/ 414 h 474"/>
                <a:gd name="T68" fmla="*/ 335 w 634"/>
                <a:gd name="T69" fmla="*/ 407 h 474"/>
                <a:gd name="T70" fmla="*/ 233 w 634"/>
                <a:gd name="T71" fmla="*/ 399 h 474"/>
                <a:gd name="T72" fmla="*/ 138 w 634"/>
                <a:gd name="T73" fmla="*/ 391 h 474"/>
                <a:gd name="T74" fmla="*/ 41 w 634"/>
                <a:gd name="T75" fmla="*/ 380 h 474"/>
                <a:gd name="T76" fmla="*/ 0 w 634"/>
                <a:gd name="T77" fmla="*/ 334 h 474"/>
                <a:gd name="T78" fmla="*/ 0 w 634"/>
                <a:gd name="T79" fmla="*/ 253 h 474"/>
                <a:gd name="T80" fmla="*/ 2 w 634"/>
                <a:gd name="T81" fmla="*/ 182 h 474"/>
                <a:gd name="T82" fmla="*/ 27 w 634"/>
                <a:gd name="T83" fmla="*/ 122 h 474"/>
                <a:gd name="T84" fmla="*/ 73 w 634"/>
                <a:gd name="T85" fmla="*/ 69 h 474"/>
                <a:gd name="T86" fmla="*/ 127 w 634"/>
                <a:gd name="T87" fmla="*/ 23 h 4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4"/>
                <a:gd name="T133" fmla="*/ 0 h 474"/>
                <a:gd name="T134" fmla="*/ 634 w 634"/>
                <a:gd name="T135" fmla="*/ 474 h 4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4" h="474">
                  <a:moveTo>
                    <a:pt x="57" y="0"/>
                  </a:moveTo>
                  <a:lnTo>
                    <a:pt x="74" y="0"/>
                  </a:lnTo>
                  <a:lnTo>
                    <a:pt x="91" y="0"/>
                  </a:lnTo>
                  <a:lnTo>
                    <a:pt x="110" y="0"/>
                  </a:lnTo>
                  <a:lnTo>
                    <a:pt x="127" y="0"/>
                  </a:lnTo>
                  <a:lnTo>
                    <a:pt x="144" y="0"/>
                  </a:lnTo>
                  <a:lnTo>
                    <a:pt x="162" y="0"/>
                  </a:lnTo>
                  <a:lnTo>
                    <a:pt x="180" y="0"/>
                  </a:lnTo>
                  <a:lnTo>
                    <a:pt x="197" y="0"/>
                  </a:lnTo>
                  <a:lnTo>
                    <a:pt x="215" y="0"/>
                  </a:lnTo>
                  <a:lnTo>
                    <a:pt x="232" y="0"/>
                  </a:lnTo>
                  <a:lnTo>
                    <a:pt x="249" y="0"/>
                  </a:lnTo>
                  <a:lnTo>
                    <a:pt x="266" y="0"/>
                  </a:lnTo>
                  <a:lnTo>
                    <a:pt x="284" y="0"/>
                  </a:lnTo>
                  <a:lnTo>
                    <a:pt x="301" y="0"/>
                  </a:lnTo>
                  <a:lnTo>
                    <a:pt x="318" y="0"/>
                  </a:lnTo>
                  <a:lnTo>
                    <a:pt x="336" y="0"/>
                  </a:lnTo>
                  <a:lnTo>
                    <a:pt x="356" y="0"/>
                  </a:lnTo>
                  <a:lnTo>
                    <a:pt x="377" y="1"/>
                  </a:lnTo>
                  <a:lnTo>
                    <a:pt x="398" y="2"/>
                  </a:lnTo>
                  <a:lnTo>
                    <a:pt x="418" y="4"/>
                  </a:lnTo>
                  <a:lnTo>
                    <a:pt x="438" y="7"/>
                  </a:lnTo>
                  <a:lnTo>
                    <a:pt x="458" y="9"/>
                  </a:lnTo>
                  <a:lnTo>
                    <a:pt x="477" y="12"/>
                  </a:lnTo>
                  <a:lnTo>
                    <a:pt x="497" y="16"/>
                  </a:lnTo>
                  <a:lnTo>
                    <a:pt x="515" y="20"/>
                  </a:lnTo>
                  <a:lnTo>
                    <a:pt x="534" y="25"/>
                  </a:lnTo>
                  <a:lnTo>
                    <a:pt x="551" y="30"/>
                  </a:lnTo>
                  <a:lnTo>
                    <a:pt x="569" y="34"/>
                  </a:lnTo>
                  <a:lnTo>
                    <a:pt x="586" y="39"/>
                  </a:lnTo>
                  <a:lnTo>
                    <a:pt x="603" y="45"/>
                  </a:lnTo>
                  <a:lnTo>
                    <a:pt x="619" y="50"/>
                  </a:lnTo>
                  <a:lnTo>
                    <a:pt x="634" y="56"/>
                  </a:lnTo>
                  <a:lnTo>
                    <a:pt x="634" y="101"/>
                  </a:lnTo>
                  <a:lnTo>
                    <a:pt x="634" y="146"/>
                  </a:lnTo>
                  <a:lnTo>
                    <a:pt x="634" y="191"/>
                  </a:lnTo>
                  <a:lnTo>
                    <a:pt x="634" y="237"/>
                  </a:lnTo>
                  <a:lnTo>
                    <a:pt x="633" y="270"/>
                  </a:lnTo>
                  <a:lnTo>
                    <a:pt x="629" y="304"/>
                  </a:lnTo>
                  <a:lnTo>
                    <a:pt x="625" y="336"/>
                  </a:lnTo>
                  <a:lnTo>
                    <a:pt x="618" y="367"/>
                  </a:lnTo>
                  <a:lnTo>
                    <a:pt x="609" y="396"/>
                  </a:lnTo>
                  <a:lnTo>
                    <a:pt x="599" y="425"/>
                  </a:lnTo>
                  <a:lnTo>
                    <a:pt x="589" y="450"/>
                  </a:lnTo>
                  <a:lnTo>
                    <a:pt x="577" y="474"/>
                  </a:lnTo>
                  <a:lnTo>
                    <a:pt x="560" y="474"/>
                  </a:lnTo>
                  <a:lnTo>
                    <a:pt x="543" y="474"/>
                  </a:lnTo>
                  <a:lnTo>
                    <a:pt x="526" y="474"/>
                  </a:lnTo>
                  <a:lnTo>
                    <a:pt x="508" y="474"/>
                  </a:lnTo>
                  <a:lnTo>
                    <a:pt x="491" y="474"/>
                  </a:lnTo>
                  <a:lnTo>
                    <a:pt x="474" y="474"/>
                  </a:lnTo>
                  <a:lnTo>
                    <a:pt x="457" y="474"/>
                  </a:lnTo>
                  <a:lnTo>
                    <a:pt x="438" y="474"/>
                  </a:lnTo>
                  <a:lnTo>
                    <a:pt x="421" y="474"/>
                  </a:lnTo>
                  <a:lnTo>
                    <a:pt x="404" y="474"/>
                  </a:lnTo>
                  <a:lnTo>
                    <a:pt x="386" y="474"/>
                  </a:lnTo>
                  <a:lnTo>
                    <a:pt x="369" y="474"/>
                  </a:lnTo>
                  <a:lnTo>
                    <a:pt x="352" y="474"/>
                  </a:lnTo>
                  <a:lnTo>
                    <a:pt x="333" y="474"/>
                  </a:lnTo>
                  <a:lnTo>
                    <a:pt x="316" y="474"/>
                  </a:lnTo>
                  <a:lnTo>
                    <a:pt x="299" y="474"/>
                  </a:lnTo>
                  <a:lnTo>
                    <a:pt x="278" y="474"/>
                  </a:lnTo>
                  <a:lnTo>
                    <a:pt x="257" y="473"/>
                  </a:lnTo>
                  <a:lnTo>
                    <a:pt x="237" y="472"/>
                  </a:lnTo>
                  <a:lnTo>
                    <a:pt x="216" y="470"/>
                  </a:lnTo>
                  <a:lnTo>
                    <a:pt x="196" y="467"/>
                  </a:lnTo>
                  <a:lnTo>
                    <a:pt x="177" y="465"/>
                  </a:lnTo>
                  <a:lnTo>
                    <a:pt x="157" y="461"/>
                  </a:lnTo>
                  <a:lnTo>
                    <a:pt x="137" y="458"/>
                  </a:lnTo>
                  <a:lnTo>
                    <a:pt x="119" y="453"/>
                  </a:lnTo>
                  <a:lnTo>
                    <a:pt x="101" y="449"/>
                  </a:lnTo>
                  <a:lnTo>
                    <a:pt x="83" y="444"/>
                  </a:lnTo>
                  <a:lnTo>
                    <a:pt x="65" y="440"/>
                  </a:lnTo>
                  <a:lnTo>
                    <a:pt x="49" y="435"/>
                  </a:lnTo>
                  <a:lnTo>
                    <a:pt x="31" y="429"/>
                  </a:lnTo>
                  <a:lnTo>
                    <a:pt x="15" y="423"/>
                  </a:lnTo>
                  <a:lnTo>
                    <a:pt x="0" y="418"/>
                  </a:lnTo>
                  <a:lnTo>
                    <a:pt x="0" y="372"/>
                  </a:lnTo>
                  <a:lnTo>
                    <a:pt x="0" y="327"/>
                  </a:lnTo>
                  <a:lnTo>
                    <a:pt x="0" y="282"/>
                  </a:lnTo>
                  <a:lnTo>
                    <a:pt x="0" y="237"/>
                  </a:lnTo>
                  <a:lnTo>
                    <a:pt x="2" y="202"/>
                  </a:lnTo>
                  <a:lnTo>
                    <a:pt x="5" y="169"/>
                  </a:lnTo>
                  <a:lnTo>
                    <a:pt x="10" y="137"/>
                  </a:lnTo>
                  <a:lnTo>
                    <a:pt x="16" y="106"/>
                  </a:lnTo>
                  <a:lnTo>
                    <a:pt x="26" y="77"/>
                  </a:lnTo>
                  <a:lnTo>
                    <a:pt x="35" y="49"/>
                  </a:lnTo>
                  <a:lnTo>
                    <a:pt x="45" y="23"/>
                  </a:lnTo>
                  <a:lnTo>
                    <a:pt x="57" y="0"/>
                  </a:lnTo>
                  <a:close/>
                </a:path>
              </a:pathLst>
            </a:custGeom>
            <a:solidFill>
              <a:srgbClr val="057CC9"/>
            </a:solidFill>
            <a:ln w="9525">
              <a:noFill/>
              <a:round/>
              <a:headEnd/>
              <a:tailEnd/>
            </a:ln>
          </p:spPr>
          <p:txBody>
            <a:bodyPr/>
            <a:lstStyle/>
            <a:p>
              <a:endParaRPr lang="en-US"/>
            </a:p>
          </p:txBody>
        </p:sp>
        <p:sp>
          <p:nvSpPr>
            <p:cNvPr id="23608" name="Freeform 43"/>
            <p:cNvSpPr>
              <a:spLocks/>
            </p:cNvSpPr>
            <p:nvPr/>
          </p:nvSpPr>
          <p:spPr bwMode="auto">
            <a:xfrm>
              <a:off x="4057" y="2104"/>
              <a:ext cx="658" cy="392"/>
            </a:xfrm>
            <a:custGeom>
              <a:avLst/>
              <a:gdLst>
                <a:gd name="T0" fmla="*/ 221 w 534"/>
                <a:gd name="T1" fmla="*/ 0 h 399"/>
                <a:gd name="T2" fmla="*/ 306 w 534"/>
                <a:gd name="T3" fmla="*/ 0 h 399"/>
                <a:gd name="T4" fmla="*/ 384 w 534"/>
                <a:gd name="T5" fmla="*/ 0 h 399"/>
                <a:gd name="T6" fmla="*/ 460 w 534"/>
                <a:gd name="T7" fmla="*/ 0 h 399"/>
                <a:gd name="T8" fmla="*/ 542 w 534"/>
                <a:gd name="T9" fmla="*/ 0 h 399"/>
                <a:gd name="T10" fmla="*/ 622 w 534"/>
                <a:gd name="T11" fmla="*/ 0 h 399"/>
                <a:gd name="T12" fmla="*/ 699 w 534"/>
                <a:gd name="T13" fmla="*/ 0 h 399"/>
                <a:gd name="T14" fmla="*/ 782 w 534"/>
                <a:gd name="T15" fmla="*/ 0 h 399"/>
                <a:gd name="T16" fmla="*/ 870 w 534"/>
                <a:gd name="T17" fmla="*/ 0 h 399"/>
                <a:gd name="T18" fmla="*/ 972 w 534"/>
                <a:gd name="T19" fmla="*/ 3 h 399"/>
                <a:gd name="T20" fmla="*/ 1072 w 534"/>
                <a:gd name="T21" fmla="*/ 8 h 399"/>
                <a:gd name="T22" fmla="*/ 1162 w 534"/>
                <a:gd name="T23" fmla="*/ 14 h 399"/>
                <a:gd name="T24" fmla="*/ 1251 w 534"/>
                <a:gd name="T25" fmla="*/ 23 h 399"/>
                <a:gd name="T26" fmla="*/ 1334 w 534"/>
                <a:gd name="T27" fmla="*/ 28 h 399"/>
                <a:gd name="T28" fmla="*/ 1417 w 534"/>
                <a:gd name="T29" fmla="*/ 39 h 399"/>
                <a:gd name="T30" fmla="*/ 1485 w 534"/>
                <a:gd name="T31" fmla="*/ 52 h 399"/>
                <a:gd name="T32" fmla="*/ 1517 w 534"/>
                <a:gd name="T33" fmla="*/ 87 h 399"/>
                <a:gd name="T34" fmla="*/ 1517 w 534"/>
                <a:gd name="T35" fmla="*/ 150 h 399"/>
                <a:gd name="T36" fmla="*/ 1516 w 534"/>
                <a:gd name="T37" fmla="*/ 210 h 399"/>
                <a:gd name="T38" fmla="*/ 1485 w 534"/>
                <a:gd name="T39" fmla="*/ 261 h 399"/>
                <a:gd name="T40" fmla="*/ 1437 w 534"/>
                <a:gd name="T41" fmla="*/ 308 h 399"/>
                <a:gd name="T42" fmla="*/ 1371 w 534"/>
                <a:gd name="T43" fmla="*/ 349 h 399"/>
                <a:gd name="T44" fmla="*/ 1296 w 534"/>
                <a:gd name="T45" fmla="*/ 364 h 399"/>
                <a:gd name="T46" fmla="*/ 1211 w 534"/>
                <a:gd name="T47" fmla="*/ 364 h 399"/>
                <a:gd name="T48" fmla="*/ 1136 w 534"/>
                <a:gd name="T49" fmla="*/ 364 h 399"/>
                <a:gd name="T50" fmla="*/ 1055 w 534"/>
                <a:gd name="T51" fmla="*/ 364 h 399"/>
                <a:gd name="T52" fmla="*/ 975 w 534"/>
                <a:gd name="T53" fmla="*/ 364 h 399"/>
                <a:gd name="T54" fmla="*/ 896 w 534"/>
                <a:gd name="T55" fmla="*/ 364 h 399"/>
                <a:gd name="T56" fmla="*/ 817 w 534"/>
                <a:gd name="T57" fmla="*/ 364 h 399"/>
                <a:gd name="T58" fmla="*/ 734 w 534"/>
                <a:gd name="T59" fmla="*/ 364 h 399"/>
                <a:gd name="T60" fmla="*/ 647 w 534"/>
                <a:gd name="T61" fmla="*/ 364 h 399"/>
                <a:gd name="T62" fmla="*/ 547 w 534"/>
                <a:gd name="T63" fmla="*/ 362 h 399"/>
                <a:gd name="T64" fmla="*/ 450 w 534"/>
                <a:gd name="T65" fmla="*/ 358 h 399"/>
                <a:gd name="T66" fmla="*/ 355 w 534"/>
                <a:gd name="T67" fmla="*/ 352 h 399"/>
                <a:gd name="T68" fmla="*/ 267 w 534"/>
                <a:gd name="T69" fmla="*/ 345 h 399"/>
                <a:gd name="T70" fmla="*/ 182 w 534"/>
                <a:gd name="T71" fmla="*/ 336 h 399"/>
                <a:gd name="T72" fmla="*/ 106 w 534"/>
                <a:gd name="T73" fmla="*/ 324 h 399"/>
                <a:gd name="T74" fmla="*/ 32 w 534"/>
                <a:gd name="T75" fmla="*/ 312 h 399"/>
                <a:gd name="T76" fmla="*/ 0 w 534"/>
                <a:gd name="T77" fmla="*/ 276 h 399"/>
                <a:gd name="T78" fmla="*/ 0 w 534"/>
                <a:gd name="T79" fmla="*/ 213 h 399"/>
                <a:gd name="T80" fmla="*/ 1 w 534"/>
                <a:gd name="T81" fmla="*/ 155 h 399"/>
                <a:gd name="T82" fmla="*/ 32 w 534"/>
                <a:gd name="T83" fmla="*/ 102 h 399"/>
                <a:gd name="T84" fmla="*/ 83 w 534"/>
                <a:gd name="T85" fmla="*/ 57 h 399"/>
                <a:gd name="T86" fmla="*/ 148 w 534"/>
                <a:gd name="T87" fmla="*/ 18 h 3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4"/>
                <a:gd name="T133" fmla="*/ 0 h 399"/>
                <a:gd name="T134" fmla="*/ 534 w 534"/>
                <a:gd name="T135" fmla="*/ 399 h 3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4" h="399">
                  <a:moveTo>
                    <a:pt x="64" y="0"/>
                  </a:moveTo>
                  <a:lnTo>
                    <a:pt x="78" y="0"/>
                  </a:lnTo>
                  <a:lnTo>
                    <a:pt x="92" y="0"/>
                  </a:lnTo>
                  <a:lnTo>
                    <a:pt x="107" y="0"/>
                  </a:lnTo>
                  <a:lnTo>
                    <a:pt x="121" y="0"/>
                  </a:lnTo>
                  <a:lnTo>
                    <a:pt x="135" y="0"/>
                  </a:lnTo>
                  <a:lnTo>
                    <a:pt x="148" y="0"/>
                  </a:lnTo>
                  <a:lnTo>
                    <a:pt x="162" y="0"/>
                  </a:lnTo>
                  <a:lnTo>
                    <a:pt x="177" y="0"/>
                  </a:lnTo>
                  <a:lnTo>
                    <a:pt x="191" y="0"/>
                  </a:lnTo>
                  <a:lnTo>
                    <a:pt x="205" y="0"/>
                  </a:lnTo>
                  <a:lnTo>
                    <a:pt x="219" y="0"/>
                  </a:lnTo>
                  <a:lnTo>
                    <a:pt x="233" y="0"/>
                  </a:lnTo>
                  <a:lnTo>
                    <a:pt x="246" y="0"/>
                  </a:lnTo>
                  <a:lnTo>
                    <a:pt x="261" y="0"/>
                  </a:lnTo>
                  <a:lnTo>
                    <a:pt x="275" y="0"/>
                  </a:lnTo>
                  <a:lnTo>
                    <a:pt x="289" y="0"/>
                  </a:lnTo>
                  <a:lnTo>
                    <a:pt x="306" y="0"/>
                  </a:lnTo>
                  <a:lnTo>
                    <a:pt x="325" y="1"/>
                  </a:lnTo>
                  <a:lnTo>
                    <a:pt x="342" y="3"/>
                  </a:lnTo>
                  <a:lnTo>
                    <a:pt x="359" y="4"/>
                  </a:lnTo>
                  <a:lnTo>
                    <a:pt x="377" y="8"/>
                  </a:lnTo>
                  <a:lnTo>
                    <a:pt x="393" y="11"/>
                  </a:lnTo>
                  <a:lnTo>
                    <a:pt x="409" y="14"/>
                  </a:lnTo>
                  <a:lnTo>
                    <a:pt x="425" y="18"/>
                  </a:lnTo>
                  <a:lnTo>
                    <a:pt x="441" y="23"/>
                  </a:lnTo>
                  <a:lnTo>
                    <a:pt x="456" y="28"/>
                  </a:lnTo>
                  <a:lnTo>
                    <a:pt x="470" y="33"/>
                  </a:lnTo>
                  <a:lnTo>
                    <a:pt x="484" y="39"/>
                  </a:lnTo>
                  <a:lnTo>
                    <a:pt x="498" y="44"/>
                  </a:lnTo>
                  <a:lnTo>
                    <a:pt x="510" y="51"/>
                  </a:lnTo>
                  <a:lnTo>
                    <a:pt x="523" y="57"/>
                  </a:lnTo>
                  <a:lnTo>
                    <a:pt x="534" y="64"/>
                  </a:lnTo>
                  <a:lnTo>
                    <a:pt x="534" y="97"/>
                  </a:lnTo>
                  <a:lnTo>
                    <a:pt x="534" y="132"/>
                  </a:lnTo>
                  <a:lnTo>
                    <a:pt x="534" y="165"/>
                  </a:lnTo>
                  <a:lnTo>
                    <a:pt x="534" y="200"/>
                  </a:lnTo>
                  <a:lnTo>
                    <a:pt x="533" y="230"/>
                  </a:lnTo>
                  <a:lnTo>
                    <a:pt x="530" y="259"/>
                  </a:lnTo>
                  <a:lnTo>
                    <a:pt x="523" y="286"/>
                  </a:lnTo>
                  <a:lnTo>
                    <a:pt x="516" y="313"/>
                  </a:lnTo>
                  <a:lnTo>
                    <a:pt x="506" y="338"/>
                  </a:lnTo>
                  <a:lnTo>
                    <a:pt x="495" y="360"/>
                  </a:lnTo>
                  <a:lnTo>
                    <a:pt x="483" y="381"/>
                  </a:lnTo>
                  <a:lnTo>
                    <a:pt x="470" y="399"/>
                  </a:lnTo>
                  <a:lnTo>
                    <a:pt x="456" y="399"/>
                  </a:lnTo>
                  <a:lnTo>
                    <a:pt x="442" y="399"/>
                  </a:lnTo>
                  <a:lnTo>
                    <a:pt x="427" y="399"/>
                  </a:lnTo>
                  <a:lnTo>
                    <a:pt x="413" y="399"/>
                  </a:lnTo>
                  <a:lnTo>
                    <a:pt x="400" y="399"/>
                  </a:lnTo>
                  <a:lnTo>
                    <a:pt x="386" y="399"/>
                  </a:lnTo>
                  <a:lnTo>
                    <a:pt x="372" y="399"/>
                  </a:lnTo>
                  <a:lnTo>
                    <a:pt x="358" y="399"/>
                  </a:lnTo>
                  <a:lnTo>
                    <a:pt x="343" y="399"/>
                  </a:lnTo>
                  <a:lnTo>
                    <a:pt x="329" y="399"/>
                  </a:lnTo>
                  <a:lnTo>
                    <a:pt x="316" y="399"/>
                  </a:lnTo>
                  <a:lnTo>
                    <a:pt x="302" y="399"/>
                  </a:lnTo>
                  <a:lnTo>
                    <a:pt x="288" y="399"/>
                  </a:lnTo>
                  <a:lnTo>
                    <a:pt x="273" y="399"/>
                  </a:lnTo>
                  <a:lnTo>
                    <a:pt x="259" y="399"/>
                  </a:lnTo>
                  <a:lnTo>
                    <a:pt x="245" y="399"/>
                  </a:lnTo>
                  <a:lnTo>
                    <a:pt x="228" y="399"/>
                  </a:lnTo>
                  <a:lnTo>
                    <a:pt x="210" y="398"/>
                  </a:lnTo>
                  <a:lnTo>
                    <a:pt x="192" y="396"/>
                  </a:lnTo>
                  <a:lnTo>
                    <a:pt x="175" y="395"/>
                  </a:lnTo>
                  <a:lnTo>
                    <a:pt x="158" y="391"/>
                  </a:lnTo>
                  <a:lnTo>
                    <a:pt x="142" y="388"/>
                  </a:lnTo>
                  <a:lnTo>
                    <a:pt x="125" y="384"/>
                  </a:lnTo>
                  <a:lnTo>
                    <a:pt x="109" y="381"/>
                  </a:lnTo>
                  <a:lnTo>
                    <a:pt x="94" y="376"/>
                  </a:lnTo>
                  <a:lnTo>
                    <a:pt x="79" y="370"/>
                  </a:lnTo>
                  <a:lnTo>
                    <a:pt x="64" y="366"/>
                  </a:lnTo>
                  <a:lnTo>
                    <a:pt x="51" y="360"/>
                  </a:lnTo>
                  <a:lnTo>
                    <a:pt x="37" y="354"/>
                  </a:lnTo>
                  <a:lnTo>
                    <a:pt x="24" y="347"/>
                  </a:lnTo>
                  <a:lnTo>
                    <a:pt x="11" y="342"/>
                  </a:lnTo>
                  <a:lnTo>
                    <a:pt x="0" y="335"/>
                  </a:lnTo>
                  <a:lnTo>
                    <a:pt x="0" y="301"/>
                  </a:lnTo>
                  <a:lnTo>
                    <a:pt x="0" y="267"/>
                  </a:lnTo>
                  <a:lnTo>
                    <a:pt x="0" y="233"/>
                  </a:lnTo>
                  <a:lnTo>
                    <a:pt x="0" y="200"/>
                  </a:lnTo>
                  <a:lnTo>
                    <a:pt x="1" y="170"/>
                  </a:lnTo>
                  <a:lnTo>
                    <a:pt x="5" y="141"/>
                  </a:lnTo>
                  <a:lnTo>
                    <a:pt x="11" y="112"/>
                  </a:lnTo>
                  <a:lnTo>
                    <a:pt x="18" y="86"/>
                  </a:lnTo>
                  <a:lnTo>
                    <a:pt x="29" y="62"/>
                  </a:lnTo>
                  <a:lnTo>
                    <a:pt x="39" y="39"/>
                  </a:lnTo>
                  <a:lnTo>
                    <a:pt x="52" y="18"/>
                  </a:lnTo>
                  <a:lnTo>
                    <a:pt x="64" y="0"/>
                  </a:lnTo>
                  <a:close/>
                </a:path>
              </a:pathLst>
            </a:custGeom>
            <a:solidFill>
              <a:srgbClr val="0A82D3"/>
            </a:solidFill>
            <a:ln w="9525">
              <a:noFill/>
              <a:round/>
              <a:headEnd/>
              <a:tailEnd/>
            </a:ln>
          </p:spPr>
          <p:txBody>
            <a:bodyPr/>
            <a:lstStyle/>
            <a:p>
              <a:endParaRPr lang="en-US"/>
            </a:p>
          </p:txBody>
        </p:sp>
        <p:sp>
          <p:nvSpPr>
            <p:cNvPr id="23609" name="Freeform 44"/>
            <p:cNvSpPr>
              <a:spLocks/>
            </p:cNvSpPr>
            <p:nvPr/>
          </p:nvSpPr>
          <p:spPr bwMode="auto">
            <a:xfrm>
              <a:off x="4119" y="2141"/>
              <a:ext cx="534" cy="319"/>
            </a:xfrm>
            <a:custGeom>
              <a:avLst/>
              <a:gdLst>
                <a:gd name="T0" fmla="*/ 260 w 436"/>
                <a:gd name="T1" fmla="*/ 0 h 326"/>
                <a:gd name="T2" fmla="*/ 376 w 436"/>
                <a:gd name="T3" fmla="*/ 0 h 326"/>
                <a:gd name="T4" fmla="*/ 492 w 436"/>
                <a:gd name="T5" fmla="*/ 0 h 326"/>
                <a:gd name="T6" fmla="*/ 612 w 436"/>
                <a:gd name="T7" fmla="*/ 0 h 326"/>
                <a:gd name="T8" fmla="*/ 709 w 436"/>
                <a:gd name="T9" fmla="*/ 0 h 326"/>
                <a:gd name="T10" fmla="*/ 788 w 436"/>
                <a:gd name="T11" fmla="*/ 4 h 326"/>
                <a:gd name="T12" fmla="*/ 868 w 436"/>
                <a:gd name="T13" fmla="*/ 10 h 326"/>
                <a:gd name="T14" fmla="*/ 941 w 436"/>
                <a:gd name="T15" fmla="*/ 16 h 326"/>
                <a:gd name="T16" fmla="*/ 1010 w 436"/>
                <a:gd name="T17" fmla="*/ 23 h 326"/>
                <a:gd name="T18" fmla="*/ 1074 w 436"/>
                <a:gd name="T19" fmla="*/ 33 h 326"/>
                <a:gd name="T20" fmla="*/ 1128 w 436"/>
                <a:gd name="T21" fmla="*/ 46 h 326"/>
                <a:gd name="T22" fmla="*/ 1179 w 436"/>
                <a:gd name="T23" fmla="*/ 61 h 326"/>
                <a:gd name="T24" fmla="*/ 1201 w 436"/>
                <a:gd name="T25" fmla="*/ 86 h 326"/>
                <a:gd name="T26" fmla="*/ 1201 w 436"/>
                <a:gd name="T27" fmla="*/ 126 h 326"/>
                <a:gd name="T28" fmla="*/ 1200 w 436"/>
                <a:gd name="T29" fmla="*/ 169 h 326"/>
                <a:gd name="T30" fmla="*/ 1166 w 436"/>
                <a:gd name="T31" fmla="*/ 213 h 326"/>
                <a:gd name="T32" fmla="*/ 1113 w 436"/>
                <a:gd name="T33" fmla="*/ 251 h 326"/>
                <a:gd name="T34" fmla="*/ 1041 w 436"/>
                <a:gd name="T35" fmla="*/ 282 h 326"/>
                <a:gd name="T36" fmla="*/ 946 w 436"/>
                <a:gd name="T37" fmla="*/ 292 h 326"/>
                <a:gd name="T38" fmla="*/ 825 w 436"/>
                <a:gd name="T39" fmla="*/ 292 h 326"/>
                <a:gd name="T40" fmla="*/ 709 w 436"/>
                <a:gd name="T41" fmla="*/ 292 h 326"/>
                <a:gd name="T42" fmla="*/ 592 w 436"/>
                <a:gd name="T43" fmla="*/ 292 h 326"/>
                <a:gd name="T44" fmla="*/ 492 w 436"/>
                <a:gd name="T45" fmla="*/ 292 h 326"/>
                <a:gd name="T46" fmla="*/ 414 w 436"/>
                <a:gd name="T47" fmla="*/ 290 h 326"/>
                <a:gd name="T48" fmla="*/ 333 w 436"/>
                <a:gd name="T49" fmla="*/ 284 h 326"/>
                <a:gd name="T50" fmla="*/ 261 w 436"/>
                <a:gd name="T51" fmla="*/ 278 h 326"/>
                <a:gd name="T52" fmla="*/ 194 w 436"/>
                <a:gd name="T53" fmla="*/ 270 h 326"/>
                <a:gd name="T54" fmla="*/ 131 w 436"/>
                <a:gd name="T55" fmla="*/ 258 h 326"/>
                <a:gd name="T56" fmla="*/ 73 w 436"/>
                <a:gd name="T57" fmla="*/ 247 h 326"/>
                <a:gd name="T58" fmla="*/ 22 w 436"/>
                <a:gd name="T59" fmla="*/ 235 h 326"/>
                <a:gd name="T60" fmla="*/ 0 w 436"/>
                <a:gd name="T61" fmla="*/ 206 h 326"/>
                <a:gd name="T62" fmla="*/ 0 w 436"/>
                <a:gd name="T63" fmla="*/ 166 h 326"/>
                <a:gd name="T64" fmla="*/ 2 w 436"/>
                <a:gd name="T65" fmla="*/ 122 h 326"/>
                <a:gd name="T66" fmla="*/ 36 w 436"/>
                <a:gd name="T67" fmla="*/ 79 h 326"/>
                <a:gd name="T68" fmla="*/ 89 w 436"/>
                <a:gd name="T69" fmla="*/ 41 h 326"/>
                <a:gd name="T70" fmla="*/ 162 w 436"/>
                <a:gd name="T71" fmla="*/ 13 h 3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6"/>
                <a:gd name="T109" fmla="*/ 0 h 326"/>
                <a:gd name="T110" fmla="*/ 436 w 436"/>
                <a:gd name="T111" fmla="*/ 326 h 3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6" h="326">
                  <a:moveTo>
                    <a:pt x="73" y="0"/>
                  </a:moveTo>
                  <a:lnTo>
                    <a:pt x="94" y="0"/>
                  </a:lnTo>
                  <a:lnTo>
                    <a:pt x="116" y="0"/>
                  </a:lnTo>
                  <a:lnTo>
                    <a:pt x="136" y="0"/>
                  </a:lnTo>
                  <a:lnTo>
                    <a:pt x="158" y="0"/>
                  </a:lnTo>
                  <a:lnTo>
                    <a:pt x="179" y="0"/>
                  </a:lnTo>
                  <a:lnTo>
                    <a:pt x="200" y="0"/>
                  </a:lnTo>
                  <a:lnTo>
                    <a:pt x="222" y="0"/>
                  </a:lnTo>
                  <a:lnTo>
                    <a:pt x="242" y="0"/>
                  </a:lnTo>
                  <a:lnTo>
                    <a:pt x="257" y="0"/>
                  </a:lnTo>
                  <a:lnTo>
                    <a:pt x="272" y="2"/>
                  </a:lnTo>
                  <a:lnTo>
                    <a:pt x="286" y="4"/>
                  </a:lnTo>
                  <a:lnTo>
                    <a:pt x="301" y="6"/>
                  </a:lnTo>
                  <a:lnTo>
                    <a:pt x="315" y="10"/>
                  </a:lnTo>
                  <a:lnTo>
                    <a:pt x="329" y="13"/>
                  </a:lnTo>
                  <a:lnTo>
                    <a:pt x="341" y="16"/>
                  </a:lnTo>
                  <a:lnTo>
                    <a:pt x="354" y="21"/>
                  </a:lnTo>
                  <a:lnTo>
                    <a:pt x="367" y="27"/>
                  </a:lnTo>
                  <a:lnTo>
                    <a:pt x="378" y="33"/>
                  </a:lnTo>
                  <a:lnTo>
                    <a:pt x="390" y="38"/>
                  </a:lnTo>
                  <a:lnTo>
                    <a:pt x="400" y="44"/>
                  </a:lnTo>
                  <a:lnTo>
                    <a:pt x="409" y="51"/>
                  </a:lnTo>
                  <a:lnTo>
                    <a:pt x="420" y="58"/>
                  </a:lnTo>
                  <a:lnTo>
                    <a:pt x="428" y="66"/>
                  </a:lnTo>
                  <a:lnTo>
                    <a:pt x="436" y="73"/>
                  </a:lnTo>
                  <a:lnTo>
                    <a:pt x="436" y="96"/>
                  </a:lnTo>
                  <a:lnTo>
                    <a:pt x="436" y="118"/>
                  </a:lnTo>
                  <a:lnTo>
                    <a:pt x="436" y="141"/>
                  </a:lnTo>
                  <a:lnTo>
                    <a:pt x="436" y="164"/>
                  </a:lnTo>
                  <a:lnTo>
                    <a:pt x="435" y="189"/>
                  </a:lnTo>
                  <a:lnTo>
                    <a:pt x="430" y="215"/>
                  </a:lnTo>
                  <a:lnTo>
                    <a:pt x="423" y="238"/>
                  </a:lnTo>
                  <a:lnTo>
                    <a:pt x="415" y="259"/>
                  </a:lnTo>
                  <a:lnTo>
                    <a:pt x="404" y="280"/>
                  </a:lnTo>
                  <a:lnTo>
                    <a:pt x="392" y="297"/>
                  </a:lnTo>
                  <a:lnTo>
                    <a:pt x="378" y="314"/>
                  </a:lnTo>
                  <a:lnTo>
                    <a:pt x="363" y="326"/>
                  </a:lnTo>
                  <a:lnTo>
                    <a:pt x="343" y="326"/>
                  </a:lnTo>
                  <a:lnTo>
                    <a:pt x="321" y="326"/>
                  </a:lnTo>
                  <a:lnTo>
                    <a:pt x="300" y="326"/>
                  </a:lnTo>
                  <a:lnTo>
                    <a:pt x="279" y="326"/>
                  </a:lnTo>
                  <a:lnTo>
                    <a:pt x="257" y="326"/>
                  </a:lnTo>
                  <a:lnTo>
                    <a:pt x="237" y="326"/>
                  </a:lnTo>
                  <a:lnTo>
                    <a:pt x="215" y="326"/>
                  </a:lnTo>
                  <a:lnTo>
                    <a:pt x="194" y="326"/>
                  </a:lnTo>
                  <a:lnTo>
                    <a:pt x="179" y="326"/>
                  </a:lnTo>
                  <a:lnTo>
                    <a:pt x="164" y="325"/>
                  </a:lnTo>
                  <a:lnTo>
                    <a:pt x="150" y="323"/>
                  </a:lnTo>
                  <a:lnTo>
                    <a:pt x="135" y="320"/>
                  </a:lnTo>
                  <a:lnTo>
                    <a:pt x="121" y="317"/>
                  </a:lnTo>
                  <a:lnTo>
                    <a:pt x="108" y="314"/>
                  </a:lnTo>
                  <a:lnTo>
                    <a:pt x="95" y="310"/>
                  </a:lnTo>
                  <a:lnTo>
                    <a:pt x="82" y="306"/>
                  </a:lnTo>
                  <a:lnTo>
                    <a:pt x="70" y="300"/>
                  </a:lnTo>
                  <a:lnTo>
                    <a:pt x="58" y="294"/>
                  </a:lnTo>
                  <a:lnTo>
                    <a:pt x="47" y="288"/>
                  </a:lnTo>
                  <a:lnTo>
                    <a:pt x="36" y="282"/>
                  </a:lnTo>
                  <a:lnTo>
                    <a:pt x="27" y="276"/>
                  </a:lnTo>
                  <a:lnTo>
                    <a:pt x="17" y="269"/>
                  </a:lnTo>
                  <a:lnTo>
                    <a:pt x="8" y="261"/>
                  </a:lnTo>
                  <a:lnTo>
                    <a:pt x="0" y="254"/>
                  </a:lnTo>
                  <a:lnTo>
                    <a:pt x="0" y="231"/>
                  </a:lnTo>
                  <a:lnTo>
                    <a:pt x="0" y="209"/>
                  </a:lnTo>
                  <a:lnTo>
                    <a:pt x="0" y="186"/>
                  </a:lnTo>
                  <a:lnTo>
                    <a:pt x="0" y="164"/>
                  </a:lnTo>
                  <a:lnTo>
                    <a:pt x="2" y="137"/>
                  </a:lnTo>
                  <a:lnTo>
                    <a:pt x="6" y="113"/>
                  </a:lnTo>
                  <a:lnTo>
                    <a:pt x="13" y="89"/>
                  </a:lnTo>
                  <a:lnTo>
                    <a:pt x="22" y="67"/>
                  </a:lnTo>
                  <a:lnTo>
                    <a:pt x="33" y="46"/>
                  </a:lnTo>
                  <a:lnTo>
                    <a:pt x="45" y="29"/>
                  </a:lnTo>
                  <a:lnTo>
                    <a:pt x="59" y="13"/>
                  </a:lnTo>
                  <a:lnTo>
                    <a:pt x="73" y="0"/>
                  </a:lnTo>
                  <a:close/>
                </a:path>
              </a:pathLst>
            </a:custGeom>
            <a:solidFill>
              <a:srgbClr val="0F89DB"/>
            </a:solidFill>
            <a:ln w="9525">
              <a:noFill/>
              <a:round/>
              <a:headEnd/>
              <a:tailEnd/>
            </a:ln>
          </p:spPr>
          <p:txBody>
            <a:bodyPr/>
            <a:lstStyle/>
            <a:p>
              <a:endParaRPr lang="en-US"/>
            </a:p>
          </p:txBody>
        </p:sp>
        <p:sp>
          <p:nvSpPr>
            <p:cNvPr id="23610" name="Freeform 45"/>
            <p:cNvSpPr>
              <a:spLocks/>
            </p:cNvSpPr>
            <p:nvPr/>
          </p:nvSpPr>
          <p:spPr bwMode="auto">
            <a:xfrm>
              <a:off x="4178" y="2176"/>
              <a:ext cx="416" cy="247"/>
            </a:xfrm>
            <a:custGeom>
              <a:avLst/>
              <a:gdLst>
                <a:gd name="T0" fmla="*/ 236 w 336"/>
                <a:gd name="T1" fmla="*/ 0 h 252"/>
                <a:gd name="T2" fmla="*/ 272 w 336"/>
                <a:gd name="T3" fmla="*/ 0 h 252"/>
                <a:gd name="T4" fmla="*/ 317 w 336"/>
                <a:gd name="T5" fmla="*/ 0 h 252"/>
                <a:gd name="T6" fmla="*/ 357 w 336"/>
                <a:gd name="T7" fmla="*/ 0 h 252"/>
                <a:gd name="T8" fmla="*/ 401 w 336"/>
                <a:gd name="T9" fmla="*/ 0 h 252"/>
                <a:gd name="T10" fmla="*/ 442 w 336"/>
                <a:gd name="T11" fmla="*/ 0 h 252"/>
                <a:gd name="T12" fmla="*/ 484 w 336"/>
                <a:gd name="T13" fmla="*/ 0 h 252"/>
                <a:gd name="T14" fmla="*/ 526 w 336"/>
                <a:gd name="T15" fmla="*/ 0 h 252"/>
                <a:gd name="T16" fmla="*/ 566 w 336"/>
                <a:gd name="T17" fmla="*/ 0 h 252"/>
                <a:gd name="T18" fmla="*/ 638 w 336"/>
                <a:gd name="T19" fmla="*/ 1 h 252"/>
                <a:gd name="T20" fmla="*/ 701 w 336"/>
                <a:gd name="T21" fmla="*/ 7 h 252"/>
                <a:gd name="T22" fmla="*/ 766 w 336"/>
                <a:gd name="T23" fmla="*/ 14 h 252"/>
                <a:gd name="T24" fmla="*/ 820 w 336"/>
                <a:gd name="T25" fmla="*/ 24 h 252"/>
                <a:gd name="T26" fmla="*/ 869 w 336"/>
                <a:gd name="T27" fmla="*/ 31 h 252"/>
                <a:gd name="T28" fmla="*/ 915 w 336"/>
                <a:gd name="T29" fmla="*/ 45 h 252"/>
                <a:gd name="T30" fmla="*/ 951 w 336"/>
                <a:gd name="T31" fmla="*/ 60 h 252"/>
                <a:gd name="T32" fmla="*/ 978 w 336"/>
                <a:gd name="T33" fmla="*/ 73 h 252"/>
                <a:gd name="T34" fmla="*/ 978 w 336"/>
                <a:gd name="T35" fmla="*/ 82 h 252"/>
                <a:gd name="T36" fmla="*/ 978 w 336"/>
                <a:gd name="T37" fmla="*/ 94 h 252"/>
                <a:gd name="T38" fmla="*/ 978 w 336"/>
                <a:gd name="T39" fmla="*/ 105 h 252"/>
                <a:gd name="T40" fmla="*/ 978 w 336"/>
                <a:gd name="T41" fmla="*/ 116 h 252"/>
                <a:gd name="T42" fmla="*/ 974 w 336"/>
                <a:gd name="T43" fmla="*/ 134 h 252"/>
                <a:gd name="T44" fmla="*/ 957 w 336"/>
                <a:gd name="T45" fmla="*/ 154 h 252"/>
                <a:gd name="T46" fmla="*/ 938 w 336"/>
                <a:gd name="T47" fmla="*/ 170 h 252"/>
                <a:gd name="T48" fmla="*/ 908 w 336"/>
                <a:gd name="T49" fmla="*/ 186 h 252"/>
                <a:gd name="T50" fmla="*/ 877 w 336"/>
                <a:gd name="T51" fmla="*/ 201 h 252"/>
                <a:gd name="T52" fmla="*/ 836 w 336"/>
                <a:gd name="T53" fmla="*/ 213 h 252"/>
                <a:gd name="T54" fmla="*/ 791 w 336"/>
                <a:gd name="T55" fmla="*/ 221 h 252"/>
                <a:gd name="T56" fmla="*/ 743 w 336"/>
                <a:gd name="T57" fmla="*/ 227 h 252"/>
                <a:gd name="T58" fmla="*/ 703 w 336"/>
                <a:gd name="T59" fmla="*/ 227 h 252"/>
                <a:gd name="T60" fmla="*/ 661 w 336"/>
                <a:gd name="T61" fmla="*/ 227 h 252"/>
                <a:gd name="T62" fmla="*/ 620 w 336"/>
                <a:gd name="T63" fmla="*/ 227 h 252"/>
                <a:gd name="T64" fmla="*/ 579 w 336"/>
                <a:gd name="T65" fmla="*/ 227 h 252"/>
                <a:gd name="T66" fmla="*/ 535 w 336"/>
                <a:gd name="T67" fmla="*/ 227 h 252"/>
                <a:gd name="T68" fmla="*/ 494 w 336"/>
                <a:gd name="T69" fmla="*/ 227 h 252"/>
                <a:gd name="T70" fmla="*/ 452 w 336"/>
                <a:gd name="T71" fmla="*/ 227 h 252"/>
                <a:gd name="T72" fmla="*/ 414 w 336"/>
                <a:gd name="T73" fmla="*/ 227 h 252"/>
                <a:gd name="T74" fmla="*/ 342 w 336"/>
                <a:gd name="T75" fmla="*/ 226 h 252"/>
                <a:gd name="T76" fmla="*/ 279 w 336"/>
                <a:gd name="T77" fmla="*/ 221 h 252"/>
                <a:gd name="T78" fmla="*/ 217 w 336"/>
                <a:gd name="T79" fmla="*/ 216 h 252"/>
                <a:gd name="T80" fmla="*/ 158 w 336"/>
                <a:gd name="T81" fmla="*/ 207 h 252"/>
                <a:gd name="T82" fmla="*/ 109 w 336"/>
                <a:gd name="T83" fmla="*/ 197 h 252"/>
                <a:gd name="T84" fmla="*/ 63 w 336"/>
                <a:gd name="T85" fmla="*/ 183 h 252"/>
                <a:gd name="T86" fmla="*/ 26 w 336"/>
                <a:gd name="T87" fmla="*/ 170 h 252"/>
                <a:gd name="T88" fmla="*/ 0 w 336"/>
                <a:gd name="T89" fmla="*/ 157 h 252"/>
                <a:gd name="T90" fmla="*/ 0 w 336"/>
                <a:gd name="T91" fmla="*/ 145 h 252"/>
                <a:gd name="T92" fmla="*/ 0 w 336"/>
                <a:gd name="T93" fmla="*/ 134 h 252"/>
                <a:gd name="T94" fmla="*/ 0 w 336"/>
                <a:gd name="T95" fmla="*/ 124 h 252"/>
                <a:gd name="T96" fmla="*/ 0 w 336"/>
                <a:gd name="T97" fmla="*/ 116 h 252"/>
                <a:gd name="T98" fmla="*/ 1 w 336"/>
                <a:gd name="T99" fmla="*/ 95 h 252"/>
                <a:gd name="T100" fmla="*/ 21 w 336"/>
                <a:gd name="T101" fmla="*/ 74 h 252"/>
                <a:gd name="T102" fmla="*/ 40 w 336"/>
                <a:gd name="T103" fmla="*/ 60 h 252"/>
                <a:gd name="T104" fmla="*/ 71 w 336"/>
                <a:gd name="T105" fmla="*/ 41 h 252"/>
                <a:gd name="T106" fmla="*/ 105 w 336"/>
                <a:gd name="T107" fmla="*/ 26 h 252"/>
                <a:gd name="T108" fmla="*/ 144 w 336"/>
                <a:gd name="T109" fmla="*/ 17 h 252"/>
                <a:gd name="T110" fmla="*/ 186 w 336"/>
                <a:gd name="T111" fmla="*/ 7 h 252"/>
                <a:gd name="T112" fmla="*/ 236 w 336"/>
                <a:gd name="T113" fmla="*/ 0 h 2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6"/>
                <a:gd name="T172" fmla="*/ 0 h 252"/>
                <a:gd name="T173" fmla="*/ 336 w 336"/>
                <a:gd name="T174" fmla="*/ 252 h 2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6" h="252">
                  <a:moveTo>
                    <a:pt x="81" y="0"/>
                  </a:moveTo>
                  <a:lnTo>
                    <a:pt x="94" y="0"/>
                  </a:lnTo>
                  <a:lnTo>
                    <a:pt x="109" y="0"/>
                  </a:lnTo>
                  <a:lnTo>
                    <a:pt x="123" y="0"/>
                  </a:lnTo>
                  <a:lnTo>
                    <a:pt x="138" y="0"/>
                  </a:lnTo>
                  <a:lnTo>
                    <a:pt x="152" y="0"/>
                  </a:lnTo>
                  <a:lnTo>
                    <a:pt x="166" y="0"/>
                  </a:lnTo>
                  <a:lnTo>
                    <a:pt x="181" y="0"/>
                  </a:lnTo>
                  <a:lnTo>
                    <a:pt x="195" y="0"/>
                  </a:lnTo>
                  <a:lnTo>
                    <a:pt x="219" y="1"/>
                  </a:lnTo>
                  <a:lnTo>
                    <a:pt x="241" y="7"/>
                  </a:lnTo>
                  <a:lnTo>
                    <a:pt x="263" y="14"/>
                  </a:lnTo>
                  <a:lnTo>
                    <a:pt x="282" y="24"/>
                  </a:lnTo>
                  <a:lnTo>
                    <a:pt x="299" y="36"/>
                  </a:lnTo>
                  <a:lnTo>
                    <a:pt x="314" y="50"/>
                  </a:lnTo>
                  <a:lnTo>
                    <a:pt x="327" y="65"/>
                  </a:lnTo>
                  <a:lnTo>
                    <a:pt x="336" y="81"/>
                  </a:lnTo>
                  <a:lnTo>
                    <a:pt x="336" y="92"/>
                  </a:lnTo>
                  <a:lnTo>
                    <a:pt x="336" y="104"/>
                  </a:lnTo>
                  <a:lnTo>
                    <a:pt x="336" y="115"/>
                  </a:lnTo>
                  <a:lnTo>
                    <a:pt x="336" y="127"/>
                  </a:lnTo>
                  <a:lnTo>
                    <a:pt x="335" y="149"/>
                  </a:lnTo>
                  <a:lnTo>
                    <a:pt x="329" y="169"/>
                  </a:lnTo>
                  <a:lnTo>
                    <a:pt x="322" y="188"/>
                  </a:lnTo>
                  <a:lnTo>
                    <a:pt x="312" y="206"/>
                  </a:lnTo>
                  <a:lnTo>
                    <a:pt x="301" y="221"/>
                  </a:lnTo>
                  <a:lnTo>
                    <a:pt x="287" y="235"/>
                  </a:lnTo>
                  <a:lnTo>
                    <a:pt x="272" y="245"/>
                  </a:lnTo>
                  <a:lnTo>
                    <a:pt x="256" y="252"/>
                  </a:lnTo>
                  <a:lnTo>
                    <a:pt x="242" y="252"/>
                  </a:lnTo>
                  <a:lnTo>
                    <a:pt x="227" y="252"/>
                  </a:lnTo>
                  <a:lnTo>
                    <a:pt x="213" y="252"/>
                  </a:lnTo>
                  <a:lnTo>
                    <a:pt x="199" y="252"/>
                  </a:lnTo>
                  <a:lnTo>
                    <a:pt x="184" y="252"/>
                  </a:lnTo>
                  <a:lnTo>
                    <a:pt x="170" y="252"/>
                  </a:lnTo>
                  <a:lnTo>
                    <a:pt x="155" y="252"/>
                  </a:lnTo>
                  <a:lnTo>
                    <a:pt x="142" y="252"/>
                  </a:lnTo>
                  <a:lnTo>
                    <a:pt x="117" y="251"/>
                  </a:lnTo>
                  <a:lnTo>
                    <a:pt x="96" y="245"/>
                  </a:lnTo>
                  <a:lnTo>
                    <a:pt x="74" y="239"/>
                  </a:lnTo>
                  <a:lnTo>
                    <a:pt x="54" y="228"/>
                  </a:lnTo>
                  <a:lnTo>
                    <a:pt x="37" y="217"/>
                  </a:lnTo>
                  <a:lnTo>
                    <a:pt x="22" y="203"/>
                  </a:lnTo>
                  <a:lnTo>
                    <a:pt x="9" y="188"/>
                  </a:lnTo>
                  <a:lnTo>
                    <a:pt x="0" y="172"/>
                  </a:lnTo>
                  <a:lnTo>
                    <a:pt x="0" y="160"/>
                  </a:lnTo>
                  <a:lnTo>
                    <a:pt x="0" y="149"/>
                  </a:lnTo>
                  <a:lnTo>
                    <a:pt x="0" y="138"/>
                  </a:lnTo>
                  <a:lnTo>
                    <a:pt x="0" y="127"/>
                  </a:lnTo>
                  <a:lnTo>
                    <a:pt x="1" y="105"/>
                  </a:lnTo>
                  <a:lnTo>
                    <a:pt x="7" y="84"/>
                  </a:lnTo>
                  <a:lnTo>
                    <a:pt x="14" y="65"/>
                  </a:lnTo>
                  <a:lnTo>
                    <a:pt x="24" y="46"/>
                  </a:lnTo>
                  <a:lnTo>
                    <a:pt x="36" y="31"/>
                  </a:lnTo>
                  <a:lnTo>
                    <a:pt x="49" y="17"/>
                  </a:lnTo>
                  <a:lnTo>
                    <a:pt x="64" y="7"/>
                  </a:lnTo>
                  <a:lnTo>
                    <a:pt x="81" y="0"/>
                  </a:lnTo>
                  <a:close/>
                </a:path>
              </a:pathLst>
            </a:custGeom>
            <a:solidFill>
              <a:srgbClr val="168EE5"/>
            </a:solidFill>
            <a:ln w="9525">
              <a:noFill/>
              <a:round/>
              <a:headEnd/>
              <a:tailEnd/>
            </a:ln>
          </p:spPr>
          <p:txBody>
            <a:bodyPr/>
            <a:lstStyle/>
            <a:p>
              <a:endParaRPr lang="en-US"/>
            </a:p>
          </p:txBody>
        </p:sp>
        <p:sp>
          <p:nvSpPr>
            <p:cNvPr id="23611" name="Freeform 46"/>
            <p:cNvSpPr>
              <a:spLocks/>
            </p:cNvSpPr>
            <p:nvPr/>
          </p:nvSpPr>
          <p:spPr bwMode="auto">
            <a:xfrm>
              <a:off x="4239" y="2214"/>
              <a:ext cx="294" cy="174"/>
            </a:xfrm>
            <a:custGeom>
              <a:avLst/>
              <a:gdLst>
                <a:gd name="T0" fmla="*/ 250 w 239"/>
                <a:gd name="T1" fmla="*/ 0 h 178"/>
                <a:gd name="T2" fmla="*/ 419 w 239"/>
                <a:gd name="T3" fmla="*/ 0 h 178"/>
                <a:gd name="T4" fmla="*/ 467 w 239"/>
                <a:gd name="T5" fmla="*/ 3 h 178"/>
                <a:gd name="T6" fmla="*/ 518 w 239"/>
                <a:gd name="T7" fmla="*/ 7 h 178"/>
                <a:gd name="T8" fmla="*/ 560 w 239"/>
                <a:gd name="T9" fmla="*/ 15 h 178"/>
                <a:gd name="T10" fmla="*/ 598 w 239"/>
                <a:gd name="T11" fmla="*/ 22 h 178"/>
                <a:gd name="T12" fmla="*/ 629 w 239"/>
                <a:gd name="T13" fmla="*/ 34 h 178"/>
                <a:gd name="T14" fmla="*/ 653 w 239"/>
                <a:gd name="T15" fmla="*/ 49 h 178"/>
                <a:gd name="T16" fmla="*/ 669 w 239"/>
                <a:gd name="T17" fmla="*/ 63 h 178"/>
                <a:gd name="T18" fmla="*/ 673 w 239"/>
                <a:gd name="T19" fmla="*/ 79 h 178"/>
                <a:gd name="T20" fmla="*/ 673 w 239"/>
                <a:gd name="T21" fmla="*/ 79 h 178"/>
                <a:gd name="T22" fmla="*/ 669 w 239"/>
                <a:gd name="T23" fmla="*/ 96 h 178"/>
                <a:gd name="T24" fmla="*/ 653 w 239"/>
                <a:gd name="T25" fmla="*/ 109 h 178"/>
                <a:gd name="T26" fmla="*/ 629 w 239"/>
                <a:gd name="T27" fmla="*/ 123 h 178"/>
                <a:gd name="T28" fmla="*/ 598 w 239"/>
                <a:gd name="T29" fmla="*/ 136 h 178"/>
                <a:gd name="T30" fmla="*/ 560 w 239"/>
                <a:gd name="T31" fmla="*/ 146 h 178"/>
                <a:gd name="T32" fmla="*/ 518 w 239"/>
                <a:gd name="T33" fmla="*/ 152 h 178"/>
                <a:gd name="T34" fmla="*/ 467 w 239"/>
                <a:gd name="T35" fmla="*/ 155 h 178"/>
                <a:gd name="T36" fmla="*/ 419 w 239"/>
                <a:gd name="T37" fmla="*/ 158 h 178"/>
                <a:gd name="T38" fmla="*/ 250 w 239"/>
                <a:gd name="T39" fmla="*/ 158 h 178"/>
                <a:gd name="T40" fmla="*/ 203 w 239"/>
                <a:gd name="T41" fmla="*/ 155 h 178"/>
                <a:gd name="T42" fmla="*/ 156 w 239"/>
                <a:gd name="T43" fmla="*/ 152 h 178"/>
                <a:gd name="T44" fmla="*/ 112 w 239"/>
                <a:gd name="T45" fmla="*/ 146 h 178"/>
                <a:gd name="T46" fmla="*/ 76 w 239"/>
                <a:gd name="T47" fmla="*/ 136 h 178"/>
                <a:gd name="T48" fmla="*/ 41 w 239"/>
                <a:gd name="T49" fmla="*/ 123 h 178"/>
                <a:gd name="T50" fmla="*/ 21 w 239"/>
                <a:gd name="T51" fmla="*/ 109 h 178"/>
                <a:gd name="T52" fmla="*/ 9 w 239"/>
                <a:gd name="T53" fmla="*/ 96 h 178"/>
                <a:gd name="T54" fmla="*/ 0 w 239"/>
                <a:gd name="T55" fmla="*/ 79 h 178"/>
                <a:gd name="T56" fmla="*/ 0 w 239"/>
                <a:gd name="T57" fmla="*/ 79 h 178"/>
                <a:gd name="T58" fmla="*/ 9 w 239"/>
                <a:gd name="T59" fmla="*/ 63 h 178"/>
                <a:gd name="T60" fmla="*/ 21 w 239"/>
                <a:gd name="T61" fmla="*/ 49 h 178"/>
                <a:gd name="T62" fmla="*/ 41 w 239"/>
                <a:gd name="T63" fmla="*/ 34 h 178"/>
                <a:gd name="T64" fmla="*/ 76 w 239"/>
                <a:gd name="T65" fmla="*/ 22 h 178"/>
                <a:gd name="T66" fmla="*/ 112 w 239"/>
                <a:gd name="T67" fmla="*/ 15 h 178"/>
                <a:gd name="T68" fmla="*/ 156 w 239"/>
                <a:gd name="T69" fmla="*/ 7 h 178"/>
                <a:gd name="T70" fmla="*/ 203 w 239"/>
                <a:gd name="T71" fmla="*/ 3 h 178"/>
                <a:gd name="T72" fmla="*/ 250 w 239"/>
                <a:gd name="T73" fmla="*/ 0 h 1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9"/>
                <a:gd name="T112" fmla="*/ 0 h 178"/>
                <a:gd name="T113" fmla="*/ 239 w 239"/>
                <a:gd name="T114" fmla="*/ 178 h 1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9" h="178">
                  <a:moveTo>
                    <a:pt x="89" y="0"/>
                  </a:moveTo>
                  <a:lnTo>
                    <a:pt x="149" y="0"/>
                  </a:lnTo>
                  <a:lnTo>
                    <a:pt x="166" y="3"/>
                  </a:lnTo>
                  <a:lnTo>
                    <a:pt x="184" y="7"/>
                  </a:lnTo>
                  <a:lnTo>
                    <a:pt x="199" y="15"/>
                  </a:lnTo>
                  <a:lnTo>
                    <a:pt x="212" y="26"/>
                  </a:lnTo>
                  <a:lnTo>
                    <a:pt x="223" y="39"/>
                  </a:lnTo>
                  <a:lnTo>
                    <a:pt x="232" y="54"/>
                  </a:lnTo>
                  <a:lnTo>
                    <a:pt x="237" y="70"/>
                  </a:lnTo>
                  <a:lnTo>
                    <a:pt x="239" y="89"/>
                  </a:lnTo>
                  <a:lnTo>
                    <a:pt x="237" y="106"/>
                  </a:lnTo>
                  <a:lnTo>
                    <a:pt x="232" y="123"/>
                  </a:lnTo>
                  <a:lnTo>
                    <a:pt x="223" y="138"/>
                  </a:lnTo>
                  <a:lnTo>
                    <a:pt x="212" y="151"/>
                  </a:lnTo>
                  <a:lnTo>
                    <a:pt x="199" y="163"/>
                  </a:lnTo>
                  <a:lnTo>
                    <a:pt x="184" y="171"/>
                  </a:lnTo>
                  <a:lnTo>
                    <a:pt x="166" y="175"/>
                  </a:lnTo>
                  <a:lnTo>
                    <a:pt x="149" y="178"/>
                  </a:lnTo>
                  <a:lnTo>
                    <a:pt x="89" y="178"/>
                  </a:lnTo>
                  <a:lnTo>
                    <a:pt x="72" y="175"/>
                  </a:lnTo>
                  <a:lnTo>
                    <a:pt x="55" y="171"/>
                  </a:lnTo>
                  <a:lnTo>
                    <a:pt x="40" y="163"/>
                  </a:lnTo>
                  <a:lnTo>
                    <a:pt x="27" y="151"/>
                  </a:lnTo>
                  <a:lnTo>
                    <a:pt x="15" y="138"/>
                  </a:lnTo>
                  <a:lnTo>
                    <a:pt x="7" y="123"/>
                  </a:lnTo>
                  <a:lnTo>
                    <a:pt x="3" y="106"/>
                  </a:lnTo>
                  <a:lnTo>
                    <a:pt x="0" y="89"/>
                  </a:lnTo>
                  <a:lnTo>
                    <a:pt x="3" y="70"/>
                  </a:lnTo>
                  <a:lnTo>
                    <a:pt x="7" y="54"/>
                  </a:lnTo>
                  <a:lnTo>
                    <a:pt x="15" y="39"/>
                  </a:lnTo>
                  <a:lnTo>
                    <a:pt x="27" y="26"/>
                  </a:lnTo>
                  <a:lnTo>
                    <a:pt x="40" y="15"/>
                  </a:lnTo>
                  <a:lnTo>
                    <a:pt x="55" y="7"/>
                  </a:lnTo>
                  <a:lnTo>
                    <a:pt x="72" y="3"/>
                  </a:lnTo>
                  <a:lnTo>
                    <a:pt x="89" y="0"/>
                  </a:lnTo>
                  <a:close/>
                </a:path>
              </a:pathLst>
            </a:custGeom>
            <a:solidFill>
              <a:srgbClr val="1C96EF"/>
            </a:solidFill>
            <a:ln w="9525">
              <a:noFill/>
              <a:round/>
              <a:headEnd/>
              <a:tailEnd/>
            </a:ln>
          </p:spPr>
          <p:txBody>
            <a:bodyPr/>
            <a:lstStyle/>
            <a:p>
              <a:endParaRPr lang="en-US"/>
            </a:p>
          </p:txBody>
        </p:sp>
        <p:sp>
          <p:nvSpPr>
            <p:cNvPr id="23612" name="Freeform 47"/>
            <p:cNvSpPr>
              <a:spLocks/>
            </p:cNvSpPr>
            <p:nvPr/>
          </p:nvSpPr>
          <p:spPr bwMode="auto">
            <a:xfrm>
              <a:off x="3456" y="3718"/>
              <a:ext cx="875" cy="111"/>
            </a:xfrm>
            <a:custGeom>
              <a:avLst/>
              <a:gdLst>
                <a:gd name="T0" fmla="*/ 14 w 709"/>
                <a:gd name="T1" fmla="*/ 0 h 115"/>
                <a:gd name="T2" fmla="*/ 0 w 709"/>
                <a:gd name="T3" fmla="*/ 94 h 115"/>
                <a:gd name="T4" fmla="*/ 2030 w 709"/>
                <a:gd name="T5" fmla="*/ 96 h 115"/>
                <a:gd name="T6" fmla="*/ 2004 w 709"/>
                <a:gd name="T7" fmla="*/ 38 h 115"/>
                <a:gd name="T8" fmla="*/ 1871 w 709"/>
                <a:gd name="T9" fmla="*/ 34 h 115"/>
                <a:gd name="T10" fmla="*/ 1676 w 709"/>
                <a:gd name="T11" fmla="*/ 59 h 115"/>
                <a:gd name="T12" fmla="*/ 1576 w 709"/>
                <a:gd name="T13" fmla="*/ 65 h 115"/>
                <a:gd name="T14" fmla="*/ 1488 w 709"/>
                <a:gd name="T15" fmla="*/ 69 h 115"/>
                <a:gd name="T16" fmla="*/ 1398 w 709"/>
                <a:gd name="T17" fmla="*/ 75 h 115"/>
                <a:gd name="T18" fmla="*/ 1318 w 709"/>
                <a:gd name="T19" fmla="*/ 80 h 115"/>
                <a:gd name="T20" fmla="*/ 1230 w 709"/>
                <a:gd name="T21" fmla="*/ 84 h 115"/>
                <a:gd name="T22" fmla="*/ 1153 w 709"/>
                <a:gd name="T23" fmla="*/ 86 h 115"/>
                <a:gd name="T24" fmla="*/ 1071 w 709"/>
                <a:gd name="T25" fmla="*/ 87 h 115"/>
                <a:gd name="T26" fmla="*/ 990 w 709"/>
                <a:gd name="T27" fmla="*/ 86 h 115"/>
                <a:gd name="T28" fmla="*/ 908 w 709"/>
                <a:gd name="T29" fmla="*/ 85 h 115"/>
                <a:gd name="T30" fmla="*/ 831 w 709"/>
                <a:gd name="T31" fmla="*/ 83 h 115"/>
                <a:gd name="T32" fmla="*/ 747 w 709"/>
                <a:gd name="T33" fmla="*/ 80 h 115"/>
                <a:gd name="T34" fmla="*/ 664 w 709"/>
                <a:gd name="T35" fmla="*/ 75 h 115"/>
                <a:gd name="T36" fmla="*/ 584 w 709"/>
                <a:gd name="T37" fmla="*/ 69 h 115"/>
                <a:gd name="T38" fmla="*/ 492 w 709"/>
                <a:gd name="T39" fmla="*/ 65 h 115"/>
                <a:gd name="T40" fmla="*/ 404 w 709"/>
                <a:gd name="T41" fmla="*/ 58 h 115"/>
                <a:gd name="T42" fmla="*/ 313 w 709"/>
                <a:gd name="T43" fmla="*/ 49 h 115"/>
                <a:gd name="T44" fmla="*/ 169 w 709"/>
                <a:gd name="T45" fmla="*/ 1 h 115"/>
                <a:gd name="T46" fmla="*/ 14 w 709"/>
                <a:gd name="T47" fmla="*/ 0 h 1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9"/>
                <a:gd name="T73" fmla="*/ 0 h 115"/>
                <a:gd name="T74" fmla="*/ 709 w 709"/>
                <a:gd name="T75" fmla="*/ 115 h 1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9" h="115">
                  <a:moveTo>
                    <a:pt x="5" y="0"/>
                  </a:moveTo>
                  <a:lnTo>
                    <a:pt x="0" y="112"/>
                  </a:lnTo>
                  <a:lnTo>
                    <a:pt x="709" y="115"/>
                  </a:lnTo>
                  <a:lnTo>
                    <a:pt x="700" y="43"/>
                  </a:lnTo>
                  <a:lnTo>
                    <a:pt x="653" y="39"/>
                  </a:lnTo>
                  <a:lnTo>
                    <a:pt x="585" y="69"/>
                  </a:lnTo>
                  <a:lnTo>
                    <a:pt x="551" y="77"/>
                  </a:lnTo>
                  <a:lnTo>
                    <a:pt x="520" y="84"/>
                  </a:lnTo>
                  <a:lnTo>
                    <a:pt x="489" y="90"/>
                  </a:lnTo>
                  <a:lnTo>
                    <a:pt x="460" y="95"/>
                  </a:lnTo>
                  <a:lnTo>
                    <a:pt x="430" y="99"/>
                  </a:lnTo>
                  <a:lnTo>
                    <a:pt x="403" y="102"/>
                  </a:lnTo>
                  <a:lnTo>
                    <a:pt x="374" y="103"/>
                  </a:lnTo>
                  <a:lnTo>
                    <a:pt x="346" y="102"/>
                  </a:lnTo>
                  <a:lnTo>
                    <a:pt x="317" y="100"/>
                  </a:lnTo>
                  <a:lnTo>
                    <a:pt x="290" y="98"/>
                  </a:lnTo>
                  <a:lnTo>
                    <a:pt x="261" y="95"/>
                  </a:lnTo>
                  <a:lnTo>
                    <a:pt x="232" y="90"/>
                  </a:lnTo>
                  <a:lnTo>
                    <a:pt x="203" y="84"/>
                  </a:lnTo>
                  <a:lnTo>
                    <a:pt x="172" y="77"/>
                  </a:lnTo>
                  <a:lnTo>
                    <a:pt x="141" y="68"/>
                  </a:lnTo>
                  <a:lnTo>
                    <a:pt x="109" y="59"/>
                  </a:lnTo>
                  <a:lnTo>
                    <a:pt x="59" y="1"/>
                  </a:lnTo>
                  <a:lnTo>
                    <a:pt x="5" y="0"/>
                  </a:lnTo>
                  <a:close/>
                </a:path>
              </a:pathLst>
            </a:custGeom>
            <a:solidFill>
              <a:srgbClr val="493F4C"/>
            </a:solidFill>
            <a:ln w="9525">
              <a:noFill/>
              <a:round/>
              <a:headEnd/>
              <a:tailEnd/>
            </a:ln>
          </p:spPr>
          <p:txBody>
            <a:bodyPr/>
            <a:lstStyle/>
            <a:p>
              <a:endParaRPr lang="en-US"/>
            </a:p>
          </p:txBody>
        </p:sp>
        <p:sp>
          <p:nvSpPr>
            <p:cNvPr id="23613" name="Freeform 48"/>
            <p:cNvSpPr>
              <a:spLocks/>
            </p:cNvSpPr>
            <p:nvPr/>
          </p:nvSpPr>
          <p:spPr bwMode="auto">
            <a:xfrm>
              <a:off x="3562" y="3729"/>
              <a:ext cx="690" cy="73"/>
            </a:xfrm>
            <a:custGeom>
              <a:avLst/>
              <a:gdLst>
                <a:gd name="T0" fmla="*/ 0 w 561"/>
                <a:gd name="T1" fmla="*/ 0 h 74"/>
                <a:gd name="T2" fmla="*/ 97 w 561"/>
                <a:gd name="T3" fmla="*/ 34 h 74"/>
                <a:gd name="T4" fmla="*/ 266 w 561"/>
                <a:gd name="T5" fmla="*/ 48 h 74"/>
                <a:gd name="T6" fmla="*/ 358 w 561"/>
                <a:gd name="T7" fmla="*/ 55 h 74"/>
                <a:gd name="T8" fmla="*/ 454 w 561"/>
                <a:gd name="T9" fmla="*/ 61 h 74"/>
                <a:gd name="T10" fmla="*/ 549 w 561"/>
                <a:gd name="T11" fmla="*/ 64 h 74"/>
                <a:gd name="T12" fmla="*/ 638 w 561"/>
                <a:gd name="T13" fmla="*/ 67 h 74"/>
                <a:gd name="T14" fmla="*/ 729 w 561"/>
                <a:gd name="T15" fmla="*/ 69 h 74"/>
                <a:gd name="T16" fmla="*/ 817 w 561"/>
                <a:gd name="T17" fmla="*/ 69 h 74"/>
                <a:gd name="T18" fmla="*/ 905 w 561"/>
                <a:gd name="T19" fmla="*/ 67 h 74"/>
                <a:gd name="T20" fmla="*/ 988 w 561"/>
                <a:gd name="T21" fmla="*/ 65 h 74"/>
                <a:gd name="T22" fmla="*/ 1074 w 561"/>
                <a:gd name="T23" fmla="*/ 62 h 74"/>
                <a:gd name="T24" fmla="*/ 1151 w 561"/>
                <a:gd name="T25" fmla="*/ 56 h 74"/>
                <a:gd name="T26" fmla="*/ 1226 w 561"/>
                <a:gd name="T27" fmla="*/ 49 h 74"/>
                <a:gd name="T28" fmla="*/ 1305 w 561"/>
                <a:gd name="T29" fmla="*/ 41 h 74"/>
                <a:gd name="T30" fmla="*/ 1375 w 561"/>
                <a:gd name="T31" fmla="*/ 37 h 74"/>
                <a:gd name="T32" fmla="*/ 1449 w 561"/>
                <a:gd name="T33" fmla="*/ 26 h 74"/>
                <a:gd name="T34" fmla="*/ 1514 w 561"/>
                <a:gd name="T35" fmla="*/ 15 h 74"/>
                <a:gd name="T36" fmla="*/ 1579 w 561"/>
                <a:gd name="T37" fmla="*/ 1 h 74"/>
                <a:gd name="T38" fmla="*/ 0 w 561"/>
                <a:gd name="T39" fmla="*/ 0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1"/>
                <a:gd name="T61" fmla="*/ 0 h 74"/>
                <a:gd name="T62" fmla="*/ 561 w 561"/>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1" h="74">
                  <a:moveTo>
                    <a:pt x="0" y="0"/>
                  </a:moveTo>
                  <a:lnTo>
                    <a:pt x="34" y="34"/>
                  </a:lnTo>
                  <a:lnTo>
                    <a:pt x="94" y="53"/>
                  </a:lnTo>
                  <a:lnTo>
                    <a:pt x="128" y="60"/>
                  </a:lnTo>
                  <a:lnTo>
                    <a:pt x="161" y="66"/>
                  </a:lnTo>
                  <a:lnTo>
                    <a:pt x="195" y="69"/>
                  </a:lnTo>
                  <a:lnTo>
                    <a:pt x="227" y="72"/>
                  </a:lnTo>
                  <a:lnTo>
                    <a:pt x="259" y="74"/>
                  </a:lnTo>
                  <a:lnTo>
                    <a:pt x="290" y="74"/>
                  </a:lnTo>
                  <a:lnTo>
                    <a:pt x="321" y="72"/>
                  </a:lnTo>
                  <a:lnTo>
                    <a:pt x="351" y="70"/>
                  </a:lnTo>
                  <a:lnTo>
                    <a:pt x="381" y="67"/>
                  </a:lnTo>
                  <a:lnTo>
                    <a:pt x="409" y="61"/>
                  </a:lnTo>
                  <a:lnTo>
                    <a:pt x="436" y="54"/>
                  </a:lnTo>
                  <a:lnTo>
                    <a:pt x="464" y="46"/>
                  </a:lnTo>
                  <a:lnTo>
                    <a:pt x="489" y="37"/>
                  </a:lnTo>
                  <a:lnTo>
                    <a:pt x="515" y="26"/>
                  </a:lnTo>
                  <a:lnTo>
                    <a:pt x="538" y="15"/>
                  </a:lnTo>
                  <a:lnTo>
                    <a:pt x="561" y="1"/>
                  </a:lnTo>
                  <a:lnTo>
                    <a:pt x="0" y="0"/>
                  </a:lnTo>
                  <a:close/>
                </a:path>
              </a:pathLst>
            </a:custGeom>
            <a:solidFill>
              <a:srgbClr val="CEE5E5"/>
            </a:solidFill>
            <a:ln w="9525">
              <a:noFill/>
              <a:round/>
              <a:headEnd/>
              <a:tailEnd/>
            </a:ln>
          </p:spPr>
          <p:txBody>
            <a:bodyPr/>
            <a:lstStyle/>
            <a:p>
              <a:endParaRPr lang="en-US"/>
            </a:p>
          </p:txBody>
        </p:sp>
        <p:sp>
          <p:nvSpPr>
            <p:cNvPr id="23614" name="Freeform 49"/>
            <p:cNvSpPr>
              <a:spLocks/>
            </p:cNvSpPr>
            <p:nvPr/>
          </p:nvSpPr>
          <p:spPr bwMode="auto">
            <a:xfrm>
              <a:off x="4097" y="3443"/>
              <a:ext cx="509" cy="190"/>
            </a:xfrm>
            <a:custGeom>
              <a:avLst/>
              <a:gdLst>
                <a:gd name="T0" fmla="*/ 58 w 415"/>
                <a:gd name="T1" fmla="*/ 0 h 193"/>
                <a:gd name="T2" fmla="*/ 0 w 415"/>
                <a:gd name="T3" fmla="*/ 156 h 193"/>
                <a:gd name="T4" fmla="*/ 64 w 415"/>
                <a:gd name="T5" fmla="*/ 158 h 193"/>
                <a:gd name="T6" fmla="*/ 124 w 415"/>
                <a:gd name="T7" fmla="*/ 163 h 193"/>
                <a:gd name="T8" fmla="*/ 193 w 415"/>
                <a:gd name="T9" fmla="*/ 167 h 193"/>
                <a:gd name="T10" fmla="*/ 256 w 415"/>
                <a:gd name="T11" fmla="*/ 170 h 193"/>
                <a:gd name="T12" fmla="*/ 320 w 415"/>
                <a:gd name="T13" fmla="*/ 172 h 193"/>
                <a:gd name="T14" fmla="*/ 391 w 415"/>
                <a:gd name="T15" fmla="*/ 175 h 193"/>
                <a:gd name="T16" fmla="*/ 457 w 415"/>
                <a:gd name="T17" fmla="*/ 177 h 193"/>
                <a:gd name="T18" fmla="*/ 529 w 415"/>
                <a:gd name="T19" fmla="*/ 178 h 193"/>
                <a:gd name="T20" fmla="*/ 600 w 415"/>
                <a:gd name="T21" fmla="*/ 178 h 193"/>
                <a:gd name="T22" fmla="*/ 671 w 415"/>
                <a:gd name="T23" fmla="*/ 177 h 193"/>
                <a:gd name="T24" fmla="*/ 749 w 415"/>
                <a:gd name="T25" fmla="*/ 176 h 193"/>
                <a:gd name="T26" fmla="*/ 823 w 415"/>
                <a:gd name="T27" fmla="*/ 173 h 193"/>
                <a:gd name="T28" fmla="*/ 903 w 415"/>
                <a:gd name="T29" fmla="*/ 170 h 193"/>
                <a:gd name="T30" fmla="*/ 982 w 415"/>
                <a:gd name="T31" fmla="*/ 165 h 193"/>
                <a:gd name="T32" fmla="*/ 1067 w 415"/>
                <a:gd name="T33" fmla="*/ 161 h 193"/>
                <a:gd name="T34" fmla="*/ 1150 w 415"/>
                <a:gd name="T35" fmla="*/ 156 h 193"/>
                <a:gd name="T36" fmla="*/ 1068 w 415"/>
                <a:gd name="T37" fmla="*/ 0 h 193"/>
                <a:gd name="T38" fmla="*/ 58 w 415"/>
                <a:gd name="T39" fmla="*/ 0 h 1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5"/>
                <a:gd name="T61" fmla="*/ 0 h 193"/>
                <a:gd name="T62" fmla="*/ 415 w 415"/>
                <a:gd name="T63" fmla="*/ 193 h 1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5" h="193">
                  <a:moveTo>
                    <a:pt x="20" y="0"/>
                  </a:moveTo>
                  <a:lnTo>
                    <a:pt x="0" y="169"/>
                  </a:lnTo>
                  <a:lnTo>
                    <a:pt x="23" y="173"/>
                  </a:lnTo>
                  <a:lnTo>
                    <a:pt x="45" y="178"/>
                  </a:lnTo>
                  <a:lnTo>
                    <a:pt x="69" y="182"/>
                  </a:lnTo>
                  <a:lnTo>
                    <a:pt x="92" y="185"/>
                  </a:lnTo>
                  <a:lnTo>
                    <a:pt x="116" y="187"/>
                  </a:lnTo>
                  <a:lnTo>
                    <a:pt x="141" y="190"/>
                  </a:lnTo>
                  <a:lnTo>
                    <a:pt x="165" y="192"/>
                  </a:lnTo>
                  <a:lnTo>
                    <a:pt x="190" y="193"/>
                  </a:lnTo>
                  <a:lnTo>
                    <a:pt x="216" y="193"/>
                  </a:lnTo>
                  <a:lnTo>
                    <a:pt x="242" y="192"/>
                  </a:lnTo>
                  <a:lnTo>
                    <a:pt x="270" y="191"/>
                  </a:lnTo>
                  <a:lnTo>
                    <a:pt x="297" y="188"/>
                  </a:lnTo>
                  <a:lnTo>
                    <a:pt x="325" y="185"/>
                  </a:lnTo>
                  <a:lnTo>
                    <a:pt x="354" y="180"/>
                  </a:lnTo>
                  <a:lnTo>
                    <a:pt x="384" y="176"/>
                  </a:lnTo>
                  <a:lnTo>
                    <a:pt x="415" y="169"/>
                  </a:lnTo>
                  <a:lnTo>
                    <a:pt x="385" y="0"/>
                  </a:lnTo>
                  <a:lnTo>
                    <a:pt x="20" y="0"/>
                  </a:lnTo>
                  <a:close/>
                </a:path>
              </a:pathLst>
            </a:custGeom>
            <a:solidFill>
              <a:srgbClr val="00000F"/>
            </a:solidFill>
            <a:ln w="9525">
              <a:noFill/>
              <a:round/>
              <a:headEnd/>
              <a:tailEnd/>
            </a:ln>
          </p:spPr>
          <p:txBody>
            <a:bodyPr/>
            <a:lstStyle/>
            <a:p>
              <a:endParaRPr lang="en-US"/>
            </a:p>
          </p:txBody>
        </p:sp>
        <p:sp>
          <p:nvSpPr>
            <p:cNvPr id="23615" name="Freeform 50"/>
            <p:cNvSpPr>
              <a:spLocks/>
            </p:cNvSpPr>
            <p:nvPr/>
          </p:nvSpPr>
          <p:spPr bwMode="auto">
            <a:xfrm>
              <a:off x="4129" y="3539"/>
              <a:ext cx="450" cy="77"/>
            </a:xfrm>
            <a:custGeom>
              <a:avLst/>
              <a:gdLst>
                <a:gd name="T0" fmla="*/ 14 w 365"/>
                <a:gd name="T1" fmla="*/ 4 h 79"/>
                <a:gd name="T2" fmla="*/ 1025 w 365"/>
                <a:gd name="T3" fmla="*/ 0 h 79"/>
                <a:gd name="T4" fmla="*/ 1039 w 365"/>
                <a:gd name="T5" fmla="*/ 51 h 79"/>
                <a:gd name="T6" fmla="*/ 974 w 365"/>
                <a:gd name="T7" fmla="*/ 55 h 79"/>
                <a:gd name="T8" fmla="*/ 905 w 365"/>
                <a:gd name="T9" fmla="*/ 58 h 79"/>
                <a:gd name="T10" fmla="*/ 835 w 365"/>
                <a:gd name="T11" fmla="*/ 62 h 79"/>
                <a:gd name="T12" fmla="*/ 763 w 365"/>
                <a:gd name="T13" fmla="*/ 65 h 79"/>
                <a:gd name="T14" fmla="*/ 693 w 365"/>
                <a:gd name="T15" fmla="*/ 67 h 79"/>
                <a:gd name="T16" fmla="*/ 619 w 365"/>
                <a:gd name="T17" fmla="*/ 69 h 79"/>
                <a:gd name="T18" fmla="*/ 547 w 365"/>
                <a:gd name="T19" fmla="*/ 69 h 79"/>
                <a:gd name="T20" fmla="*/ 477 w 365"/>
                <a:gd name="T21" fmla="*/ 69 h 79"/>
                <a:gd name="T22" fmla="*/ 411 w 365"/>
                <a:gd name="T23" fmla="*/ 67 h 79"/>
                <a:gd name="T24" fmla="*/ 339 w 365"/>
                <a:gd name="T25" fmla="*/ 66 h 79"/>
                <a:gd name="T26" fmla="*/ 272 w 365"/>
                <a:gd name="T27" fmla="*/ 64 h 79"/>
                <a:gd name="T28" fmla="*/ 211 w 365"/>
                <a:gd name="T29" fmla="*/ 62 h 79"/>
                <a:gd name="T30" fmla="*/ 155 w 365"/>
                <a:gd name="T31" fmla="*/ 59 h 79"/>
                <a:gd name="T32" fmla="*/ 97 w 365"/>
                <a:gd name="T33" fmla="*/ 57 h 79"/>
                <a:gd name="T34" fmla="*/ 47 w 365"/>
                <a:gd name="T35" fmla="*/ 56 h 79"/>
                <a:gd name="T36" fmla="*/ 0 w 365"/>
                <a:gd name="T37" fmla="*/ 54 h 79"/>
                <a:gd name="T38" fmla="*/ 14 w 365"/>
                <a:gd name="T39" fmla="*/ 4 h 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5"/>
                <a:gd name="T61" fmla="*/ 0 h 79"/>
                <a:gd name="T62" fmla="*/ 365 w 365"/>
                <a:gd name="T63" fmla="*/ 79 h 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5" h="79">
                  <a:moveTo>
                    <a:pt x="5" y="4"/>
                  </a:moveTo>
                  <a:lnTo>
                    <a:pt x="360" y="0"/>
                  </a:lnTo>
                  <a:lnTo>
                    <a:pt x="365" y="56"/>
                  </a:lnTo>
                  <a:lnTo>
                    <a:pt x="342" y="62"/>
                  </a:lnTo>
                  <a:lnTo>
                    <a:pt x="318" y="68"/>
                  </a:lnTo>
                  <a:lnTo>
                    <a:pt x="293" y="72"/>
                  </a:lnTo>
                  <a:lnTo>
                    <a:pt x="268" y="75"/>
                  </a:lnTo>
                  <a:lnTo>
                    <a:pt x="243" y="77"/>
                  </a:lnTo>
                  <a:lnTo>
                    <a:pt x="217" y="79"/>
                  </a:lnTo>
                  <a:lnTo>
                    <a:pt x="192" y="79"/>
                  </a:lnTo>
                  <a:lnTo>
                    <a:pt x="168" y="79"/>
                  </a:lnTo>
                  <a:lnTo>
                    <a:pt x="144" y="77"/>
                  </a:lnTo>
                  <a:lnTo>
                    <a:pt x="119" y="76"/>
                  </a:lnTo>
                  <a:lnTo>
                    <a:pt x="96" y="74"/>
                  </a:lnTo>
                  <a:lnTo>
                    <a:pt x="75" y="72"/>
                  </a:lnTo>
                  <a:lnTo>
                    <a:pt x="54" y="69"/>
                  </a:lnTo>
                  <a:lnTo>
                    <a:pt x="34" y="66"/>
                  </a:lnTo>
                  <a:lnTo>
                    <a:pt x="16" y="64"/>
                  </a:lnTo>
                  <a:lnTo>
                    <a:pt x="0" y="60"/>
                  </a:lnTo>
                  <a:lnTo>
                    <a:pt x="5" y="4"/>
                  </a:lnTo>
                  <a:close/>
                </a:path>
              </a:pathLst>
            </a:custGeom>
            <a:solidFill>
              <a:srgbClr val="A0A5A5"/>
            </a:solidFill>
            <a:ln w="9525">
              <a:noFill/>
              <a:round/>
              <a:headEnd/>
              <a:tailEnd/>
            </a:ln>
          </p:spPr>
          <p:txBody>
            <a:bodyPr/>
            <a:lstStyle/>
            <a:p>
              <a:endParaRPr lang="en-US"/>
            </a:p>
          </p:txBody>
        </p:sp>
        <p:sp>
          <p:nvSpPr>
            <p:cNvPr id="23616" name="Freeform 51"/>
            <p:cNvSpPr>
              <a:spLocks/>
            </p:cNvSpPr>
            <p:nvPr/>
          </p:nvSpPr>
          <p:spPr bwMode="auto">
            <a:xfrm>
              <a:off x="3493" y="3351"/>
              <a:ext cx="1535" cy="24"/>
            </a:xfrm>
            <a:custGeom>
              <a:avLst/>
              <a:gdLst>
                <a:gd name="T0" fmla="*/ 0 w 1246"/>
                <a:gd name="T1" fmla="*/ 19 h 25"/>
                <a:gd name="T2" fmla="*/ 52 w 1246"/>
                <a:gd name="T3" fmla="*/ 3 h 25"/>
                <a:gd name="T4" fmla="*/ 3536 w 1246"/>
                <a:gd name="T5" fmla="*/ 0 h 25"/>
                <a:gd name="T6" fmla="*/ 3533 w 1246"/>
                <a:gd name="T7" fmla="*/ 18 h 25"/>
                <a:gd name="T8" fmla="*/ 3522 w 1246"/>
                <a:gd name="T9" fmla="*/ 18 h 25"/>
                <a:gd name="T10" fmla="*/ 3494 w 1246"/>
                <a:gd name="T11" fmla="*/ 18 h 25"/>
                <a:gd name="T12" fmla="*/ 3446 w 1246"/>
                <a:gd name="T13" fmla="*/ 18 h 25"/>
                <a:gd name="T14" fmla="*/ 3380 w 1246"/>
                <a:gd name="T15" fmla="*/ 18 h 25"/>
                <a:gd name="T16" fmla="*/ 3299 w 1246"/>
                <a:gd name="T17" fmla="*/ 18 h 25"/>
                <a:gd name="T18" fmla="*/ 3207 w 1246"/>
                <a:gd name="T19" fmla="*/ 18 h 25"/>
                <a:gd name="T20" fmla="*/ 3097 w 1246"/>
                <a:gd name="T21" fmla="*/ 18 h 25"/>
                <a:gd name="T22" fmla="*/ 2981 w 1246"/>
                <a:gd name="T23" fmla="*/ 19 h 25"/>
                <a:gd name="T24" fmla="*/ 2852 w 1246"/>
                <a:gd name="T25" fmla="*/ 19 h 25"/>
                <a:gd name="T26" fmla="*/ 2714 w 1246"/>
                <a:gd name="T27" fmla="*/ 19 h 25"/>
                <a:gd name="T28" fmla="*/ 2570 w 1246"/>
                <a:gd name="T29" fmla="*/ 19 h 25"/>
                <a:gd name="T30" fmla="*/ 2413 w 1246"/>
                <a:gd name="T31" fmla="*/ 19 h 25"/>
                <a:gd name="T32" fmla="*/ 2259 w 1246"/>
                <a:gd name="T33" fmla="*/ 19 h 25"/>
                <a:gd name="T34" fmla="*/ 2094 w 1246"/>
                <a:gd name="T35" fmla="*/ 19 h 25"/>
                <a:gd name="T36" fmla="*/ 1929 w 1246"/>
                <a:gd name="T37" fmla="*/ 20 h 25"/>
                <a:gd name="T38" fmla="*/ 1768 w 1246"/>
                <a:gd name="T39" fmla="*/ 20 h 25"/>
                <a:gd name="T40" fmla="*/ 1602 w 1246"/>
                <a:gd name="T41" fmla="*/ 20 h 25"/>
                <a:gd name="T42" fmla="*/ 1435 w 1246"/>
                <a:gd name="T43" fmla="*/ 20 h 25"/>
                <a:gd name="T44" fmla="*/ 1274 w 1246"/>
                <a:gd name="T45" fmla="*/ 20 h 25"/>
                <a:gd name="T46" fmla="*/ 1115 w 1246"/>
                <a:gd name="T47" fmla="*/ 20 h 25"/>
                <a:gd name="T48" fmla="*/ 962 w 1246"/>
                <a:gd name="T49" fmla="*/ 20 h 25"/>
                <a:gd name="T50" fmla="*/ 820 w 1246"/>
                <a:gd name="T51" fmla="*/ 20 h 25"/>
                <a:gd name="T52" fmla="*/ 676 w 1246"/>
                <a:gd name="T53" fmla="*/ 20 h 25"/>
                <a:gd name="T54" fmla="*/ 549 w 1246"/>
                <a:gd name="T55" fmla="*/ 20 h 25"/>
                <a:gd name="T56" fmla="*/ 434 w 1246"/>
                <a:gd name="T57" fmla="*/ 20 h 25"/>
                <a:gd name="T58" fmla="*/ 328 w 1246"/>
                <a:gd name="T59" fmla="*/ 20 h 25"/>
                <a:gd name="T60" fmla="*/ 230 w 1246"/>
                <a:gd name="T61" fmla="*/ 20 h 25"/>
                <a:gd name="T62" fmla="*/ 150 w 1246"/>
                <a:gd name="T63" fmla="*/ 20 h 25"/>
                <a:gd name="T64" fmla="*/ 87 w 1246"/>
                <a:gd name="T65" fmla="*/ 20 h 25"/>
                <a:gd name="T66" fmla="*/ 38 w 1246"/>
                <a:gd name="T67" fmla="*/ 19 h 25"/>
                <a:gd name="T68" fmla="*/ 9 w 1246"/>
                <a:gd name="T69" fmla="*/ 19 h 25"/>
                <a:gd name="T70" fmla="*/ 0 w 1246"/>
                <a:gd name="T71" fmla="*/ 19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46"/>
                <a:gd name="T109" fmla="*/ 0 h 25"/>
                <a:gd name="T110" fmla="*/ 1246 w 1246"/>
                <a:gd name="T111" fmla="*/ 25 h 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46" h="25">
                  <a:moveTo>
                    <a:pt x="0" y="24"/>
                  </a:moveTo>
                  <a:lnTo>
                    <a:pt x="19" y="3"/>
                  </a:lnTo>
                  <a:lnTo>
                    <a:pt x="1246" y="0"/>
                  </a:lnTo>
                  <a:lnTo>
                    <a:pt x="1245" y="23"/>
                  </a:lnTo>
                  <a:lnTo>
                    <a:pt x="1241" y="23"/>
                  </a:lnTo>
                  <a:lnTo>
                    <a:pt x="1231" y="23"/>
                  </a:lnTo>
                  <a:lnTo>
                    <a:pt x="1214" y="23"/>
                  </a:lnTo>
                  <a:lnTo>
                    <a:pt x="1192" y="23"/>
                  </a:lnTo>
                  <a:lnTo>
                    <a:pt x="1163" y="23"/>
                  </a:lnTo>
                  <a:lnTo>
                    <a:pt x="1130" y="23"/>
                  </a:lnTo>
                  <a:lnTo>
                    <a:pt x="1092" y="23"/>
                  </a:lnTo>
                  <a:lnTo>
                    <a:pt x="1050" y="24"/>
                  </a:lnTo>
                  <a:lnTo>
                    <a:pt x="1005" y="24"/>
                  </a:lnTo>
                  <a:lnTo>
                    <a:pt x="956" y="24"/>
                  </a:lnTo>
                  <a:lnTo>
                    <a:pt x="905" y="24"/>
                  </a:lnTo>
                  <a:lnTo>
                    <a:pt x="851" y="24"/>
                  </a:lnTo>
                  <a:lnTo>
                    <a:pt x="796" y="24"/>
                  </a:lnTo>
                  <a:lnTo>
                    <a:pt x="738" y="24"/>
                  </a:lnTo>
                  <a:lnTo>
                    <a:pt x="680" y="25"/>
                  </a:lnTo>
                  <a:lnTo>
                    <a:pt x="623" y="25"/>
                  </a:lnTo>
                  <a:lnTo>
                    <a:pt x="564" y="25"/>
                  </a:lnTo>
                  <a:lnTo>
                    <a:pt x="506" y="25"/>
                  </a:lnTo>
                  <a:lnTo>
                    <a:pt x="449" y="25"/>
                  </a:lnTo>
                  <a:lnTo>
                    <a:pt x="394" y="25"/>
                  </a:lnTo>
                  <a:lnTo>
                    <a:pt x="339" y="25"/>
                  </a:lnTo>
                  <a:lnTo>
                    <a:pt x="289" y="25"/>
                  </a:lnTo>
                  <a:lnTo>
                    <a:pt x="239" y="25"/>
                  </a:lnTo>
                  <a:lnTo>
                    <a:pt x="194" y="25"/>
                  </a:lnTo>
                  <a:lnTo>
                    <a:pt x="153" y="25"/>
                  </a:lnTo>
                  <a:lnTo>
                    <a:pt x="115" y="25"/>
                  </a:lnTo>
                  <a:lnTo>
                    <a:pt x="81" y="25"/>
                  </a:lnTo>
                  <a:lnTo>
                    <a:pt x="53" y="25"/>
                  </a:lnTo>
                  <a:lnTo>
                    <a:pt x="31" y="25"/>
                  </a:lnTo>
                  <a:lnTo>
                    <a:pt x="13" y="24"/>
                  </a:lnTo>
                  <a:lnTo>
                    <a:pt x="3" y="24"/>
                  </a:lnTo>
                  <a:lnTo>
                    <a:pt x="0" y="24"/>
                  </a:lnTo>
                  <a:close/>
                </a:path>
              </a:pathLst>
            </a:custGeom>
            <a:solidFill>
              <a:srgbClr val="757272"/>
            </a:solidFill>
            <a:ln w="9525">
              <a:noFill/>
              <a:round/>
              <a:headEnd/>
              <a:tailEnd/>
            </a:ln>
          </p:spPr>
          <p:txBody>
            <a:bodyPr/>
            <a:lstStyle/>
            <a:p>
              <a:endParaRPr lang="en-US"/>
            </a:p>
          </p:txBody>
        </p:sp>
        <p:sp>
          <p:nvSpPr>
            <p:cNvPr id="23617" name="Freeform 52"/>
            <p:cNvSpPr>
              <a:spLocks/>
            </p:cNvSpPr>
            <p:nvPr/>
          </p:nvSpPr>
          <p:spPr bwMode="auto">
            <a:xfrm>
              <a:off x="3493" y="3300"/>
              <a:ext cx="1867" cy="18"/>
            </a:xfrm>
            <a:custGeom>
              <a:avLst/>
              <a:gdLst>
                <a:gd name="T0" fmla="*/ 0 w 1515"/>
                <a:gd name="T1" fmla="*/ 13 h 19"/>
                <a:gd name="T2" fmla="*/ 22 w 1515"/>
                <a:gd name="T3" fmla="*/ 0 h 19"/>
                <a:gd name="T4" fmla="*/ 4307 w 1515"/>
                <a:gd name="T5" fmla="*/ 0 h 19"/>
                <a:gd name="T6" fmla="*/ 4303 w 1515"/>
                <a:gd name="T7" fmla="*/ 11 h 19"/>
                <a:gd name="T8" fmla="*/ 4292 w 1515"/>
                <a:gd name="T9" fmla="*/ 11 h 19"/>
                <a:gd name="T10" fmla="*/ 4255 w 1515"/>
                <a:gd name="T11" fmla="*/ 11 h 19"/>
                <a:gd name="T12" fmla="*/ 4196 w 1515"/>
                <a:gd name="T13" fmla="*/ 11 h 19"/>
                <a:gd name="T14" fmla="*/ 4118 w 1515"/>
                <a:gd name="T15" fmla="*/ 11 h 19"/>
                <a:gd name="T16" fmla="*/ 4021 w 1515"/>
                <a:gd name="T17" fmla="*/ 11 h 19"/>
                <a:gd name="T18" fmla="*/ 3908 w 1515"/>
                <a:gd name="T19" fmla="*/ 11 h 19"/>
                <a:gd name="T20" fmla="*/ 3778 w 1515"/>
                <a:gd name="T21" fmla="*/ 11 h 19"/>
                <a:gd name="T22" fmla="*/ 3633 w 1515"/>
                <a:gd name="T23" fmla="*/ 13 h 19"/>
                <a:gd name="T24" fmla="*/ 3473 w 1515"/>
                <a:gd name="T25" fmla="*/ 13 h 19"/>
                <a:gd name="T26" fmla="*/ 3305 w 1515"/>
                <a:gd name="T27" fmla="*/ 13 h 19"/>
                <a:gd name="T28" fmla="*/ 3129 w 1515"/>
                <a:gd name="T29" fmla="*/ 13 h 19"/>
                <a:gd name="T30" fmla="*/ 2940 w 1515"/>
                <a:gd name="T31" fmla="*/ 13 h 19"/>
                <a:gd name="T32" fmla="*/ 2749 w 1515"/>
                <a:gd name="T33" fmla="*/ 13 h 19"/>
                <a:gd name="T34" fmla="*/ 2553 w 1515"/>
                <a:gd name="T35" fmla="*/ 13 h 19"/>
                <a:gd name="T36" fmla="*/ 2353 w 1515"/>
                <a:gd name="T37" fmla="*/ 14 h 19"/>
                <a:gd name="T38" fmla="*/ 2153 w 1515"/>
                <a:gd name="T39" fmla="*/ 14 h 19"/>
                <a:gd name="T40" fmla="*/ 1948 w 1515"/>
                <a:gd name="T41" fmla="*/ 14 h 19"/>
                <a:gd name="T42" fmla="*/ 1750 w 1515"/>
                <a:gd name="T43" fmla="*/ 14 h 19"/>
                <a:gd name="T44" fmla="*/ 1555 w 1515"/>
                <a:gd name="T45" fmla="*/ 14 h 19"/>
                <a:gd name="T46" fmla="*/ 1361 w 1515"/>
                <a:gd name="T47" fmla="*/ 14 h 19"/>
                <a:gd name="T48" fmla="*/ 1174 w 1515"/>
                <a:gd name="T49" fmla="*/ 14 h 19"/>
                <a:gd name="T50" fmla="*/ 999 w 1515"/>
                <a:gd name="T51" fmla="*/ 14 h 19"/>
                <a:gd name="T52" fmla="*/ 831 w 1515"/>
                <a:gd name="T53" fmla="*/ 14 h 19"/>
                <a:gd name="T54" fmla="*/ 672 w 1515"/>
                <a:gd name="T55" fmla="*/ 14 h 19"/>
                <a:gd name="T56" fmla="*/ 525 w 1515"/>
                <a:gd name="T57" fmla="*/ 14 h 19"/>
                <a:gd name="T58" fmla="*/ 394 w 1515"/>
                <a:gd name="T59" fmla="*/ 14 h 19"/>
                <a:gd name="T60" fmla="*/ 281 w 1515"/>
                <a:gd name="T61" fmla="*/ 14 h 19"/>
                <a:gd name="T62" fmla="*/ 185 w 1515"/>
                <a:gd name="T63" fmla="*/ 14 h 19"/>
                <a:gd name="T64" fmla="*/ 107 w 1515"/>
                <a:gd name="T65" fmla="*/ 14 h 19"/>
                <a:gd name="T66" fmla="*/ 48 w 1515"/>
                <a:gd name="T67" fmla="*/ 13 h 19"/>
                <a:gd name="T68" fmla="*/ 11 w 1515"/>
                <a:gd name="T69" fmla="*/ 13 h 19"/>
                <a:gd name="T70" fmla="*/ 0 w 1515"/>
                <a:gd name="T71" fmla="*/ 13 h 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15"/>
                <a:gd name="T109" fmla="*/ 0 h 19"/>
                <a:gd name="T110" fmla="*/ 1515 w 1515"/>
                <a:gd name="T111" fmla="*/ 19 h 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15" h="19">
                  <a:moveTo>
                    <a:pt x="0" y="18"/>
                  </a:moveTo>
                  <a:lnTo>
                    <a:pt x="8" y="0"/>
                  </a:lnTo>
                  <a:lnTo>
                    <a:pt x="1515" y="0"/>
                  </a:lnTo>
                  <a:lnTo>
                    <a:pt x="1514" y="16"/>
                  </a:lnTo>
                  <a:lnTo>
                    <a:pt x="1510" y="16"/>
                  </a:lnTo>
                  <a:lnTo>
                    <a:pt x="1497" y="16"/>
                  </a:lnTo>
                  <a:lnTo>
                    <a:pt x="1476" y="16"/>
                  </a:lnTo>
                  <a:lnTo>
                    <a:pt x="1449" y="16"/>
                  </a:lnTo>
                  <a:lnTo>
                    <a:pt x="1415" y="16"/>
                  </a:lnTo>
                  <a:lnTo>
                    <a:pt x="1375" y="16"/>
                  </a:lnTo>
                  <a:lnTo>
                    <a:pt x="1329" y="16"/>
                  </a:lnTo>
                  <a:lnTo>
                    <a:pt x="1278" y="18"/>
                  </a:lnTo>
                  <a:lnTo>
                    <a:pt x="1222" y="18"/>
                  </a:lnTo>
                  <a:lnTo>
                    <a:pt x="1163" y="18"/>
                  </a:lnTo>
                  <a:lnTo>
                    <a:pt x="1101" y="18"/>
                  </a:lnTo>
                  <a:lnTo>
                    <a:pt x="1035" y="18"/>
                  </a:lnTo>
                  <a:lnTo>
                    <a:pt x="967" y="18"/>
                  </a:lnTo>
                  <a:lnTo>
                    <a:pt x="898" y="18"/>
                  </a:lnTo>
                  <a:lnTo>
                    <a:pt x="828" y="19"/>
                  </a:lnTo>
                  <a:lnTo>
                    <a:pt x="758" y="19"/>
                  </a:lnTo>
                  <a:lnTo>
                    <a:pt x="686" y="19"/>
                  </a:lnTo>
                  <a:lnTo>
                    <a:pt x="616" y="19"/>
                  </a:lnTo>
                  <a:lnTo>
                    <a:pt x="547" y="19"/>
                  </a:lnTo>
                  <a:lnTo>
                    <a:pt x="479" y="19"/>
                  </a:lnTo>
                  <a:lnTo>
                    <a:pt x="413" y="19"/>
                  </a:lnTo>
                  <a:lnTo>
                    <a:pt x="351" y="19"/>
                  </a:lnTo>
                  <a:lnTo>
                    <a:pt x="292" y="19"/>
                  </a:lnTo>
                  <a:lnTo>
                    <a:pt x="236" y="19"/>
                  </a:lnTo>
                  <a:lnTo>
                    <a:pt x="185" y="19"/>
                  </a:lnTo>
                  <a:lnTo>
                    <a:pt x="139" y="19"/>
                  </a:lnTo>
                  <a:lnTo>
                    <a:pt x="99" y="19"/>
                  </a:lnTo>
                  <a:lnTo>
                    <a:pt x="65" y="19"/>
                  </a:lnTo>
                  <a:lnTo>
                    <a:pt x="38" y="19"/>
                  </a:lnTo>
                  <a:lnTo>
                    <a:pt x="17" y="18"/>
                  </a:lnTo>
                  <a:lnTo>
                    <a:pt x="4" y="18"/>
                  </a:lnTo>
                  <a:lnTo>
                    <a:pt x="0" y="18"/>
                  </a:lnTo>
                  <a:close/>
                </a:path>
              </a:pathLst>
            </a:custGeom>
            <a:solidFill>
              <a:srgbClr val="757272"/>
            </a:solidFill>
            <a:ln w="9525">
              <a:noFill/>
              <a:round/>
              <a:headEnd/>
              <a:tailEnd/>
            </a:ln>
          </p:spPr>
          <p:txBody>
            <a:bodyPr/>
            <a:lstStyle/>
            <a:p>
              <a:endParaRPr lang="en-US"/>
            </a:p>
          </p:txBody>
        </p:sp>
        <p:sp>
          <p:nvSpPr>
            <p:cNvPr id="23618" name="Freeform 53"/>
            <p:cNvSpPr>
              <a:spLocks/>
            </p:cNvSpPr>
            <p:nvPr/>
          </p:nvSpPr>
          <p:spPr bwMode="auto">
            <a:xfrm>
              <a:off x="3503" y="3257"/>
              <a:ext cx="1850" cy="16"/>
            </a:xfrm>
            <a:custGeom>
              <a:avLst/>
              <a:gdLst>
                <a:gd name="T0" fmla="*/ 0 w 1503"/>
                <a:gd name="T1" fmla="*/ 11 h 16"/>
                <a:gd name="T2" fmla="*/ 26 w 1503"/>
                <a:gd name="T3" fmla="*/ 0 h 16"/>
                <a:gd name="T4" fmla="*/ 4247 w 1503"/>
                <a:gd name="T5" fmla="*/ 0 h 16"/>
                <a:gd name="T6" fmla="*/ 4238 w 1503"/>
                <a:gd name="T7" fmla="*/ 16 h 16"/>
                <a:gd name="T8" fmla="*/ 4226 w 1503"/>
                <a:gd name="T9" fmla="*/ 16 h 16"/>
                <a:gd name="T10" fmla="*/ 4189 w 1503"/>
                <a:gd name="T11" fmla="*/ 16 h 16"/>
                <a:gd name="T12" fmla="*/ 4136 w 1503"/>
                <a:gd name="T13" fmla="*/ 16 h 16"/>
                <a:gd name="T14" fmla="*/ 4057 w 1503"/>
                <a:gd name="T15" fmla="*/ 16 h 16"/>
                <a:gd name="T16" fmla="*/ 3965 w 1503"/>
                <a:gd name="T17" fmla="*/ 16 h 16"/>
                <a:gd name="T18" fmla="*/ 3846 w 1503"/>
                <a:gd name="T19" fmla="*/ 16 h 16"/>
                <a:gd name="T20" fmla="*/ 3718 w 1503"/>
                <a:gd name="T21" fmla="*/ 16 h 16"/>
                <a:gd name="T22" fmla="*/ 3572 w 1503"/>
                <a:gd name="T23" fmla="*/ 16 h 16"/>
                <a:gd name="T24" fmla="*/ 3423 w 1503"/>
                <a:gd name="T25" fmla="*/ 16 h 16"/>
                <a:gd name="T26" fmla="*/ 3257 w 1503"/>
                <a:gd name="T27" fmla="*/ 16 h 16"/>
                <a:gd name="T28" fmla="*/ 3080 w 1503"/>
                <a:gd name="T29" fmla="*/ 16 h 16"/>
                <a:gd name="T30" fmla="*/ 2900 w 1503"/>
                <a:gd name="T31" fmla="*/ 16 h 16"/>
                <a:gd name="T32" fmla="*/ 2708 w 1503"/>
                <a:gd name="T33" fmla="*/ 15 h 16"/>
                <a:gd name="T34" fmla="*/ 2513 w 1503"/>
                <a:gd name="T35" fmla="*/ 15 h 16"/>
                <a:gd name="T36" fmla="*/ 2317 w 1503"/>
                <a:gd name="T37" fmla="*/ 15 h 16"/>
                <a:gd name="T38" fmla="*/ 2121 w 1503"/>
                <a:gd name="T39" fmla="*/ 15 h 16"/>
                <a:gd name="T40" fmla="*/ 1921 w 1503"/>
                <a:gd name="T41" fmla="*/ 15 h 16"/>
                <a:gd name="T42" fmla="*/ 1723 w 1503"/>
                <a:gd name="T43" fmla="*/ 15 h 16"/>
                <a:gd name="T44" fmla="*/ 1529 w 1503"/>
                <a:gd name="T45" fmla="*/ 15 h 16"/>
                <a:gd name="T46" fmla="*/ 1339 w 1503"/>
                <a:gd name="T47" fmla="*/ 15 h 16"/>
                <a:gd name="T48" fmla="*/ 1161 w 1503"/>
                <a:gd name="T49" fmla="*/ 13 h 16"/>
                <a:gd name="T50" fmla="*/ 980 w 1503"/>
                <a:gd name="T51" fmla="*/ 13 h 16"/>
                <a:gd name="T52" fmla="*/ 816 w 1503"/>
                <a:gd name="T53" fmla="*/ 13 h 16"/>
                <a:gd name="T54" fmla="*/ 661 w 1503"/>
                <a:gd name="T55" fmla="*/ 13 h 16"/>
                <a:gd name="T56" fmla="*/ 518 w 1503"/>
                <a:gd name="T57" fmla="*/ 13 h 16"/>
                <a:gd name="T58" fmla="*/ 389 w 1503"/>
                <a:gd name="T59" fmla="*/ 12 h 16"/>
                <a:gd name="T60" fmla="*/ 273 w 1503"/>
                <a:gd name="T61" fmla="*/ 12 h 16"/>
                <a:gd name="T62" fmla="*/ 180 w 1503"/>
                <a:gd name="T63" fmla="*/ 12 h 16"/>
                <a:gd name="T64" fmla="*/ 100 w 1503"/>
                <a:gd name="T65" fmla="*/ 12 h 16"/>
                <a:gd name="T66" fmla="*/ 48 w 1503"/>
                <a:gd name="T67" fmla="*/ 12 h 16"/>
                <a:gd name="T68" fmla="*/ 11 w 1503"/>
                <a:gd name="T69" fmla="*/ 11 h 16"/>
                <a:gd name="T70" fmla="*/ 0 w 1503"/>
                <a:gd name="T71" fmla="*/ 11 h 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03"/>
                <a:gd name="T109" fmla="*/ 0 h 16"/>
                <a:gd name="T110" fmla="*/ 1503 w 1503"/>
                <a:gd name="T111" fmla="*/ 16 h 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03" h="16">
                  <a:moveTo>
                    <a:pt x="0" y="11"/>
                  </a:moveTo>
                  <a:lnTo>
                    <a:pt x="9" y="0"/>
                  </a:lnTo>
                  <a:lnTo>
                    <a:pt x="1503" y="0"/>
                  </a:lnTo>
                  <a:lnTo>
                    <a:pt x="1500" y="16"/>
                  </a:lnTo>
                  <a:lnTo>
                    <a:pt x="1496" y="16"/>
                  </a:lnTo>
                  <a:lnTo>
                    <a:pt x="1483" y="16"/>
                  </a:lnTo>
                  <a:lnTo>
                    <a:pt x="1464" y="16"/>
                  </a:lnTo>
                  <a:lnTo>
                    <a:pt x="1436" y="16"/>
                  </a:lnTo>
                  <a:lnTo>
                    <a:pt x="1403" y="16"/>
                  </a:lnTo>
                  <a:lnTo>
                    <a:pt x="1362" y="16"/>
                  </a:lnTo>
                  <a:lnTo>
                    <a:pt x="1316" y="16"/>
                  </a:lnTo>
                  <a:lnTo>
                    <a:pt x="1265" y="16"/>
                  </a:lnTo>
                  <a:lnTo>
                    <a:pt x="1211" y="16"/>
                  </a:lnTo>
                  <a:lnTo>
                    <a:pt x="1153" y="16"/>
                  </a:lnTo>
                  <a:lnTo>
                    <a:pt x="1090" y="16"/>
                  </a:lnTo>
                  <a:lnTo>
                    <a:pt x="1026" y="16"/>
                  </a:lnTo>
                  <a:lnTo>
                    <a:pt x="959" y="15"/>
                  </a:lnTo>
                  <a:lnTo>
                    <a:pt x="890" y="15"/>
                  </a:lnTo>
                  <a:lnTo>
                    <a:pt x="820" y="15"/>
                  </a:lnTo>
                  <a:lnTo>
                    <a:pt x="751" y="15"/>
                  </a:lnTo>
                  <a:lnTo>
                    <a:pt x="680" y="15"/>
                  </a:lnTo>
                  <a:lnTo>
                    <a:pt x="610" y="15"/>
                  </a:lnTo>
                  <a:lnTo>
                    <a:pt x="541" y="15"/>
                  </a:lnTo>
                  <a:lnTo>
                    <a:pt x="474" y="15"/>
                  </a:lnTo>
                  <a:lnTo>
                    <a:pt x="410" y="13"/>
                  </a:lnTo>
                  <a:lnTo>
                    <a:pt x="347" y="13"/>
                  </a:lnTo>
                  <a:lnTo>
                    <a:pt x="289" y="13"/>
                  </a:lnTo>
                  <a:lnTo>
                    <a:pt x="234" y="13"/>
                  </a:lnTo>
                  <a:lnTo>
                    <a:pt x="184" y="13"/>
                  </a:lnTo>
                  <a:lnTo>
                    <a:pt x="138" y="12"/>
                  </a:lnTo>
                  <a:lnTo>
                    <a:pt x="97" y="12"/>
                  </a:lnTo>
                  <a:lnTo>
                    <a:pt x="64" y="12"/>
                  </a:lnTo>
                  <a:lnTo>
                    <a:pt x="36" y="12"/>
                  </a:lnTo>
                  <a:lnTo>
                    <a:pt x="17" y="12"/>
                  </a:lnTo>
                  <a:lnTo>
                    <a:pt x="4" y="11"/>
                  </a:lnTo>
                  <a:lnTo>
                    <a:pt x="0" y="11"/>
                  </a:lnTo>
                  <a:close/>
                </a:path>
              </a:pathLst>
            </a:custGeom>
            <a:solidFill>
              <a:srgbClr val="757272"/>
            </a:solidFill>
            <a:ln w="9525">
              <a:noFill/>
              <a:round/>
              <a:headEnd/>
              <a:tailEnd/>
            </a:ln>
          </p:spPr>
          <p:txBody>
            <a:bodyPr/>
            <a:lstStyle/>
            <a:p>
              <a:endParaRPr lang="en-US"/>
            </a:p>
          </p:txBody>
        </p:sp>
        <p:sp>
          <p:nvSpPr>
            <p:cNvPr id="23619" name="Freeform 54"/>
            <p:cNvSpPr>
              <a:spLocks/>
            </p:cNvSpPr>
            <p:nvPr/>
          </p:nvSpPr>
          <p:spPr bwMode="auto">
            <a:xfrm>
              <a:off x="3508" y="3206"/>
              <a:ext cx="1825" cy="18"/>
            </a:xfrm>
            <a:custGeom>
              <a:avLst/>
              <a:gdLst>
                <a:gd name="T0" fmla="*/ 0 w 1483"/>
                <a:gd name="T1" fmla="*/ 17 h 18"/>
                <a:gd name="T2" fmla="*/ 22 w 1483"/>
                <a:gd name="T3" fmla="*/ 0 h 18"/>
                <a:gd name="T4" fmla="*/ 4185 w 1483"/>
                <a:gd name="T5" fmla="*/ 0 h 18"/>
                <a:gd name="T6" fmla="*/ 4179 w 1483"/>
                <a:gd name="T7" fmla="*/ 16 h 18"/>
                <a:gd name="T8" fmla="*/ 4169 w 1483"/>
                <a:gd name="T9" fmla="*/ 16 h 18"/>
                <a:gd name="T10" fmla="*/ 4136 w 1483"/>
                <a:gd name="T11" fmla="*/ 16 h 18"/>
                <a:gd name="T12" fmla="*/ 4078 w 1483"/>
                <a:gd name="T13" fmla="*/ 16 h 18"/>
                <a:gd name="T14" fmla="*/ 4001 w 1483"/>
                <a:gd name="T15" fmla="*/ 16 h 18"/>
                <a:gd name="T16" fmla="*/ 3908 w 1483"/>
                <a:gd name="T17" fmla="*/ 16 h 18"/>
                <a:gd name="T18" fmla="*/ 3792 w 1483"/>
                <a:gd name="T19" fmla="*/ 16 h 18"/>
                <a:gd name="T20" fmla="*/ 3668 w 1483"/>
                <a:gd name="T21" fmla="*/ 16 h 18"/>
                <a:gd name="T22" fmla="*/ 3528 w 1483"/>
                <a:gd name="T23" fmla="*/ 17 h 18"/>
                <a:gd name="T24" fmla="*/ 3376 w 1483"/>
                <a:gd name="T25" fmla="*/ 17 h 18"/>
                <a:gd name="T26" fmla="*/ 3211 w 1483"/>
                <a:gd name="T27" fmla="*/ 17 h 18"/>
                <a:gd name="T28" fmla="*/ 3040 w 1483"/>
                <a:gd name="T29" fmla="*/ 17 h 18"/>
                <a:gd name="T30" fmla="*/ 2861 w 1483"/>
                <a:gd name="T31" fmla="*/ 17 h 18"/>
                <a:gd name="T32" fmla="*/ 2673 w 1483"/>
                <a:gd name="T33" fmla="*/ 17 h 18"/>
                <a:gd name="T34" fmla="*/ 2482 w 1483"/>
                <a:gd name="T35" fmla="*/ 17 h 18"/>
                <a:gd name="T36" fmla="*/ 2286 w 1483"/>
                <a:gd name="T37" fmla="*/ 18 h 18"/>
                <a:gd name="T38" fmla="*/ 2091 w 1483"/>
                <a:gd name="T39" fmla="*/ 18 h 18"/>
                <a:gd name="T40" fmla="*/ 1898 w 1483"/>
                <a:gd name="T41" fmla="*/ 18 h 18"/>
                <a:gd name="T42" fmla="*/ 1702 w 1483"/>
                <a:gd name="T43" fmla="*/ 18 h 18"/>
                <a:gd name="T44" fmla="*/ 1510 w 1483"/>
                <a:gd name="T45" fmla="*/ 18 h 18"/>
                <a:gd name="T46" fmla="*/ 1324 w 1483"/>
                <a:gd name="T47" fmla="*/ 18 h 18"/>
                <a:gd name="T48" fmla="*/ 1141 w 1483"/>
                <a:gd name="T49" fmla="*/ 18 h 18"/>
                <a:gd name="T50" fmla="*/ 967 w 1483"/>
                <a:gd name="T51" fmla="*/ 18 h 18"/>
                <a:gd name="T52" fmla="*/ 807 w 1483"/>
                <a:gd name="T53" fmla="*/ 18 h 18"/>
                <a:gd name="T54" fmla="*/ 656 w 1483"/>
                <a:gd name="T55" fmla="*/ 18 h 18"/>
                <a:gd name="T56" fmla="*/ 514 w 1483"/>
                <a:gd name="T57" fmla="*/ 18 h 18"/>
                <a:gd name="T58" fmla="*/ 388 w 1483"/>
                <a:gd name="T59" fmla="*/ 18 h 18"/>
                <a:gd name="T60" fmla="*/ 273 w 1483"/>
                <a:gd name="T61" fmla="*/ 18 h 18"/>
                <a:gd name="T62" fmla="*/ 178 w 1483"/>
                <a:gd name="T63" fmla="*/ 18 h 18"/>
                <a:gd name="T64" fmla="*/ 106 w 1483"/>
                <a:gd name="T65" fmla="*/ 18 h 18"/>
                <a:gd name="T66" fmla="*/ 47 w 1483"/>
                <a:gd name="T67" fmla="*/ 17 h 18"/>
                <a:gd name="T68" fmla="*/ 14 w 1483"/>
                <a:gd name="T69" fmla="*/ 17 h 18"/>
                <a:gd name="T70" fmla="*/ 0 w 1483"/>
                <a:gd name="T71" fmla="*/ 17 h 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83"/>
                <a:gd name="T109" fmla="*/ 0 h 18"/>
                <a:gd name="T110" fmla="*/ 1483 w 1483"/>
                <a:gd name="T111" fmla="*/ 18 h 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83" h="18">
                  <a:moveTo>
                    <a:pt x="0" y="17"/>
                  </a:moveTo>
                  <a:lnTo>
                    <a:pt x="8" y="0"/>
                  </a:lnTo>
                  <a:lnTo>
                    <a:pt x="1483" y="0"/>
                  </a:lnTo>
                  <a:lnTo>
                    <a:pt x="1481" y="16"/>
                  </a:lnTo>
                  <a:lnTo>
                    <a:pt x="1477" y="16"/>
                  </a:lnTo>
                  <a:lnTo>
                    <a:pt x="1465" y="16"/>
                  </a:lnTo>
                  <a:lnTo>
                    <a:pt x="1445" y="16"/>
                  </a:lnTo>
                  <a:lnTo>
                    <a:pt x="1418" y="16"/>
                  </a:lnTo>
                  <a:lnTo>
                    <a:pt x="1385" y="16"/>
                  </a:lnTo>
                  <a:lnTo>
                    <a:pt x="1344" y="16"/>
                  </a:lnTo>
                  <a:lnTo>
                    <a:pt x="1299" y="16"/>
                  </a:lnTo>
                  <a:lnTo>
                    <a:pt x="1250" y="17"/>
                  </a:lnTo>
                  <a:lnTo>
                    <a:pt x="1196" y="17"/>
                  </a:lnTo>
                  <a:lnTo>
                    <a:pt x="1138" y="17"/>
                  </a:lnTo>
                  <a:lnTo>
                    <a:pt x="1077" y="17"/>
                  </a:lnTo>
                  <a:lnTo>
                    <a:pt x="1013" y="17"/>
                  </a:lnTo>
                  <a:lnTo>
                    <a:pt x="947" y="17"/>
                  </a:lnTo>
                  <a:lnTo>
                    <a:pt x="879" y="17"/>
                  </a:lnTo>
                  <a:lnTo>
                    <a:pt x="810" y="18"/>
                  </a:lnTo>
                  <a:lnTo>
                    <a:pt x="741" y="18"/>
                  </a:lnTo>
                  <a:lnTo>
                    <a:pt x="672" y="18"/>
                  </a:lnTo>
                  <a:lnTo>
                    <a:pt x="603" y="18"/>
                  </a:lnTo>
                  <a:lnTo>
                    <a:pt x="535" y="18"/>
                  </a:lnTo>
                  <a:lnTo>
                    <a:pt x="469" y="18"/>
                  </a:lnTo>
                  <a:lnTo>
                    <a:pt x="404" y="18"/>
                  </a:lnTo>
                  <a:lnTo>
                    <a:pt x="343" y="18"/>
                  </a:lnTo>
                  <a:lnTo>
                    <a:pt x="286" y="18"/>
                  </a:lnTo>
                  <a:lnTo>
                    <a:pt x="232" y="18"/>
                  </a:lnTo>
                  <a:lnTo>
                    <a:pt x="182" y="18"/>
                  </a:lnTo>
                  <a:lnTo>
                    <a:pt x="137" y="18"/>
                  </a:lnTo>
                  <a:lnTo>
                    <a:pt x="97" y="18"/>
                  </a:lnTo>
                  <a:lnTo>
                    <a:pt x="63" y="18"/>
                  </a:lnTo>
                  <a:lnTo>
                    <a:pt x="37" y="18"/>
                  </a:lnTo>
                  <a:lnTo>
                    <a:pt x="16" y="17"/>
                  </a:lnTo>
                  <a:lnTo>
                    <a:pt x="5" y="17"/>
                  </a:lnTo>
                  <a:lnTo>
                    <a:pt x="0" y="17"/>
                  </a:lnTo>
                  <a:close/>
                </a:path>
              </a:pathLst>
            </a:custGeom>
            <a:solidFill>
              <a:srgbClr val="757272"/>
            </a:solidFill>
            <a:ln w="9525">
              <a:noFill/>
              <a:round/>
              <a:headEnd/>
              <a:tailEnd/>
            </a:ln>
          </p:spPr>
          <p:txBody>
            <a:bodyPr/>
            <a:lstStyle/>
            <a:p>
              <a:endParaRPr lang="en-US"/>
            </a:p>
          </p:txBody>
        </p:sp>
        <p:sp>
          <p:nvSpPr>
            <p:cNvPr id="23620" name="Freeform 55"/>
            <p:cNvSpPr>
              <a:spLocks/>
            </p:cNvSpPr>
            <p:nvPr/>
          </p:nvSpPr>
          <p:spPr bwMode="auto">
            <a:xfrm>
              <a:off x="3518" y="3156"/>
              <a:ext cx="1805" cy="19"/>
            </a:xfrm>
            <a:custGeom>
              <a:avLst/>
              <a:gdLst>
                <a:gd name="T0" fmla="*/ 0 w 1465"/>
                <a:gd name="T1" fmla="*/ 22 h 18"/>
                <a:gd name="T2" fmla="*/ 22 w 1465"/>
                <a:gd name="T3" fmla="*/ 0 h 18"/>
                <a:gd name="T4" fmla="*/ 4160 w 1465"/>
                <a:gd name="T5" fmla="*/ 0 h 18"/>
                <a:gd name="T6" fmla="*/ 4153 w 1465"/>
                <a:gd name="T7" fmla="*/ 21 h 18"/>
                <a:gd name="T8" fmla="*/ 4140 w 1465"/>
                <a:gd name="T9" fmla="*/ 21 h 18"/>
                <a:gd name="T10" fmla="*/ 4109 w 1465"/>
                <a:gd name="T11" fmla="*/ 21 h 18"/>
                <a:gd name="T12" fmla="*/ 4051 w 1465"/>
                <a:gd name="T13" fmla="*/ 21 h 18"/>
                <a:gd name="T14" fmla="*/ 3975 w 1465"/>
                <a:gd name="T15" fmla="*/ 21 h 18"/>
                <a:gd name="T16" fmla="*/ 3881 w 1465"/>
                <a:gd name="T17" fmla="*/ 21 h 18"/>
                <a:gd name="T18" fmla="*/ 3770 w 1465"/>
                <a:gd name="T19" fmla="*/ 21 h 18"/>
                <a:gd name="T20" fmla="*/ 3643 w 1465"/>
                <a:gd name="T21" fmla="*/ 21 h 18"/>
                <a:gd name="T22" fmla="*/ 3507 w 1465"/>
                <a:gd name="T23" fmla="*/ 22 h 18"/>
                <a:gd name="T24" fmla="*/ 3354 w 1465"/>
                <a:gd name="T25" fmla="*/ 22 h 18"/>
                <a:gd name="T26" fmla="*/ 3190 w 1465"/>
                <a:gd name="T27" fmla="*/ 22 h 18"/>
                <a:gd name="T28" fmla="*/ 3020 w 1465"/>
                <a:gd name="T29" fmla="*/ 22 h 18"/>
                <a:gd name="T30" fmla="*/ 2839 w 1465"/>
                <a:gd name="T31" fmla="*/ 22 h 18"/>
                <a:gd name="T32" fmla="*/ 2658 w 1465"/>
                <a:gd name="T33" fmla="*/ 22 h 18"/>
                <a:gd name="T34" fmla="*/ 2464 w 1465"/>
                <a:gd name="T35" fmla="*/ 22 h 18"/>
                <a:gd name="T36" fmla="*/ 2272 w 1465"/>
                <a:gd name="T37" fmla="*/ 23 h 18"/>
                <a:gd name="T38" fmla="*/ 2079 w 1465"/>
                <a:gd name="T39" fmla="*/ 23 h 18"/>
                <a:gd name="T40" fmla="*/ 1885 w 1465"/>
                <a:gd name="T41" fmla="*/ 23 h 18"/>
                <a:gd name="T42" fmla="*/ 1692 w 1465"/>
                <a:gd name="T43" fmla="*/ 23 h 18"/>
                <a:gd name="T44" fmla="*/ 1499 w 1465"/>
                <a:gd name="T45" fmla="*/ 23 h 18"/>
                <a:gd name="T46" fmla="*/ 1313 w 1465"/>
                <a:gd name="T47" fmla="*/ 23 h 18"/>
                <a:gd name="T48" fmla="*/ 1136 w 1465"/>
                <a:gd name="T49" fmla="*/ 23 h 18"/>
                <a:gd name="T50" fmla="*/ 966 w 1465"/>
                <a:gd name="T51" fmla="*/ 23 h 18"/>
                <a:gd name="T52" fmla="*/ 800 w 1465"/>
                <a:gd name="T53" fmla="*/ 23 h 18"/>
                <a:gd name="T54" fmla="*/ 647 w 1465"/>
                <a:gd name="T55" fmla="*/ 23 h 18"/>
                <a:gd name="T56" fmla="*/ 513 w 1465"/>
                <a:gd name="T57" fmla="*/ 23 h 18"/>
                <a:gd name="T58" fmla="*/ 384 w 1465"/>
                <a:gd name="T59" fmla="*/ 23 h 18"/>
                <a:gd name="T60" fmla="*/ 272 w 1465"/>
                <a:gd name="T61" fmla="*/ 23 h 18"/>
                <a:gd name="T62" fmla="*/ 182 w 1465"/>
                <a:gd name="T63" fmla="*/ 23 h 18"/>
                <a:gd name="T64" fmla="*/ 102 w 1465"/>
                <a:gd name="T65" fmla="*/ 23 h 18"/>
                <a:gd name="T66" fmla="*/ 47 w 1465"/>
                <a:gd name="T67" fmla="*/ 22 h 18"/>
                <a:gd name="T68" fmla="*/ 14 w 1465"/>
                <a:gd name="T69" fmla="*/ 22 h 18"/>
                <a:gd name="T70" fmla="*/ 0 w 1465"/>
                <a:gd name="T71" fmla="*/ 22 h 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5"/>
                <a:gd name="T109" fmla="*/ 0 h 18"/>
                <a:gd name="T110" fmla="*/ 1465 w 1465"/>
                <a:gd name="T111" fmla="*/ 18 h 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5" h="18">
                  <a:moveTo>
                    <a:pt x="0" y="17"/>
                  </a:moveTo>
                  <a:lnTo>
                    <a:pt x="8" y="0"/>
                  </a:lnTo>
                  <a:lnTo>
                    <a:pt x="1465" y="0"/>
                  </a:lnTo>
                  <a:lnTo>
                    <a:pt x="1463" y="16"/>
                  </a:lnTo>
                  <a:lnTo>
                    <a:pt x="1458" y="16"/>
                  </a:lnTo>
                  <a:lnTo>
                    <a:pt x="1447" y="16"/>
                  </a:lnTo>
                  <a:lnTo>
                    <a:pt x="1427" y="16"/>
                  </a:lnTo>
                  <a:lnTo>
                    <a:pt x="1400" y="16"/>
                  </a:lnTo>
                  <a:lnTo>
                    <a:pt x="1367" y="16"/>
                  </a:lnTo>
                  <a:lnTo>
                    <a:pt x="1328" y="16"/>
                  </a:lnTo>
                  <a:lnTo>
                    <a:pt x="1283" y="16"/>
                  </a:lnTo>
                  <a:lnTo>
                    <a:pt x="1235" y="17"/>
                  </a:lnTo>
                  <a:lnTo>
                    <a:pt x="1181" y="17"/>
                  </a:lnTo>
                  <a:lnTo>
                    <a:pt x="1123" y="17"/>
                  </a:lnTo>
                  <a:lnTo>
                    <a:pt x="1063" y="17"/>
                  </a:lnTo>
                  <a:lnTo>
                    <a:pt x="1000" y="17"/>
                  </a:lnTo>
                  <a:lnTo>
                    <a:pt x="936" y="17"/>
                  </a:lnTo>
                  <a:lnTo>
                    <a:pt x="868" y="17"/>
                  </a:lnTo>
                  <a:lnTo>
                    <a:pt x="800" y="18"/>
                  </a:lnTo>
                  <a:lnTo>
                    <a:pt x="732" y="18"/>
                  </a:lnTo>
                  <a:lnTo>
                    <a:pt x="664" y="18"/>
                  </a:lnTo>
                  <a:lnTo>
                    <a:pt x="596" y="18"/>
                  </a:lnTo>
                  <a:lnTo>
                    <a:pt x="528" y="18"/>
                  </a:lnTo>
                  <a:lnTo>
                    <a:pt x="463" y="18"/>
                  </a:lnTo>
                  <a:lnTo>
                    <a:pt x="400" y="18"/>
                  </a:lnTo>
                  <a:lnTo>
                    <a:pt x="340" y="18"/>
                  </a:lnTo>
                  <a:lnTo>
                    <a:pt x="282" y="18"/>
                  </a:lnTo>
                  <a:lnTo>
                    <a:pt x="228" y="18"/>
                  </a:lnTo>
                  <a:lnTo>
                    <a:pt x="180" y="18"/>
                  </a:lnTo>
                  <a:lnTo>
                    <a:pt x="135" y="18"/>
                  </a:lnTo>
                  <a:lnTo>
                    <a:pt x="96" y="18"/>
                  </a:lnTo>
                  <a:lnTo>
                    <a:pt x="64" y="18"/>
                  </a:lnTo>
                  <a:lnTo>
                    <a:pt x="36" y="18"/>
                  </a:lnTo>
                  <a:lnTo>
                    <a:pt x="16" y="17"/>
                  </a:lnTo>
                  <a:lnTo>
                    <a:pt x="5" y="17"/>
                  </a:lnTo>
                  <a:lnTo>
                    <a:pt x="0" y="17"/>
                  </a:lnTo>
                  <a:close/>
                </a:path>
              </a:pathLst>
            </a:custGeom>
            <a:solidFill>
              <a:srgbClr val="757272"/>
            </a:solidFill>
            <a:ln w="9525">
              <a:noFill/>
              <a:round/>
              <a:headEnd/>
              <a:tailEnd/>
            </a:ln>
          </p:spPr>
          <p:txBody>
            <a:bodyPr/>
            <a:lstStyle/>
            <a:p>
              <a:endParaRPr lang="en-US"/>
            </a:p>
          </p:txBody>
        </p:sp>
        <p:sp>
          <p:nvSpPr>
            <p:cNvPr id="23621" name="Freeform 56"/>
            <p:cNvSpPr>
              <a:spLocks/>
            </p:cNvSpPr>
            <p:nvPr/>
          </p:nvSpPr>
          <p:spPr bwMode="auto">
            <a:xfrm>
              <a:off x="5028" y="3369"/>
              <a:ext cx="352" cy="27"/>
            </a:xfrm>
            <a:custGeom>
              <a:avLst/>
              <a:gdLst>
                <a:gd name="T0" fmla="*/ 9 w 287"/>
                <a:gd name="T1" fmla="*/ 4 h 27"/>
                <a:gd name="T2" fmla="*/ 0 w 287"/>
                <a:gd name="T3" fmla="*/ 27 h 27"/>
                <a:gd name="T4" fmla="*/ 797 w 287"/>
                <a:gd name="T5" fmla="*/ 27 h 27"/>
                <a:gd name="T6" fmla="*/ 773 w 287"/>
                <a:gd name="T7" fmla="*/ 0 h 27"/>
                <a:gd name="T8" fmla="*/ 9 w 287"/>
                <a:gd name="T9" fmla="*/ 4 h 27"/>
                <a:gd name="T10" fmla="*/ 0 60000 65536"/>
                <a:gd name="T11" fmla="*/ 0 60000 65536"/>
                <a:gd name="T12" fmla="*/ 0 60000 65536"/>
                <a:gd name="T13" fmla="*/ 0 60000 65536"/>
                <a:gd name="T14" fmla="*/ 0 60000 65536"/>
                <a:gd name="T15" fmla="*/ 0 w 287"/>
                <a:gd name="T16" fmla="*/ 0 h 27"/>
                <a:gd name="T17" fmla="*/ 287 w 287"/>
                <a:gd name="T18" fmla="*/ 27 h 27"/>
              </a:gdLst>
              <a:ahLst/>
              <a:cxnLst>
                <a:cxn ang="T10">
                  <a:pos x="T0" y="T1"/>
                </a:cxn>
                <a:cxn ang="T11">
                  <a:pos x="T2" y="T3"/>
                </a:cxn>
                <a:cxn ang="T12">
                  <a:pos x="T4" y="T5"/>
                </a:cxn>
                <a:cxn ang="T13">
                  <a:pos x="T6" y="T7"/>
                </a:cxn>
                <a:cxn ang="T14">
                  <a:pos x="T8" y="T9"/>
                </a:cxn>
              </a:cxnLst>
              <a:rect l="T15" t="T16" r="T17" b="T18"/>
              <a:pathLst>
                <a:path w="287" h="27">
                  <a:moveTo>
                    <a:pt x="3" y="4"/>
                  </a:moveTo>
                  <a:lnTo>
                    <a:pt x="0" y="27"/>
                  </a:lnTo>
                  <a:lnTo>
                    <a:pt x="287" y="27"/>
                  </a:lnTo>
                  <a:lnTo>
                    <a:pt x="279" y="0"/>
                  </a:lnTo>
                  <a:lnTo>
                    <a:pt x="3" y="4"/>
                  </a:lnTo>
                  <a:close/>
                </a:path>
              </a:pathLst>
            </a:custGeom>
            <a:solidFill>
              <a:srgbClr val="89827F"/>
            </a:solidFill>
            <a:ln w="9525">
              <a:noFill/>
              <a:round/>
              <a:headEnd/>
              <a:tailEnd/>
            </a:ln>
          </p:spPr>
          <p:txBody>
            <a:bodyPr/>
            <a:lstStyle/>
            <a:p>
              <a:endParaRPr lang="en-US"/>
            </a:p>
          </p:txBody>
        </p:sp>
        <p:sp>
          <p:nvSpPr>
            <p:cNvPr id="23622" name="Freeform 57"/>
            <p:cNvSpPr>
              <a:spLocks/>
            </p:cNvSpPr>
            <p:nvPr/>
          </p:nvSpPr>
          <p:spPr bwMode="auto">
            <a:xfrm>
              <a:off x="3633" y="3318"/>
              <a:ext cx="33" cy="61"/>
            </a:xfrm>
            <a:custGeom>
              <a:avLst/>
              <a:gdLst>
                <a:gd name="T0" fmla="*/ 21 w 25"/>
                <a:gd name="T1" fmla="*/ 0 h 62"/>
                <a:gd name="T2" fmla="*/ 0 w 25"/>
                <a:gd name="T3" fmla="*/ 35 h 62"/>
                <a:gd name="T4" fmla="*/ 34 w 25"/>
                <a:gd name="T5" fmla="*/ 57 h 62"/>
                <a:gd name="T6" fmla="*/ 92 w 25"/>
                <a:gd name="T7" fmla="*/ 33 h 62"/>
                <a:gd name="T8" fmla="*/ 102 w 25"/>
                <a:gd name="T9" fmla="*/ 0 h 62"/>
                <a:gd name="T10" fmla="*/ 21 w 25"/>
                <a:gd name="T11" fmla="*/ 0 h 62"/>
                <a:gd name="T12" fmla="*/ 0 60000 65536"/>
                <a:gd name="T13" fmla="*/ 0 60000 65536"/>
                <a:gd name="T14" fmla="*/ 0 60000 65536"/>
                <a:gd name="T15" fmla="*/ 0 60000 65536"/>
                <a:gd name="T16" fmla="*/ 0 60000 65536"/>
                <a:gd name="T17" fmla="*/ 0 60000 65536"/>
                <a:gd name="T18" fmla="*/ 0 w 25"/>
                <a:gd name="T19" fmla="*/ 0 h 62"/>
                <a:gd name="T20" fmla="*/ 25 w 2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25" h="62">
                  <a:moveTo>
                    <a:pt x="5" y="0"/>
                  </a:moveTo>
                  <a:lnTo>
                    <a:pt x="0" y="40"/>
                  </a:lnTo>
                  <a:lnTo>
                    <a:pt x="8" y="62"/>
                  </a:lnTo>
                  <a:lnTo>
                    <a:pt x="23" y="38"/>
                  </a:lnTo>
                  <a:lnTo>
                    <a:pt x="25" y="0"/>
                  </a:lnTo>
                  <a:lnTo>
                    <a:pt x="5" y="0"/>
                  </a:lnTo>
                  <a:close/>
                </a:path>
              </a:pathLst>
            </a:custGeom>
            <a:solidFill>
              <a:srgbClr val="00000F"/>
            </a:solidFill>
            <a:ln w="9525">
              <a:noFill/>
              <a:round/>
              <a:headEnd/>
              <a:tailEnd/>
            </a:ln>
          </p:spPr>
          <p:txBody>
            <a:bodyPr/>
            <a:lstStyle/>
            <a:p>
              <a:endParaRPr lang="en-US"/>
            </a:p>
          </p:txBody>
        </p:sp>
        <p:sp>
          <p:nvSpPr>
            <p:cNvPr id="23623" name="Freeform 58"/>
            <p:cNvSpPr>
              <a:spLocks/>
            </p:cNvSpPr>
            <p:nvPr/>
          </p:nvSpPr>
          <p:spPr bwMode="auto">
            <a:xfrm>
              <a:off x="4387" y="3271"/>
              <a:ext cx="30" cy="47"/>
            </a:xfrm>
            <a:custGeom>
              <a:avLst/>
              <a:gdLst>
                <a:gd name="T0" fmla="*/ 1 w 23"/>
                <a:gd name="T1" fmla="*/ 5 h 48"/>
                <a:gd name="T2" fmla="*/ 0 w 23"/>
                <a:gd name="T3" fmla="*/ 25 h 48"/>
                <a:gd name="T4" fmla="*/ 29 w 23"/>
                <a:gd name="T5" fmla="*/ 43 h 48"/>
                <a:gd name="T6" fmla="*/ 87 w 23"/>
                <a:gd name="T7" fmla="*/ 26 h 48"/>
                <a:gd name="T8" fmla="*/ 67 w 23"/>
                <a:gd name="T9" fmla="*/ 0 h 48"/>
                <a:gd name="T10" fmla="*/ 1 w 23"/>
                <a:gd name="T11" fmla="*/ 5 h 48"/>
                <a:gd name="T12" fmla="*/ 0 60000 65536"/>
                <a:gd name="T13" fmla="*/ 0 60000 65536"/>
                <a:gd name="T14" fmla="*/ 0 60000 65536"/>
                <a:gd name="T15" fmla="*/ 0 60000 65536"/>
                <a:gd name="T16" fmla="*/ 0 60000 65536"/>
                <a:gd name="T17" fmla="*/ 0 60000 65536"/>
                <a:gd name="T18" fmla="*/ 0 w 23"/>
                <a:gd name="T19" fmla="*/ 0 h 48"/>
                <a:gd name="T20" fmla="*/ 23 w 23"/>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3" h="48">
                  <a:moveTo>
                    <a:pt x="1" y="5"/>
                  </a:moveTo>
                  <a:lnTo>
                    <a:pt x="0" y="30"/>
                  </a:lnTo>
                  <a:lnTo>
                    <a:pt x="8" y="48"/>
                  </a:lnTo>
                  <a:lnTo>
                    <a:pt x="23" y="31"/>
                  </a:lnTo>
                  <a:lnTo>
                    <a:pt x="18" y="0"/>
                  </a:lnTo>
                  <a:lnTo>
                    <a:pt x="1" y="5"/>
                  </a:lnTo>
                  <a:close/>
                </a:path>
              </a:pathLst>
            </a:custGeom>
            <a:solidFill>
              <a:srgbClr val="00000F"/>
            </a:solidFill>
            <a:ln w="9525">
              <a:noFill/>
              <a:round/>
              <a:headEnd/>
              <a:tailEnd/>
            </a:ln>
          </p:spPr>
          <p:txBody>
            <a:bodyPr/>
            <a:lstStyle/>
            <a:p>
              <a:endParaRPr lang="en-US"/>
            </a:p>
          </p:txBody>
        </p:sp>
        <p:sp>
          <p:nvSpPr>
            <p:cNvPr id="23624" name="Freeform 59"/>
            <p:cNvSpPr>
              <a:spLocks/>
            </p:cNvSpPr>
            <p:nvPr/>
          </p:nvSpPr>
          <p:spPr bwMode="auto">
            <a:xfrm>
              <a:off x="3693" y="3228"/>
              <a:ext cx="32" cy="43"/>
            </a:xfrm>
            <a:custGeom>
              <a:avLst/>
              <a:gdLst>
                <a:gd name="T0" fmla="*/ 22 w 25"/>
                <a:gd name="T1" fmla="*/ 2 h 44"/>
                <a:gd name="T2" fmla="*/ 0 w 25"/>
                <a:gd name="T3" fmla="*/ 27 h 44"/>
                <a:gd name="T4" fmla="*/ 31 w 25"/>
                <a:gd name="T5" fmla="*/ 39 h 44"/>
                <a:gd name="T6" fmla="*/ 77 w 25"/>
                <a:gd name="T7" fmla="*/ 27 h 44"/>
                <a:gd name="T8" fmla="*/ 86 w 25"/>
                <a:gd name="T9" fmla="*/ 0 h 44"/>
                <a:gd name="T10" fmla="*/ 22 w 25"/>
                <a:gd name="T11" fmla="*/ 2 h 44"/>
                <a:gd name="T12" fmla="*/ 0 60000 65536"/>
                <a:gd name="T13" fmla="*/ 0 60000 65536"/>
                <a:gd name="T14" fmla="*/ 0 60000 65536"/>
                <a:gd name="T15" fmla="*/ 0 60000 65536"/>
                <a:gd name="T16" fmla="*/ 0 60000 65536"/>
                <a:gd name="T17" fmla="*/ 0 60000 65536"/>
                <a:gd name="T18" fmla="*/ 0 w 25"/>
                <a:gd name="T19" fmla="*/ 0 h 44"/>
                <a:gd name="T20" fmla="*/ 25 w 25"/>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25" h="44">
                  <a:moveTo>
                    <a:pt x="6" y="2"/>
                  </a:moveTo>
                  <a:lnTo>
                    <a:pt x="0" y="32"/>
                  </a:lnTo>
                  <a:lnTo>
                    <a:pt x="9" y="44"/>
                  </a:lnTo>
                  <a:lnTo>
                    <a:pt x="23" y="32"/>
                  </a:lnTo>
                  <a:lnTo>
                    <a:pt x="25" y="0"/>
                  </a:lnTo>
                  <a:lnTo>
                    <a:pt x="6" y="2"/>
                  </a:lnTo>
                  <a:close/>
                </a:path>
              </a:pathLst>
            </a:custGeom>
            <a:solidFill>
              <a:srgbClr val="00000F"/>
            </a:solidFill>
            <a:ln w="9525">
              <a:noFill/>
              <a:round/>
              <a:headEnd/>
              <a:tailEnd/>
            </a:ln>
          </p:spPr>
          <p:txBody>
            <a:bodyPr/>
            <a:lstStyle/>
            <a:p>
              <a:endParaRPr lang="en-US"/>
            </a:p>
          </p:txBody>
        </p:sp>
        <p:sp>
          <p:nvSpPr>
            <p:cNvPr id="23625" name="Freeform 60"/>
            <p:cNvSpPr>
              <a:spLocks/>
            </p:cNvSpPr>
            <p:nvPr/>
          </p:nvSpPr>
          <p:spPr bwMode="auto">
            <a:xfrm>
              <a:off x="4454" y="3218"/>
              <a:ext cx="17" cy="57"/>
            </a:xfrm>
            <a:custGeom>
              <a:avLst/>
              <a:gdLst>
                <a:gd name="T0" fmla="*/ 1 w 15"/>
                <a:gd name="T1" fmla="*/ 0 h 58"/>
                <a:gd name="T2" fmla="*/ 0 w 15"/>
                <a:gd name="T3" fmla="*/ 41 h 58"/>
                <a:gd name="T4" fmla="*/ 14 w 15"/>
                <a:gd name="T5" fmla="*/ 53 h 58"/>
                <a:gd name="T6" fmla="*/ 28 w 15"/>
                <a:gd name="T7" fmla="*/ 40 h 58"/>
                <a:gd name="T8" fmla="*/ 28 w 15"/>
                <a:gd name="T9" fmla="*/ 3 h 58"/>
                <a:gd name="T10" fmla="*/ 1 w 15"/>
                <a:gd name="T11" fmla="*/ 0 h 58"/>
                <a:gd name="T12" fmla="*/ 0 60000 65536"/>
                <a:gd name="T13" fmla="*/ 0 60000 65536"/>
                <a:gd name="T14" fmla="*/ 0 60000 65536"/>
                <a:gd name="T15" fmla="*/ 0 60000 65536"/>
                <a:gd name="T16" fmla="*/ 0 60000 65536"/>
                <a:gd name="T17" fmla="*/ 0 60000 65536"/>
                <a:gd name="T18" fmla="*/ 0 w 15"/>
                <a:gd name="T19" fmla="*/ 0 h 58"/>
                <a:gd name="T20" fmla="*/ 15 w 15"/>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5" h="58">
                  <a:moveTo>
                    <a:pt x="1" y="0"/>
                  </a:moveTo>
                  <a:lnTo>
                    <a:pt x="0" y="46"/>
                  </a:lnTo>
                  <a:lnTo>
                    <a:pt x="8" y="58"/>
                  </a:lnTo>
                  <a:lnTo>
                    <a:pt x="15" y="45"/>
                  </a:lnTo>
                  <a:lnTo>
                    <a:pt x="15" y="3"/>
                  </a:lnTo>
                  <a:lnTo>
                    <a:pt x="1" y="0"/>
                  </a:lnTo>
                  <a:close/>
                </a:path>
              </a:pathLst>
            </a:custGeom>
            <a:solidFill>
              <a:srgbClr val="00000F"/>
            </a:solidFill>
            <a:ln w="9525">
              <a:noFill/>
              <a:round/>
              <a:headEnd/>
              <a:tailEnd/>
            </a:ln>
          </p:spPr>
          <p:txBody>
            <a:bodyPr/>
            <a:lstStyle/>
            <a:p>
              <a:endParaRPr lang="en-US"/>
            </a:p>
          </p:txBody>
        </p:sp>
        <p:sp>
          <p:nvSpPr>
            <p:cNvPr id="23626" name="Freeform 61"/>
            <p:cNvSpPr>
              <a:spLocks/>
            </p:cNvSpPr>
            <p:nvPr/>
          </p:nvSpPr>
          <p:spPr bwMode="auto">
            <a:xfrm>
              <a:off x="3794" y="3316"/>
              <a:ext cx="29" cy="63"/>
            </a:xfrm>
            <a:custGeom>
              <a:avLst/>
              <a:gdLst>
                <a:gd name="T0" fmla="*/ 10 w 24"/>
                <a:gd name="T1" fmla="*/ 0 h 66"/>
                <a:gd name="T2" fmla="*/ 0 w 24"/>
                <a:gd name="T3" fmla="*/ 32 h 66"/>
                <a:gd name="T4" fmla="*/ 34 w 24"/>
                <a:gd name="T5" fmla="*/ 52 h 66"/>
                <a:gd name="T6" fmla="*/ 60 w 24"/>
                <a:gd name="T7" fmla="*/ 30 h 66"/>
                <a:gd name="T8" fmla="*/ 62 w 24"/>
                <a:gd name="T9" fmla="*/ 1 h 66"/>
                <a:gd name="T10" fmla="*/ 10 w 24"/>
                <a:gd name="T11" fmla="*/ 0 h 66"/>
                <a:gd name="T12" fmla="*/ 0 60000 65536"/>
                <a:gd name="T13" fmla="*/ 0 60000 65536"/>
                <a:gd name="T14" fmla="*/ 0 60000 65536"/>
                <a:gd name="T15" fmla="*/ 0 60000 65536"/>
                <a:gd name="T16" fmla="*/ 0 60000 65536"/>
                <a:gd name="T17" fmla="*/ 0 60000 65536"/>
                <a:gd name="T18" fmla="*/ 0 w 24"/>
                <a:gd name="T19" fmla="*/ 0 h 66"/>
                <a:gd name="T20" fmla="*/ 24 w 24"/>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4" h="66">
                  <a:moveTo>
                    <a:pt x="4" y="0"/>
                  </a:moveTo>
                  <a:lnTo>
                    <a:pt x="0" y="41"/>
                  </a:lnTo>
                  <a:lnTo>
                    <a:pt x="13" y="66"/>
                  </a:lnTo>
                  <a:lnTo>
                    <a:pt x="23" y="38"/>
                  </a:lnTo>
                  <a:lnTo>
                    <a:pt x="24" y="1"/>
                  </a:lnTo>
                  <a:lnTo>
                    <a:pt x="4" y="0"/>
                  </a:lnTo>
                  <a:close/>
                </a:path>
              </a:pathLst>
            </a:custGeom>
            <a:solidFill>
              <a:srgbClr val="00000F"/>
            </a:solidFill>
            <a:ln w="9525">
              <a:noFill/>
              <a:round/>
              <a:headEnd/>
              <a:tailEnd/>
            </a:ln>
          </p:spPr>
          <p:txBody>
            <a:bodyPr/>
            <a:lstStyle/>
            <a:p>
              <a:endParaRPr lang="en-US"/>
            </a:p>
          </p:txBody>
        </p:sp>
        <p:sp>
          <p:nvSpPr>
            <p:cNvPr id="23627" name="Freeform 62"/>
            <p:cNvSpPr>
              <a:spLocks/>
            </p:cNvSpPr>
            <p:nvPr/>
          </p:nvSpPr>
          <p:spPr bwMode="auto">
            <a:xfrm>
              <a:off x="4247" y="3111"/>
              <a:ext cx="24" cy="64"/>
            </a:xfrm>
            <a:custGeom>
              <a:avLst/>
              <a:gdLst>
                <a:gd name="T0" fmla="*/ 0 w 21"/>
                <a:gd name="T1" fmla="*/ 0 h 65"/>
                <a:gd name="T2" fmla="*/ 0 w 21"/>
                <a:gd name="T3" fmla="*/ 42 h 65"/>
                <a:gd name="T4" fmla="*/ 19 w 21"/>
                <a:gd name="T5" fmla="*/ 60 h 65"/>
                <a:gd name="T6" fmla="*/ 39 w 21"/>
                <a:gd name="T7" fmla="*/ 38 h 65"/>
                <a:gd name="T8" fmla="*/ 40 w 21"/>
                <a:gd name="T9" fmla="*/ 2 h 65"/>
                <a:gd name="T10" fmla="*/ 0 w 21"/>
                <a:gd name="T11" fmla="*/ 0 h 65"/>
                <a:gd name="T12" fmla="*/ 0 60000 65536"/>
                <a:gd name="T13" fmla="*/ 0 60000 65536"/>
                <a:gd name="T14" fmla="*/ 0 60000 65536"/>
                <a:gd name="T15" fmla="*/ 0 60000 65536"/>
                <a:gd name="T16" fmla="*/ 0 60000 65536"/>
                <a:gd name="T17" fmla="*/ 0 60000 65536"/>
                <a:gd name="T18" fmla="*/ 0 w 21"/>
                <a:gd name="T19" fmla="*/ 0 h 65"/>
                <a:gd name="T20" fmla="*/ 21 w 21"/>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21" h="65">
                  <a:moveTo>
                    <a:pt x="0" y="0"/>
                  </a:moveTo>
                  <a:lnTo>
                    <a:pt x="0" y="47"/>
                  </a:lnTo>
                  <a:lnTo>
                    <a:pt x="10" y="65"/>
                  </a:lnTo>
                  <a:lnTo>
                    <a:pt x="20" y="43"/>
                  </a:lnTo>
                  <a:lnTo>
                    <a:pt x="21" y="2"/>
                  </a:lnTo>
                  <a:lnTo>
                    <a:pt x="0" y="0"/>
                  </a:lnTo>
                  <a:close/>
                </a:path>
              </a:pathLst>
            </a:custGeom>
            <a:solidFill>
              <a:srgbClr val="00000F"/>
            </a:solidFill>
            <a:ln w="9525">
              <a:noFill/>
              <a:round/>
              <a:headEnd/>
              <a:tailEnd/>
            </a:ln>
          </p:spPr>
          <p:txBody>
            <a:bodyPr/>
            <a:lstStyle/>
            <a:p>
              <a:endParaRPr lang="en-US"/>
            </a:p>
          </p:txBody>
        </p:sp>
        <p:sp>
          <p:nvSpPr>
            <p:cNvPr id="23628" name="Freeform 63"/>
            <p:cNvSpPr>
              <a:spLocks/>
            </p:cNvSpPr>
            <p:nvPr/>
          </p:nvSpPr>
          <p:spPr bwMode="auto">
            <a:xfrm>
              <a:off x="5097" y="3316"/>
              <a:ext cx="32" cy="82"/>
            </a:xfrm>
            <a:custGeom>
              <a:avLst/>
              <a:gdLst>
                <a:gd name="T0" fmla="*/ 0 w 28"/>
                <a:gd name="T1" fmla="*/ 3 h 83"/>
                <a:gd name="T2" fmla="*/ 15 w 28"/>
                <a:gd name="T3" fmla="*/ 51 h 83"/>
                <a:gd name="T4" fmla="*/ 40 w 28"/>
                <a:gd name="T5" fmla="*/ 78 h 83"/>
                <a:gd name="T6" fmla="*/ 55 w 28"/>
                <a:gd name="T7" fmla="*/ 51 h 83"/>
                <a:gd name="T8" fmla="*/ 43 w 28"/>
                <a:gd name="T9" fmla="*/ 0 h 83"/>
                <a:gd name="T10" fmla="*/ 0 w 28"/>
                <a:gd name="T11" fmla="*/ 3 h 83"/>
                <a:gd name="T12" fmla="*/ 0 60000 65536"/>
                <a:gd name="T13" fmla="*/ 0 60000 65536"/>
                <a:gd name="T14" fmla="*/ 0 60000 65536"/>
                <a:gd name="T15" fmla="*/ 0 60000 65536"/>
                <a:gd name="T16" fmla="*/ 0 60000 65536"/>
                <a:gd name="T17" fmla="*/ 0 60000 65536"/>
                <a:gd name="T18" fmla="*/ 0 w 28"/>
                <a:gd name="T19" fmla="*/ 0 h 83"/>
                <a:gd name="T20" fmla="*/ 28 w 28"/>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8" h="83">
                  <a:moveTo>
                    <a:pt x="0" y="3"/>
                  </a:moveTo>
                  <a:lnTo>
                    <a:pt x="8" y="56"/>
                  </a:lnTo>
                  <a:lnTo>
                    <a:pt x="21" y="83"/>
                  </a:lnTo>
                  <a:lnTo>
                    <a:pt x="28" y="56"/>
                  </a:lnTo>
                  <a:lnTo>
                    <a:pt x="22" y="0"/>
                  </a:lnTo>
                  <a:lnTo>
                    <a:pt x="0" y="3"/>
                  </a:lnTo>
                  <a:close/>
                </a:path>
              </a:pathLst>
            </a:custGeom>
            <a:solidFill>
              <a:srgbClr val="00000F"/>
            </a:solidFill>
            <a:ln w="9525">
              <a:noFill/>
              <a:round/>
              <a:headEnd/>
              <a:tailEnd/>
            </a:ln>
          </p:spPr>
          <p:txBody>
            <a:bodyPr/>
            <a:lstStyle/>
            <a:p>
              <a:endParaRPr lang="en-US"/>
            </a:p>
          </p:txBody>
        </p:sp>
        <p:sp>
          <p:nvSpPr>
            <p:cNvPr id="23629" name="Freeform 64"/>
            <p:cNvSpPr>
              <a:spLocks/>
            </p:cNvSpPr>
            <p:nvPr/>
          </p:nvSpPr>
          <p:spPr bwMode="auto">
            <a:xfrm>
              <a:off x="3929" y="3318"/>
              <a:ext cx="22" cy="59"/>
            </a:xfrm>
            <a:custGeom>
              <a:avLst/>
              <a:gdLst>
                <a:gd name="T0" fmla="*/ 2 w 19"/>
                <a:gd name="T1" fmla="*/ 0 h 60"/>
                <a:gd name="T2" fmla="*/ 0 w 19"/>
                <a:gd name="T3" fmla="*/ 30 h 60"/>
                <a:gd name="T4" fmla="*/ 16 w 19"/>
                <a:gd name="T5" fmla="*/ 55 h 60"/>
                <a:gd name="T6" fmla="*/ 39 w 19"/>
                <a:gd name="T7" fmla="*/ 30 h 60"/>
                <a:gd name="T8" fmla="*/ 36 w 19"/>
                <a:gd name="T9" fmla="*/ 0 h 60"/>
                <a:gd name="T10" fmla="*/ 2 w 19"/>
                <a:gd name="T11" fmla="*/ 0 h 60"/>
                <a:gd name="T12" fmla="*/ 0 60000 65536"/>
                <a:gd name="T13" fmla="*/ 0 60000 65536"/>
                <a:gd name="T14" fmla="*/ 0 60000 65536"/>
                <a:gd name="T15" fmla="*/ 0 60000 65536"/>
                <a:gd name="T16" fmla="*/ 0 60000 65536"/>
                <a:gd name="T17" fmla="*/ 0 60000 65536"/>
                <a:gd name="T18" fmla="*/ 0 w 19"/>
                <a:gd name="T19" fmla="*/ 0 h 60"/>
                <a:gd name="T20" fmla="*/ 19 w 19"/>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9" h="60">
                  <a:moveTo>
                    <a:pt x="2" y="0"/>
                  </a:moveTo>
                  <a:lnTo>
                    <a:pt x="0" y="35"/>
                  </a:lnTo>
                  <a:lnTo>
                    <a:pt x="8" y="60"/>
                  </a:lnTo>
                  <a:lnTo>
                    <a:pt x="19" y="33"/>
                  </a:lnTo>
                  <a:lnTo>
                    <a:pt x="17" y="0"/>
                  </a:lnTo>
                  <a:lnTo>
                    <a:pt x="2" y="0"/>
                  </a:lnTo>
                  <a:close/>
                </a:path>
              </a:pathLst>
            </a:custGeom>
            <a:solidFill>
              <a:srgbClr val="00000F"/>
            </a:solidFill>
            <a:ln w="9525">
              <a:noFill/>
              <a:round/>
              <a:headEnd/>
              <a:tailEnd/>
            </a:ln>
          </p:spPr>
          <p:txBody>
            <a:bodyPr/>
            <a:lstStyle/>
            <a:p>
              <a:endParaRPr lang="en-US"/>
            </a:p>
          </p:txBody>
        </p:sp>
        <p:sp>
          <p:nvSpPr>
            <p:cNvPr id="23630" name="Freeform 65"/>
            <p:cNvSpPr>
              <a:spLocks/>
            </p:cNvSpPr>
            <p:nvPr/>
          </p:nvSpPr>
          <p:spPr bwMode="auto">
            <a:xfrm>
              <a:off x="4269" y="3271"/>
              <a:ext cx="25" cy="49"/>
            </a:xfrm>
            <a:custGeom>
              <a:avLst/>
              <a:gdLst>
                <a:gd name="T0" fmla="*/ 1 w 19"/>
                <a:gd name="T1" fmla="*/ 0 h 51"/>
                <a:gd name="T2" fmla="*/ 0 w 19"/>
                <a:gd name="T3" fmla="*/ 31 h 51"/>
                <a:gd name="T4" fmla="*/ 32 w 19"/>
                <a:gd name="T5" fmla="*/ 41 h 51"/>
                <a:gd name="T6" fmla="*/ 75 w 19"/>
                <a:gd name="T7" fmla="*/ 29 h 51"/>
                <a:gd name="T8" fmla="*/ 64 w 19"/>
                <a:gd name="T9" fmla="*/ 4 h 51"/>
                <a:gd name="T10" fmla="*/ 1 w 19"/>
                <a:gd name="T11" fmla="*/ 0 h 51"/>
                <a:gd name="T12" fmla="*/ 0 60000 65536"/>
                <a:gd name="T13" fmla="*/ 0 60000 65536"/>
                <a:gd name="T14" fmla="*/ 0 60000 65536"/>
                <a:gd name="T15" fmla="*/ 0 60000 65536"/>
                <a:gd name="T16" fmla="*/ 0 60000 65536"/>
                <a:gd name="T17" fmla="*/ 0 60000 65536"/>
                <a:gd name="T18" fmla="*/ 0 w 19"/>
                <a:gd name="T19" fmla="*/ 0 h 51"/>
                <a:gd name="T20" fmla="*/ 19 w 19"/>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19" h="51">
                  <a:moveTo>
                    <a:pt x="1" y="0"/>
                  </a:moveTo>
                  <a:lnTo>
                    <a:pt x="0" y="36"/>
                  </a:lnTo>
                  <a:lnTo>
                    <a:pt x="8" y="51"/>
                  </a:lnTo>
                  <a:lnTo>
                    <a:pt x="19" y="34"/>
                  </a:lnTo>
                  <a:lnTo>
                    <a:pt x="16" y="4"/>
                  </a:lnTo>
                  <a:lnTo>
                    <a:pt x="1" y="0"/>
                  </a:lnTo>
                  <a:close/>
                </a:path>
              </a:pathLst>
            </a:custGeom>
            <a:solidFill>
              <a:srgbClr val="00000F"/>
            </a:solidFill>
            <a:ln w="9525">
              <a:noFill/>
              <a:round/>
              <a:headEnd/>
              <a:tailEnd/>
            </a:ln>
          </p:spPr>
          <p:txBody>
            <a:bodyPr/>
            <a:lstStyle/>
            <a:p>
              <a:endParaRPr lang="en-US"/>
            </a:p>
          </p:txBody>
        </p:sp>
        <p:sp>
          <p:nvSpPr>
            <p:cNvPr id="23631" name="Freeform 66"/>
            <p:cNvSpPr>
              <a:spLocks/>
            </p:cNvSpPr>
            <p:nvPr/>
          </p:nvSpPr>
          <p:spPr bwMode="auto">
            <a:xfrm>
              <a:off x="5220" y="3316"/>
              <a:ext cx="37" cy="80"/>
            </a:xfrm>
            <a:custGeom>
              <a:avLst/>
              <a:gdLst>
                <a:gd name="T0" fmla="*/ 0 w 29"/>
                <a:gd name="T1" fmla="*/ 0 h 82"/>
                <a:gd name="T2" fmla="*/ 23 w 29"/>
                <a:gd name="T3" fmla="*/ 45 h 82"/>
                <a:gd name="T4" fmla="*/ 69 w 29"/>
                <a:gd name="T5" fmla="*/ 72 h 82"/>
                <a:gd name="T6" fmla="*/ 98 w 29"/>
                <a:gd name="T7" fmla="*/ 48 h 82"/>
                <a:gd name="T8" fmla="*/ 60 w 29"/>
                <a:gd name="T9" fmla="*/ 3 h 82"/>
                <a:gd name="T10" fmla="*/ 0 w 29"/>
                <a:gd name="T11" fmla="*/ 0 h 82"/>
                <a:gd name="T12" fmla="*/ 0 60000 65536"/>
                <a:gd name="T13" fmla="*/ 0 60000 65536"/>
                <a:gd name="T14" fmla="*/ 0 60000 65536"/>
                <a:gd name="T15" fmla="*/ 0 60000 65536"/>
                <a:gd name="T16" fmla="*/ 0 60000 65536"/>
                <a:gd name="T17" fmla="*/ 0 60000 65536"/>
                <a:gd name="T18" fmla="*/ 0 w 29"/>
                <a:gd name="T19" fmla="*/ 0 h 82"/>
                <a:gd name="T20" fmla="*/ 29 w 29"/>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29" h="82">
                  <a:moveTo>
                    <a:pt x="0" y="0"/>
                  </a:moveTo>
                  <a:lnTo>
                    <a:pt x="7" y="50"/>
                  </a:lnTo>
                  <a:lnTo>
                    <a:pt x="20" y="82"/>
                  </a:lnTo>
                  <a:lnTo>
                    <a:pt x="29" y="53"/>
                  </a:lnTo>
                  <a:lnTo>
                    <a:pt x="18" y="3"/>
                  </a:lnTo>
                  <a:lnTo>
                    <a:pt x="0" y="0"/>
                  </a:lnTo>
                  <a:close/>
                </a:path>
              </a:pathLst>
            </a:custGeom>
            <a:solidFill>
              <a:srgbClr val="00000F"/>
            </a:solidFill>
            <a:ln w="9525">
              <a:noFill/>
              <a:round/>
              <a:headEnd/>
              <a:tailEnd/>
            </a:ln>
          </p:spPr>
          <p:txBody>
            <a:bodyPr/>
            <a:lstStyle/>
            <a:p>
              <a:endParaRPr lang="en-US"/>
            </a:p>
          </p:txBody>
        </p:sp>
        <p:sp>
          <p:nvSpPr>
            <p:cNvPr id="23632" name="Freeform 67"/>
            <p:cNvSpPr>
              <a:spLocks/>
            </p:cNvSpPr>
            <p:nvPr/>
          </p:nvSpPr>
          <p:spPr bwMode="auto">
            <a:xfrm>
              <a:off x="3589" y="3271"/>
              <a:ext cx="27" cy="47"/>
            </a:xfrm>
            <a:custGeom>
              <a:avLst/>
              <a:gdLst>
                <a:gd name="T0" fmla="*/ 2 w 22"/>
                <a:gd name="T1" fmla="*/ 0 h 48"/>
                <a:gd name="T2" fmla="*/ 0 w 22"/>
                <a:gd name="T3" fmla="*/ 24 h 48"/>
                <a:gd name="T4" fmla="*/ 21 w 22"/>
                <a:gd name="T5" fmla="*/ 43 h 48"/>
                <a:gd name="T6" fmla="*/ 61 w 22"/>
                <a:gd name="T7" fmla="*/ 24 h 48"/>
                <a:gd name="T8" fmla="*/ 61 w 22"/>
                <a:gd name="T9" fmla="*/ 2 h 48"/>
                <a:gd name="T10" fmla="*/ 2 w 22"/>
                <a:gd name="T11" fmla="*/ 0 h 48"/>
                <a:gd name="T12" fmla="*/ 0 60000 65536"/>
                <a:gd name="T13" fmla="*/ 0 60000 65536"/>
                <a:gd name="T14" fmla="*/ 0 60000 65536"/>
                <a:gd name="T15" fmla="*/ 0 60000 65536"/>
                <a:gd name="T16" fmla="*/ 0 60000 65536"/>
                <a:gd name="T17" fmla="*/ 0 60000 65536"/>
                <a:gd name="T18" fmla="*/ 0 w 22"/>
                <a:gd name="T19" fmla="*/ 0 h 48"/>
                <a:gd name="T20" fmla="*/ 22 w 2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2" h="48">
                  <a:moveTo>
                    <a:pt x="2" y="0"/>
                  </a:moveTo>
                  <a:lnTo>
                    <a:pt x="0" y="29"/>
                  </a:lnTo>
                  <a:lnTo>
                    <a:pt x="7" y="48"/>
                  </a:lnTo>
                  <a:lnTo>
                    <a:pt x="22" y="29"/>
                  </a:lnTo>
                  <a:lnTo>
                    <a:pt x="22" y="2"/>
                  </a:lnTo>
                  <a:lnTo>
                    <a:pt x="2" y="0"/>
                  </a:lnTo>
                  <a:close/>
                </a:path>
              </a:pathLst>
            </a:custGeom>
            <a:solidFill>
              <a:srgbClr val="00000F"/>
            </a:solidFill>
            <a:ln w="9525">
              <a:noFill/>
              <a:round/>
              <a:headEnd/>
              <a:tailEnd/>
            </a:ln>
          </p:spPr>
          <p:txBody>
            <a:bodyPr/>
            <a:lstStyle/>
            <a:p>
              <a:endParaRPr lang="en-US"/>
            </a:p>
          </p:txBody>
        </p:sp>
        <p:sp>
          <p:nvSpPr>
            <p:cNvPr id="23633" name="Freeform 68"/>
            <p:cNvSpPr>
              <a:spLocks/>
            </p:cNvSpPr>
            <p:nvPr/>
          </p:nvSpPr>
          <p:spPr bwMode="auto">
            <a:xfrm>
              <a:off x="4929" y="3316"/>
              <a:ext cx="25" cy="57"/>
            </a:xfrm>
            <a:custGeom>
              <a:avLst/>
              <a:gdLst>
                <a:gd name="T0" fmla="*/ 0 w 21"/>
                <a:gd name="T1" fmla="*/ 3 h 58"/>
                <a:gd name="T2" fmla="*/ 14 w 21"/>
                <a:gd name="T3" fmla="*/ 40 h 58"/>
                <a:gd name="T4" fmla="*/ 38 w 21"/>
                <a:gd name="T5" fmla="*/ 53 h 58"/>
                <a:gd name="T6" fmla="*/ 51 w 21"/>
                <a:gd name="T7" fmla="*/ 29 h 58"/>
                <a:gd name="T8" fmla="*/ 38 w 21"/>
                <a:gd name="T9" fmla="*/ 0 h 58"/>
                <a:gd name="T10" fmla="*/ 0 w 21"/>
                <a:gd name="T11" fmla="*/ 3 h 58"/>
                <a:gd name="T12" fmla="*/ 0 60000 65536"/>
                <a:gd name="T13" fmla="*/ 0 60000 65536"/>
                <a:gd name="T14" fmla="*/ 0 60000 65536"/>
                <a:gd name="T15" fmla="*/ 0 60000 65536"/>
                <a:gd name="T16" fmla="*/ 0 60000 65536"/>
                <a:gd name="T17" fmla="*/ 0 60000 65536"/>
                <a:gd name="T18" fmla="*/ 0 w 21"/>
                <a:gd name="T19" fmla="*/ 0 h 58"/>
                <a:gd name="T20" fmla="*/ 21 w 2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21" h="58">
                  <a:moveTo>
                    <a:pt x="0" y="3"/>
                  </a:moveTo>
                  <a:lnTo>
                    <a:pt x="6" y="45"/>
                  </a:lnTo>
                  <a:lnTo>
                    <a:pt x="16" y="58"/>
                  </a:lnTo>
                  <a:lnTo>
                    <a:pt x="21" y="29"/>
                  </a:lnTo>
                  <a:lnTo>
                    <a:pt x="16" y="0"/>
                  </a:lnTo>
                  <a:lnTo>
                    <a:pt x="0" y="3"/>
                  </a:lnTo>
                  <a:close/>
                </a:path>
              </a:pathLst>
            </a:custGeom>
            <a:solidFill>
              <a:srgbClr val="00000F"/>
            </a:solidFill>
            <a:ln w="9525">
              <a:noFill/>
              <a:round/>
              <a:headEnd/>
              <a:tailEnd/>
            </a:ln>
          </p:spPr>
          <p:txBody>
            <a:bodyPr/>
            <a:lstStyle/>
            <a:p>
              <a:endParaRPr lang="en-US"/>
            </a:p>
          </p:txBody>
        </p:sp>
        <p:sp>
          <p:nvSpPr>
            <p:cNvPr id="23634" name="Freeform 69"/>
            <p:cNvSpPr>
              <a:spLocks/>
            </p:cNvSpPr>
            <p:nvPr/>
          </p:nvSpPr>
          <p:spPr bwMode="auto">
            <a:xfrm>
              <a:off x="4493" y="3109"/>
              <a:ext cx="22" cy="80"/>
            </a:xfrm>
            <a:custGeom>
              <a:avLst/>
              <a:gdLst>
                <a:gd name="T0" fmla="*/ 0 w 18"/>
                <a:gd name="T1" fmla="*/ 0 h 81"/>
                <a:gd name="T2" fmla="*/ 1 w 18"/>
                <a:gd name="T3" fmla="*/ 56 h 81"/>
                <a:gd name="T4" fmla="*/ 33 w 18"/>
                <a:gd name="T5" fmla="*/ 76 h 81"/>
                <a:gd name="T6" fmla="*/ 49 w 18"/>
                <a:gd name="T7" fmla="*/ 51 h 81"/>
                <a:gd name="T8" fmla="*/ 49 w 18"/>
                <a:gd name="T9" fmla="*/ 2 h 81"/>
                <a:gd name="T10" fmla="*/ 0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0" y="0"/>
                  </a:moveTo>
                  <a:lnTo>
                    <a:pt x="1" y="61"/>
                  </a:lnTo>
                  <a:lnTo>
                    <a:pt x="12" y="81"/>
                  </a:lnTo>
                  <a:lnTo>
                    <a:pt x="18" y="56"/>
                  </a:lnTo>
                  <a:lnTo>
                    <a:pt x="18" y="2"/>
                  </a:lnTo>
                  <a:lnTo>
                    <a:pt x="0" y="0"/>
                  </a:lnTo>
                  <a:close/>
                </a:path>
              </a:pathLst>
            </a:custGeom>
            <a:solidFill>
              <a:srgbClr val="00000F"/>
            </a:solidFill>
            <a:ln w="9525">
              <a:noFill/>
              <a:round/>
              <a:headEnd/>
              <a:tailEnd/>
            </a:ln>
          </p:spPr>
          <p:txBody>
            <a:bodyPr/>
            <a:lstStyle/>
            <a:p>
              <a:endParaRPr lang="en-US"/>
            </a:p>
          </p:txBody>
        </p:sp>
        <p:sp>
          <p:nvSpPr>
            <p:cNvPr id="23635" name="Freeform 70"/>
            <p:cNvSpPr>
              <a:spLocks/>
            </p:cNvSpPr>
            <p:nvPr/>
          </p:nvSpPr>
          <p:spPr bwMode="auto">
            <a:xfrm>
              <a:off x="4025" y="3271"/>
              <a:ext cx="25" cy="55"/>
            </a:xfrm>
            <a:custGeom>
              <a:avLst/>
              <a:gdLst>
                <a:gd name="T0" fmla="*/ 8 w 21"/>
                <a:gd name="T1" fmla="*/ 4 h 57"/>
                <a:gd name="T2" fmla="*/ 0 w 21"/>
                <a:gd name="T3" fmla="*/ 30 h 57"/>
                <a:gd name="T4" fmla="*/ 25 w 21"/>
                <a:gd name="T5" fmla="*/ 47 h 57"/>
                <a:gd name="T6" fmla="*/ 42 w 21"/>
                <a:gd name="T7" fmla="*/ 29 h 57"/>
                <a:gd name="T8" fmla="*/ 51 w 21"/>
                <a:gd name="T9" fmla="*/ 0 h 57"/>
                <a:gd name="T10" fmla="*/ 8 w 21"/>
                <a:gd name="T11" fmla="*/ 4 h 57"/>
                <a:gd name="T12" fmla="*/ 0 60000 65536"/>
                <a:gd name="T13" fmla="*/ 0 60000 65536"/>
                <a:gd name="T14" fmla="*/ 0 60000 65536"/>
                <a:gd name="T15" fmla="*/ 0 60000 65536"/>
                <a:gd name="T16" fmla="*/ 0 60000 65536"/>
                <a:gd name="T17" fmla="*/ 0 60000 65536"/>
                <a:gd name="T18" fmla="*/ 0 w 21"/>
                <a:gd name="T19" fmla="*/ 0 h 57"/>
                <a:gd name="T20" fmla="*/ 21 w 2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21" h="57">
                  <a:moveTo>
                    <a:pt x="3" y="4"/>
                  </a:moveTo>
                  <a:lnTo>
                    <a:pt x="0" y="35"/>
                  </a:lnTo>
                  <a:lnTo>
                    <a:pt x="11" y="57"/>
                  </a:lnTo>
                  <a:lnTo>
                    <a:pt x="17" y="34"/>
                  </a:lnTo>
                  <a:lnTo>
                    <a:pt x="21" y="0"/>
                  </a:lnTo>
                  <a:lnTo>
                    <a:pt x="3" y="4"/>
                  </a:lnTo>
                  <a:close/>
                </a:path>
              </a:pathLst>
            </a:custGeom>
            <a:solidFill>
              <a:srgbClr val="00000F"/>
            </a:solidFill>
            <a:ln w="9525">
              <a:noFill/>
              <a:round/>
              <a:headEnd/>
              <a:tailEnd/>
            </a:ln>
          </p:spPr>
          <p:txBody>
            <a:bodyPr/>
            <a:lstStyle/>
            <a:p>
              <a:endParaRPr lang="en-US"/>
            </a:p>
          </p:txBody>
        </p:sp>
        <p:sp>
          <p:nvSpPr>
            <p:cNvPr id="23636" name="Freeform 71"/>
            <p:cNvSpPr>
              <a:spLocks/>
            </p:cNvSpPr>
            <p:nvPr/>
          </p:nvSpPr>
          <p:spPr bwMode="auto">
            <a:xfrm>
              <a:off x="4740" y="3267"/>
              <a:ext cx="24" cy="49"/>
            </a:xfrm>
            <a:custGeom>
              <a:avLst/>
              <a:gdLst>
                <a:gd name="T0" fmla="*/ 1 w 21"/>
                <a:gd name="T1" fmla="*/ 0 h 48"/>
                <a:gd name="T2" fmla="*/ 0 w 21"/>
                <a:gd name="T3" fmla="*/ 33 h 48"/>
                <a:gd name="T4" fmla="*/ 22 w 21"/>
                <a:gd name="T5" fmla="*/ 53 h 48"/>
                <a:gd name="T6" fmla="*/ 40 w 21"/>
                <a:gd name="T7" fmla="*/ 30 h 48"/>
                <a:gd name="T8" fmla="*/ 31 w 21"/>
                <a:gd name="T9" fmla="*/ 2 h 48"/>
                <a:gd name="T10" fmla="*/ 1 w 21"/>
                <a:gd name="T11" fmla="*/ 0 h 48"/>
                <a:gd name="T12" fmla="*/ 0 60000 65536"/>
                <a:gd name="T13" fmla="*/ 0 60000 65536"/>
                <a:gd name="T14" fmla="*/ 0 60000 65536"/>
                <a:gd name="T15" fmla="*/ 0 60000 65536"/>
                <a:gd name="T16" fmla="*/ 0 60000 65536"/>
                <a:gd name="T17" fmla="*/ 0 60000 65536"/>
                <a:gd name="T18" fmla="*/ 0 w 21"/>
                <a:gd name="T19" fmla="*/ 0 h 48"/>
                <a:gd name="T20" fmla="*/ 21 w 21"/>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1" h="48">
                  <a:moveTo>
                    <a:pt x="1" y="0"/>
                  </a:moveTo>
                  <a:lnTo>
                    <a:pt x="0" y="28"/>
                  </a:lnTo>
                  <a:lnTo>
                    <a:pt x="11" y="48"/>
                  </a:lnTo>
                  <a:lnTo>
                    <a:pt x="21" y="25"/>
                  </a:lnTo>
                  <a:lnTo>
                    <a:pt x="16" y="2"/>
                  </a:lnTo>
                  <a:lnTo>
                    <a:pt x="1" y="0"/>
                  </a:lnTo>
                  <a:close/>
                </a:path>
              </a:pathLst>
            </a:custGeom>
            <a:solidFill>
              <a:srgbClr val="00000F"/>
            </a:solidFill>
            <a:ln w="9525">
              <a:noFill/>
              <a:round/>
              <a:headEnd/>
              <a:tailEnd/>
            </a:ln>
          </p:spPr>
          <p:txBody>
            <a:bodyPr/>
            <a:lstStyle/>
            <a:p>
              <a:endParaRPr lang="en-US"/>
            </a:p>
          </p:txBody>
        </p:sp>
        <p:sp>
          <p:nvSpPr>
            <p:cNvPr id="23637" name="Freeform 72"/>
            <p:cNvSpPr>
              <a:spLocks/>
            </p:cNvSpPr>
            <p:nvPr/>
          </p:nvSpPr>
          <p:spPr bwMode="auto">
            <a:xfrm>
              <a:off x="4988" y="3273"/>
              <a:ext cx="27" cy="39"/>
            </a:xfrm>
            <a:custGeom>
              <a:avLst/>
              <a:gdLst>
                <a:gd name="T0" fmla="*/ 0 w 21"/>
                <a:gd name="T1" fmla="*/ 0 h 41"/>
                <a:gd name="T2" fmla="*/ 13 w 21"/>
                <a:gd name="T3" fmla="*/ 23 h 41"/>
                <a:gd name="T4" fmla="*/ 51 w 21"/>
                <a:gd name="T5" fmla="*/ 31 h 41"/>
                <a:gd name="T6" fmla="*/ 75 w 21"/>
                <a:gd name="T7" fmla="*/ 22 h 41"/>
                <a:gd name="T8" fmla="*/ 51 w 21"/>
                <a:gd name="T9" fmla="*/ 4 h 41"/>
                <a:gd name="T10" fmla="*/ 0 w 21"/>
                <a:gd name="T11" fmla="*/ 0 h 41"/>
                <a:gd name="T12" fmla="*/ 0 60000 65536"/>
                <a:gd name="T13" fmla="*/ 0 60000 65536"/>
                <a:gd name="T14" fmla="*/ 0 60000 65536"/>
                <a:gd name="T15" fmla="*/ 0 60000 65536"/>
                <a:gd name="T16" fmla="*/ 0 60000 65536"/>
                <a:gd name="T17" fmla="*/ 0 60000 65536"/>
                <a:gd name="T18" fmla="*/ 0 w 21"/>
                <a:gd name="T19" fmla="*/ 0 h 41"/>
                <a:gd name="T20" fmla="*/ 21 w 21"/>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1" h="41">
                  <a:moveTo>
                    <a:pt x="0" y="0"/>
                  </a:moveTo>
                  <a:lnTo>
                    <a:pt x="4" y="28"/>
                  </a:lnTo>
                  <a:lnTo>
                    <a:pt x="15" y="41"/>
                  </a:lnTo>
                  <a:lnTo>
                    <a:pt x="21" y="27"/>
                  </a:lnTo>
                  <a:lnTo>
                    <a:pt x="15" y="4"/>
                  </a:lnTo>
                  <a:lnTo>
                    <a:pt x="0" y="0"/>
                  </a:lnTo>
                  <a:close/>
                </a:path>
              </a:pathLst>
            </a:custGeom>
            <a:solidFill>
              <a:srgbClr val="00000F"/>
            </a:solidFill>
            <a:ln w="9525">
              <a:noFill/>
              <a:round/>
              <a:headEnd/>
              <a:tailEnd/>
            </a:ln>
          </p:spPr>
          <p:txBody>
            <a:bodyPr/>
            <a:lstStyle/>
            <a:p>
              <a:endParaRPr lang="en-US"/>
            </a:p>
          </p:txBody>
        </p:sp>
        <p:sp>
          <p:nvSpPr>
            <p:cNvPr id="23638" name="Freeform 73"/>
            <p:cNvSpPr>
              <a:spLocks/>
            </p:cNvSpPr>
            <p:nvPr/>
          </p:nvSpPr>
          <p:spPr bwMode="auto">
            <a:xfrm>
              <a:off x="3907" y="3271"/>
              <a:ext cx="22" cy="49"/>
            </a:xfrm>
            <a:custGeom>
              <a:avLst/>
              <a:gdLst>
                <a:gd name="T0" fmla="*/ 0 w 18"/>
                <a:gd name="T1" fmla="*/ 0 h 50"/>
                <a:gd name="T2" fmla="*/ 1 w 18"/>
                <a:gd name="T3" fmla="*/ 25 h 50"/>
                <a:gd name="T4" fmla="*/ 20 w 18"/>
                <a:gd name="T5" fmla="*/ 45 h 50"/>
                <a:gd name="T6" fmla="*/ 43 w 18"/>
                <a:gd name="T7" fmla="*/ 26 h 50"/>
                <a:gd name="T8" fmla="*/ 49 w 18"/>
                <a:gd name="T9" fmla="*/ 0 h 50"/>
                <a:gd name="T10" fmla="*/ 0 w 18"/>
                <a:gd name="T11" fmla="*/ 0 h 50"/>
                <a:gd name="T12" fmla="*/ 0 60000 65536"/>
                <a:gd name="T13" fmla="*/ 0 60000 65536"/>
                <a:gd name="T14" fmla="*/ 0 60000 65536"/>
                <a:gd name="T15" fmla="*/ 0 60000 65536"/>
                <a:gd name="T16" fmla="*/ 0 60000 65536"/>
                <a:gd name="T17" fmla="*/ 0 60000 65536"/>
                <a:gd name="T18" fmla="*/ 0 w 18"/>
                <a:gd name="T19" fmla="*/ 0 h 50"/>
                <a:gd name="T20" fmla="*/ 18 w 18"/>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8" h="50">
                  <a:moveTo>
                    <a:pt x="0" y="0"/>
                  </a:moveTo>
                  <a:lnTo>
                    <a:pt x="1" y="30"/>
                  </a:lnTo>
                  <a:lnTo>
                    <a:pt x="7" y="50"/>
                  </a:lnTo>
                  <a:lnTo>
                    <a:pt x="16" y="31"/>
                  </a:lnTo>
                  <a:lnTo>
                    <a:pt x="18" y="0"/>
                  </a:lnTo>
                  <a:lnTo>
                    <a:pt x="0" y="0"/>
                  </a:lnTo>
                  <a:close/>
                </a:path>
              </a:pathLst>
            </a:custGeom>
            <a:solidFill>
              <a:srgbClr val="00000F"/>
            </a:solidFill>
            <a:ln w="9525">
              <a:noFill/>
              <a:round/>
              <a:headEnd/>
              <a:tailEnd/>
            </a:ln>
          </p:spPr>
          <p:txBody>
            <a:bodyPr/>
            <a:lstStyle/>
            <a:p>
              <a:endParaRPr lang="en-US"/>
            </a:p>
          </p:txBody>
        </p:sp>
        <p:sp>
          <p:nvSpPr>
            <p:cNvPr id="23639" name="Freeform 74"/>
            <p:cNvSpPr>
              <a:spLocks/>
            </p:cNvSpPr>
            <p:nvPr/>
          </p:nvSpPr>
          <p:spPr bwMode="auto">
            <a:xfrm>
              <a:off x="4616" y="3269"/>
              <a:ext cx="27" cy="49"/>
            </a:xfrm>
            <a:custGeom>
              <a:avLst/>
              <a:gdLst>
                <a:gd name="T0" fmla="*/ 0 w 22"/>
                <a:gd name="T1" fmla="*/ 0 h 51"/>
                <a:gd name="T2" fmla="*/ 9 w 22"/>
                <a:gd name="T3" fmla="*/ 26 h 51"/>
                <a:gd name="T4" fmla="*/ 47 w 22"/>
                <a:gd name="T5" fmla="*/ 41 h 51"/>
                <a:gd name="T6" fmla="*/ 59 w 22"/>
                <a:gd name="T7" fmla="*/ 26 h 51"/>
                <a:gd name="T8" fmla="*/ 61 w 22"/>
                <a:gd name="T9" fmla="*/ 2 h 51"/>
                <a:gd name="T10" fmla="*/ 0 w 22"/>
                <a:gd name="T11" fmla="*/ 0 h 51"/>
                <a:gd name="T12" fmla="*/ 0 60000 65536"/>
                <a:gd name="T13" fmla="*/ 0 60000 65536"/>
                <a:gd name="T14" fmla="*/ 0 60000 65536"/>
                <a:gd name="T15" fmla="*/ 0 60000 65536"/>
                <a:gd name="T16" fmla="*/ 0 60000 65536"/>
                <a:gd name="T17" fmla="*/ 0 60000 65536"/>
                <a:gd name="T18" fmla="*/ 0 w 22"/>
                <a:gd name="T19" fmla="*/ 0 h 51"/>
                <a:gd name="T20" fmla="*/ 22 w 2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2" h="51">
                  <a:moveTo>
                    <a:pt x="0" y="0"/>
                  </a:moveTo>
                  <a:lnTo>
                    <a:pt x="3" y="31"/>
                  </a:lnTo>
                  <a:lnTo>
                    <a:pt x="16" y="51"/>
                  </a:lnTo>
                  <a:lnTo>
                    <a:pt x="21" y="31"/>
                  </a:lnTo>
                  <a:lnTo>
                    <a:pt x="22" y="2"/>
                  </a:lnTo>
                  <a:lnTo>
                    <a:pt x="0" y="0"/>
                  </a:lnTo>
                  <a:close/>
                </a:path>
              </a:pathLst>
            </a:custGeom>
            <a:solidFill>
              <a:srgbClr val="00000F"/>
            </a:solidFill>
            <a:ln w="9525">
              <a:noFill/>
              <a:round/>
              <a:headEnd/>
              <a:tailEnd/>
            </a:ln>
          </p:spPr>
          <p:txBody>
            <a:bodyPr/>
            <a:lstStyle/>
            <a:p>
              <a:endParaRPr lang="en-US"/>
            </a:p>
          </p:txBody>
        </p:sp>
        <p:sp>
          <p:nvSpPr>
            <p:cNvPr id="23640" name="Freeform 75"/>
            <p:cNvSpPr>
              <a:spLocks/>
            </p:cNvSpPr>
            <p:nvPr/>
          </p:nvSpPr>
          <p:spPr bwMode="auto">
            <a:xfrm>
              <a:off x="5151" y="3273"/>
              <a:ext cx="34" cy="51"/>
            </a:xfrm>
            <a:custGeom>
              <a:avLst/>
              <a:gdLst>
                <a:gd name="T0" fmla="*/ 0 w 28"/>
                <a:gd name="T1" fmla="*/ 1 h 53"/>
                <a:gd name="T2" fmla="*/ 19 w 28"/>
                <a:gd name="T3" fmla="*/ 33 h 53"/>
                <a:gd name="T4" fmla="*/ 41 w 28"/>
                <a:gd name="T5" fmla="*/ 43 h 53"/>
                <a:gd name="T6" fmla="*/ 74 w 28"/>
                <a:gd name="T7" fmla="*/ 27 h 53"/>
                <a:gd name="T8" fmla="*/ 57 w 28"/>
                <a:gd name="T9" fmla="*/ 0 h 53"/>
                <a:gd name="T10" fmla="*/ 0 w 28"/>
                <a:gd name="T11" fmla="*/ 1 h 53"/>
                <a:gd name="T12" fmla="*/ 0 60000 65536"/>
                <a:gd name="T13" fmla="*/ 0 60000 65536"/>
                <a:gd name="T14" fmla="*/ 0 60000 65536"/>
                <a:gd name="T15" fmla="*/ 0 60000 65536"/>
                <a:gd name="T16" fmla="*/ 0 60000 65536"/>
                <a:gd name="T17" fmla="*/ 0 60000 65536"/>
                <a:gd name="T18" fmla="*/ 0 w 28"/>
                <a:gd name="T19" fmla="*/ 0 h 53"/>
                <a:gd name="T20" fmla="*/ 28 w 28"/>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28" h="53">
                  <a:moveTo>
                    <a:pt x="0" y="1"/>
                  </a:moveTo>
                  <a:lnTo>
                    <a:pt x="7" y="38"/>
                  </a:lnTo>
                  <a:lnTo>
                    <a:pt x="16" y="53"/>
                  </a:lnTo>
                  <a:lnTo>
                    <a:pt x="28" y="32"/>
                  </a:lnTo>
                  <a:lnTo>
                    <a:pt x="21" y="0"/>
                  </a:lnTo>
                  <a:lnTo>
                    <a:pt x="0" y="1"/>
                  </a:lnTo>
                  <a:close/>
                </a:path>
              </a:pathLst>
            </a:custGeom>
            <a:solidFill>
              <a:srgbClr val="00000F"/>
            </a:solidFill>
            <a:ln w="9525">
              <a:noFill/>
              <a:round/>
              <a:headEnd/>
              <a:tailEnd/>
            </a:ln>
          </p:spPr>
          <p:txBody>
            <a:bodyPr/>
            <a:lstStyle/>
            <a:p>
              <a:endParaRPr lang="en-US"/>
            </a:p>
          </p:txBody>
        </p:sp>
        <p:sp>
          <p:nvSpPr>
            <p:cNvPr id="23641" name="Freeform 76"/>
            <p:cNvSpPr>
              <a:spLocks/>
            </p:cNvSpPr>
            <p:nvPr/>
          </p:nvSpPr>
          <p:spPr bwMode="auto">
            <a:xfrm>
              <a:off x="3767" y="3273"/>
              <a:ext cx="27" cy="45"/>
            </a:xfrm>
            <a:custGeom>
              <a:avLst/>
              <a:gdLst>
                <a:gd name="T0" fmla="*/ 9 w 22"/>
                <a:gd name="T1" fmla="*/ 1 h 47"/>
                <a:gd name="T2" fmla="*/ 0 w 22"/>
                <a:gd name="T3" fmla="*/ 27 h 47"/>
                <a:gd name="T4" fmla="*/ 38 w 22"/>
                <a:gd name="T5" fmla="*/ 37 h 47"/>
                <a:gd name="T6" fmla="*/ 61 w 22"/>
                <a:gd name="T7" fmla="*/ 30 h 47"/>
                <a:gd name="T8" fmla="*/ 61 w 22"/>
                <a:gd name="T9" fmla="*/ 0 h 47"/>
                <a:gd name="T10" fmla="*/ 9 w 22"/>
                <a:gd name="T11" fmla="*/ 1 h 47"/>
                <a:gd name="T12" fmla="*/ 0 60000 65536"/>
                <a:gd name="T13" fmla="*/ 0 60000 65536"/>
                <a:gd name="T14" fmla="*/ 0 60000 65536"/>
                <a:gd name="T15" fmla="*/ 0 60000 65536"/>
                <a:gd name="T16" fmla="*/ 0 60000 65536"/>
                <a:gd name="T17" fmla="*/ 0 60000 65536"/>
                <a:gd name="T18" fmla="*/ 0 w 22"/>
                <a:gd name="T19" fmla="*/ 0 h 47"/>
                <a:gd name="T20" fmla="*/ 22 w 22"/>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22" h="47">
                  <a:moveTo>
                    <a:pt x="3" y="1"/>
                  </a:moveTo>
                  <a:lnTo>
                    <a:pt x="0" y="32"/>
                  </a:lnTo>
                  <a:lnTo>
                    <a:pt x="13" y="47"/>
                  </a:lnTo>
                  <a:lnTo>
                    <a:pt x="22" y="35"/>
                  </a:lnTo>
                  <a:lnTo>
                    <a:pt x="22" y="0"/>
                  </a:lnTo>
                  <a:lnTo>
                    <a:pt x="3" y="1"/>
                  </a:lnTo>
                  <a:close/>
                </a:path>
              </a:pathLst>
            </a:custGeom>
            <a:solidFill>
              <a:srgbClr val="00000F"/>
            </a:solidFill>
            <a:ln w="9525">
              <a:noFill/>
              <a:round/>
              <a:headEnd/>
              <a:tailEnd/>
            </a:ln>
          </p:spPr>
          <p:txBody>
            <a:bodyPr/>
            <a:lstStyle/>
            <a:p>
              <a:endParaRPr lang="en-US"/>
            </a:p>
          </p:txBody>
        </p:sp>
        <p:sp>
          <p:nvSpPr>
            <p:cNvPr id="23642" name="Freeform 77"/>
            <p:cNvSpPr>
              <a:spLocks/>
            </p:cNvSpPr>
            <p:nvPr/>
          </p:nvSpPr>
          <p:spPr bwMode="auto">
            <a:xfrm>
              <a:off x="4508" y="3271"/>
              <a:ext cx="25" cy="51"/>
            </a:xfrm>
            <a:custGeom>
              <a:avLst/>
              <a:gdLst>
                <a:gd name="T0" fmla="*/ 0 w 22"/>
                <a:gd name="T1" fmla="*/ 0 h 51"/>
                <a:gd name="T2" fmla="*/ 2 w 22"/>
                <a:gd name="T3" fmla="*/ 33 h 51"/>
                <a:gd name="T4" fmla="*/ 25 w 22"/>
                <a:gd name="T5" fmla="*/ 51 h 51"/>
                <a:gd name="T6" fmla="*/ 41 w 22"/>
                <a:gd name="T7" fmla="*/ 30 h 51"/>
                <a:gd name="T8" fmla="*/ 34 w 22"/>
                <a:gd name="T9" fmla="*/ 2 h 51"/>
                <a:gd name="T10" fmla="*/ 0 w 22"/>
                <a:gd name="T11" fmla="*/ 0 h 51"/>
                <a:gd name="T12" fmla="*/ 0 60000 65536"/>
                <a:gd name="T13" fmla="*/ 0 60000 65536"/>
                <a:gd name="T14" fmla="*/ 0 60000 65536"/>
                <a:gd name="T15" fmla="*/ 0 60000 65536"/>
                <a:gd name="T16" fmla="*/ 0 60000 65536"/>
                <a:gd name="T17" fmla="*/ 0 60000 65536"/>
                <a:gd name="T18" fmla="*/ 0 w 22"/>
                <a:gd name="T19" fmla="*/ 0 h 51"/>
                <a:gd name="T20" fmla="*/ 22 w 2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2" h="51">
                  <a:moveTo>
                    <a:pt x="0" y="0"/>
                  </a:moveTo>
                  <a:lnTo>
                    <a:pt x="2" y="33"/>
                  </a:lnTo>
                  <a:lnTo>
                    <a:pt x="13" y="51"/>
                  </a:lnTo>
                  <a:lnTo>
                    <a:pt x="22" y="30"/>
                  </a:lnTo>
                  <a:lnTo>
                    <a:pt x="18" y="2"/>
                  </a:lnTo>
                  <a:lnTo>
                    <a:pt x="0" y="0"/>
                  </a:lnTo>
                  <a:close/>
                </a:path>
              </a:pathLst>
            </a:custGeom>
            <a:solidFill>
              <a:srgbClr val="00000F"/>
            </a:solidFill>
            <a:ln w="9525">
              <a:noFill/>
              <a:round/>
              <a:headEnd/>
              <a:tailEnd/>
            </a:ln>
          </p:spPr>
          <p:txBody>
            <a:bodyPr/>
            <a:lstStyle/>
            <a:p>
              <a:endParaRPr lang="en-US"/>
            </a:p>
          </p:txBody>
        </p:sp>
        <p:sp>
          <p:nvSpPr>
            <p:cNvPr id="23643" name="Freeform 78"/>
            <p:cNvSpPr>
              <a:spLocks/>
            </p:cNvSpPr>
            <p:nvPr/>
          </p:nvSpPr>
          <p:spPr bwMode="auto">
            <a:xfrm>
              <a:off x="5072" y="3275"/>
              <a:ext cx="27" cy="49"/>
            </a:xfrm>
            <a:custGeom>
              <a:avLst/>
              <a:gdLst>
                <a:gd name="T0" fmla="*/ 0 w 20"/>
                <a:gd name="T1" fmla="*/ 0 h 50"/>
                <a:gd name="T2" fmla="*/ 9 w 20"/>
                <a:gd name="T3" fmla="*/ 25 h 50"/>
                <a:gd name="T4" fmla="*/ 49 w 20"/>
                <a:gd name="T5" fmla="*/ 45 h 50"/>
                <a:gd name="T6" fmla="*/ 89 w 20"/>
                <a:gd name="T7" fmla="*/ 22 h 50"/>
                <a:gd name="T8" fmla="*/ 77 w 20"/>
                <a:gd name="T9" fmla="*/ 0 h 50"/>
                <a:gd name="T10" fmla="*/ 0 w 20"/>
                <a:gd name="T11" fmla="*/ 0 h 50"/>
                <a:gd name="T12" fmla="*/ 0 60000 65536"/>
                <a:gd name="T13" fmla="*/ 0 60000 65536"/>
                <a:gd name="T14" fmla="*/ 0 60000 65536"/>
                <a:gd name="T15" fmla="*/ 0 60000 65536"/>
                <a:gd name="T16" fmla="*/ 0 60000 65536"/>
                <a:gd name="T17" fmla="*/ 0 60000 65536"/>
                <a:gd name="T18" fmla="*/ 0 w 20"/>
                <a:gd name="T19" fmla="*/ 0 h 50"/>
                <a:gd name="T20" fmla="*/ 20 w 2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0" h="50">
                  <a:moveTo>
                    <a:pt x="0" y="0"/>
                  </a:moveTo>
                  <a:lnTo>
                    <a:pt x="2" y="28"/>
                  </a:lnTo>
                  <a:lnTo>
                    <a:pt x="11" y="50"/>
                  </a:lnTo>
                  <a:lnTo>
                    <a:pt x="20" y="22"/>
                  </a:lnTo>
                  <a:lnTo>
                    <a:pt x="17" y="0"/>
                  </a:lnTo>
                  <a:lnTo>
                    <a:pt x="0" y="0"/>
                  </a:lnTo>
                  <a:close/>
                </a:path>
              </a:pathLst>
            </a:custGeom>
            <a:solidFill>
              <a:srgbClr val="00000F"/>
            </a:solidFill>
            <a:ln w="9525">
              <a:noFill/>
              <a:round/>
              <a:headEnd/>
              <a:tailEnd/>
            </a:ln>
          </p:spPr>
          <p:txBody>
            <a:bodyPr/>
            <a:lstStyle/>
            <a:p>
              <a:endParaRPr lang="en-US"/>
            </a:p>
          </p:txBody>
        </p:sp>
        <p:sp>
          <p:nvSpPr>
            <p:cNvPr id="23644" name="Freeform 79"/>
            <p:cNvSpPr>
              <a:spLocks/>
            </p:cNvSpPr>
            <p:nvPr/>
          </p:nvSpPr>
          <p:spPr bwMode="auto">
            <a:xfrm>
              <a:off x="3818" y="3224"/>
              <a:ext cx="27" cy="51"/>
            </a:xfrm>
            <a:custGeom>
              <a:avLst/>
              <a:gdLst>
                <a:gd name="T0" fmla="*/ 17 w 22"/>
                <a:gd name="T1" fmla="*/ 3 h 53"/>
                <a:gd name="T2" fmla="*/ 0 w 22"/>
                <a:gd name="T3" fmla="*/ 30 h 53"/>
                <a:gd name="T4" fmla="*/ 27 w 22"/>
                <a:gd name="T5" fmla="*/ 43 h 53"/>
                <a:gd name="T6" fmla="*/ 50 w 22"/>
                <a:gd name="T7" fmla="*/ 32 h 53"/>
                <a:gd name="T8" fmla="*/ 61 w 22"/>
                <a:gd name="T9" fmla="*/ 0 h 53"/>
                <a:gd name="T10" fmla="*/ 17 w 22"/>
                <a:gd name="T11" fmla="*/ 3 h 53"/>
                <a:gd name="T12" fmla="*/ 0 60000 65536"/>
                <a:gd name="T13" fmla="*/ 0 60000 65536"/>
                <a:gd name="T14" fmla="*/ 0 60000 65536"/>
                <a:gd name="T15" fmla="*/ 0 60000 65536"/>
                <a:gd name="T16" fmla="*/ 0 60000 65536"/>
                <a:gd name="T17" fmla="*/ 0 60000 65536"/>
                <a:gd name="T18" fmla="*/ 0 w 22"/>
                <a:gd name="T19" fmla="*/ 0 h 53"/>
                <a:gd name="T20" fmla="*/ 22 w 2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22" h="53">
                  <a:moveTo>
                    <a:pt x="6" y="3"/>
                  </a:moveTo>
                  <a:lnTo>
                    <a:pt x="0" y="35"/>
                  </a:lnTo>
                  <a:lnTo>
                    <a:pt x="10" y="53"/>
                  </a:lnTo>
                  <a:lnTo>
                    <a:pt x="18" y="37"/>
                  </a:lnTo>
                  <a:lnTo>
                    <a:pt x="22" y="0"/>
                  </a:lnTo>
                  <a:lnTo>
                    <a:pt x="6" y="3"/>
                  </a:lnTo>
                  <a:close/>
                </a:path>
              </a:pathLst>
            </a:custGeom>
            <a:solidFill>
              <a:srgbClr val="00000F"/>
            </a:solidFill>
            <a:ln w="9525">
              <a:noFill/>
              <a:round/>
              <a:headEnd/>
              <a:tailEnd/>
            </a:ln>
          </p:spPr>
          <p:txBody>
            <a:bodyPr/>
            <a:lstStyle/>
            <a:p>
              <a:endParaRPr lang="en-US"/>
            </a:p>
          </p:txBody>
        </p:sp>
        <p:sp>
          <p:nvSpPr>
            <p:cNvPr id="23645" name="Freeform 80"/>
            <p:cNvSpPr>
              <a:spLocks/>
            </p:cNvSpPr>
            <p:nvPr/>
          </p:nvSpPr>
          <p:spPr bwMode="auto">
            <a:xfrm>
              <a:off x="4579" y="3220"/>
              <a:ext cx="23" cy="57"/>
            </a:xfrm>
            <a:custGeom>
              <a:avLst/>
              <a:gdLst>
                <a:gd name="T0" fmla="*/ 0 w 17"/>
                <a:gd name="T1" fmla="*/ 0 h 57"/>
                <a:gd name="T2" fmla="*/ 0 w 17"/>
                <a:gd name="T3" fmla="*/ 40 h 57"/>
                <a:gd name="T4" fmla="*/ 41 w 17"/>
                <a:gd name="T5" fmla="*/ 57 h 57"/>
                <a:gd name="T6" fmla="*/ 77 w 17"/>
                <a:gd name="T7" fmla="*/ 43 h 57"/>
                <a:gd name="T8" fmla="*/ 74 w 17"/>
                <a:gd name="T9" fmla="*/ 2 h 57"/>
                <a:gd name="T10" fmla="*/ 0 w 17"/>
                <a:gd name="T11" fmla="*/ 0 h 57"/>
                <a:gd name="T12" fmla="*/ 0 60000 65536"/>
                <a:gd name="T13" fmla="*/ 0 60000 65536"/>
                <a:gd name="T14" fmla="*/ 0 60000 65536"/>
                <a:gd name="T15" fmla="*/ 0 60000 65536"/>
                <a:gd name="T16" fmla="*/ 0 60000 65536"/>
                <a:gd name="T17" fmla="*/ 0 60000 65536"/>
                <a:gd name="T18" fmla="*/ 0 w 17"/>
                <a:gd name="T19" fmla="*/ 0 h 57"/>
                <a:gd name="T20" fmla="*/ 17 w 17"/>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7" h="57">
                  <a:moveTo>
                    <a:pt x="0" y="0"/>
                  </a:moveTo>
                  <a:lnTo>
                    <a:pt x="0" y="40"/>
                  </a:lnTo>
                  <a:lnTo>
                    <a:pt x="9" y="57"/>
                  </a:lnTo>
                  <a:lnTo>
                    <a:pt x="17" y="43"/>
                  </a:lnTo>
                  <a:lnTo>
                    <a:pt x="16" y="2"/>
                  </a:lnTo>
                  <a:lnTo>
                    <a:pt x="0" y="0"/>
                  </a:lnTo>
                  <a:close/>
                </a:path>
              </a:pathLst>
            </a:custGeom>
            <a:solidFill>
              <a:srgbClr val="00000F"/>
            </a:solidFill>
            <a:ln w="9525">
              <a:noFill/>
              <a:round/>
              <a:headEnd/>
              <a:tailEnd/>
            </a:ln>
          </p:spPr>
          <p:txBody>
            <a:bodyPr/>
            <a:lstStyle/>
            <a:p>
              <a:endParaRPr lang="en-US"/>
            </a:p>
          </p:txBody>
        </p:sp>
        <p:sp>
          <p:nvSpPr>
            <p:cNvPr id="23646" name="Freeform 81"/>
            <p:cNvSpPr>
              <a:spLocks/>
            </p:cNvSpPr>
            <p:nvPr/>
          </p:nvSpPr>
          <p:spPr bwMode="auto">
            <a:xfrm>
              <a:off x="5198" y="3222"/>
              <a:ext cx="32" cy="53"/>
            </a:xfrm>
            <a:custGeom>
              <a:avLst/>
              <a:gdLst>
                <a:gd name="T0" fmla="*/ 0 w 25"/>
                <a:gd name="T1" fmla="*/ 1 h 54"/>
                <a:gd name="T2" fmla="*/ 24 w 25"/>
                <a:gd name="T3" fmla="*/ 32 h 54"/>
                <a:gd name="T4" fmla="*/ 59 w 25"/>
                <a:gd name="T5" fmla="*/ 49 h 54"/>
                <a:gd name="T6" fmla="*/ 86 w 25"/>
                <a:gd name="T7" fmla="*/ 35 h 54"/>
                <a:gd name="T8" fmla="*/ 60 w 25"/>
                <a:gd name="T9" fmla="*/ 0 h 54"/>
                <a:gd name="T10" fmla="*/ 0 w 25"/>
                <a:gd name="T11" fmla="*/ 1 h 54"/>
                <a:gd name="T12" fmla="*/ 0 60000 65536"/>
                <a:gd name="T13" fmla="*/ 0 60000 65536"/>
                <a:gd name="T14" fmla="*/ 0 60000 65536"/>
                <a:gd name="T15" fmla="*/ 0 60000 65536"/>
                <a:gd name="T16" fmla="*/ 0 60000 65536"/>
                <a:gd name="T17" fmla="*/ 0 60000 65536"/>
                <a:gd name="T18" fmla="*/ 0 w 25"/>
                <a:gd name="T19" fmla="*/ 0 h 54"/>
                <a:gd name="T20" fmla="*/ 25 w 25"/>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25" h="54">
                  <a:moveTo>
                    <a:pt x="0" y="1"/>
                  </a:moveTo>
                  <a:lnTo>
                    <a:pt x="7" y="37"/>
                  </a:lnTo>
                  <a:lnTo>
                    <a:pt x="17" y="54"/>
                  </a:lnTo>
                  <a:lnTo>
                    <a:pt x="25" y="40"/>
                  </a:lnTo>
                  <a:lnTo>
                    <a:pt x="18" y="0"/>
                  </a:lnTo>
                  <a:lnTo>
                    <a:pt x="0" y="1"/>
                  </a:lnTo>
                  <a:close/>
                </a:path>
              </a:pathLst>
            </a:custGeom>
            <a:solidFill>
              <a:srgbClr val="00000F"/>
            </a:solidFill>
            <a:ln w="9525">
              <a:noFill/>
              <a:round/>
              <a:headEnd/>
              <a:tailEnd/>
            </a:ln>
          </p:spPr>
          <p:txBody>
            <a:bodyPr/>
            <a:lstStyle/>
            <a:p>
              <a:endParaRPr lang="en-US"/>
            </a:p>
          </p:txBody>
        </p:sp>
        <p:sp>
          <p:nvSpPr>
            <p:cNvPr id="23647" name="Freeform 82"/>
            <p:cNvSpPr>
              <a:spLocks/>
            </p:cNvSpPr>
            <p:nvPr/>
          </p:nvSpPr>
          <p:spPr bwMode="auto">
            <a:xfrm>
              <a:off x="3799" y="3175"/>
              <a:ext cx="27" cy="51"/>
            </a:xfrm>
            <a:custGeom>
              <a:avLst/>
              <a:gdLst>
                <a:gd name="T0" fmla="*/ 11 w 22"/>
                <a:gd name="T1" fmla="*/ 0 h 53"/>
                <a:gd name="T2" fmla="*/ 0 w 22"/>
                <a:gd name="T3" fmla="*/ 28 h 53"/>
                <a:gd name="T4" fmla="*/ 32 w 22"/>
                <a:gd name="T5" fmla="*/ 43 h 53"/>
                <a:gd name="T6" fmla="*/ 52 w 22"/>
                <a:gd name="T7" fmla="*/ 28 h 53"/>
                <a:gd name="T8" fmla="*/ 61 w 22"/>
                <a:gd name="T9" fmla="*/ 2 h 53"/>
                <a:gd name="T10" fmla="*/ 11 w 22"/>
                <a:gd name="T11" fmla="*/ 0 h 53"/>
                <a:gd name="T12" fmla="*/ 0 60000 65536"/>
                <a:gd name="T13" fmla="*/ 0 60000 65536"/>
                <a:gd name="T14" fmla="*/ 0 60000 65536"/>
                <a:gd name="T15" fmla="*/ 0 60000 65536"/>
                <a:gd name="T16" fmla="*/ 0 60000 65536"/>
                <a:gd name="T17" fmla="*/ 0 60000 65536"/>
                <a:gd name="T18" fmla="*/ 0 w 22"/>
                <a:gd name="T19" fmla="*/ 0 h 53"/>
                <a:gd name="T20" fmla="*/ 22 w 2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22" h="53">
                  <a:moveTo>
                    <a:pt x="4" y="0"/>
                  </a:moveTo>
                  <a:lnTo>
                    <a:pt x="0" y="33"/>
                  </a:lnTo>
                  <a:lnTo>
                    <a:pt x="11" y="53"/>
                  </a:lnTo>
                  <a:lnTo>
                    <a:pt x="19" y="33"/>
                  </a:lnTo>
                  <a:lnTo>
                    <a:pt x="22" y="2"/>
                  </a:lnTo>
                  <a:lnTo>
                    <a:pt x="4" y="0"/>
                  </a:lnTo>
                  <a:close/>
                </a:path>
              </a:pathLst>
            </a:custGeom>
            <a:solidFill>
              <a:srgbClr val="00000F"/>
            </a:solidFill>
            <a:ln w="9525">
              <a:noFill/>
              <a:round/>
              <a:headEnd/>
              <a:tailEnd/>
            </a:ln>
          </p:spPr>
          <p:txBody>
            <a:bodyPr/>
            <a:lstStyle/>
            <a:p>
              <a:endParaRPr lang="en-US"/>
            </a:p>
          </p:txBody>
        </p:sp>
        <p:sp>
          <p:nvSpPr>
            <p:cNvPr id="23648" name="Freeform 83"/>
            <p:cNvSpPr>
              <a:spLocks/>
            </p:cNvSpPr>
            <p:nvPr/>
          </p:nvSpPr>
          <p:spPr bwMode="auto">
            <a:xfrm>
              <a:off x="4547" y="3169"/>
              <a:ext cx="20" cy="49"/>
            </a:xfrm>
            <a:custGeom>
              <a:avLst/>
              <a:gdLst>
                <a:gd name="T0" fmla="*/ 0 w 17"/>
                <a:gd name="T1" fmla="*/ 2 h 50"/>
                <a:gd name="T2" fmla="*/ 0 w 17"/>
                <a:gd name="T3" fmla="*/ 25 h 50"/>
                <a:gd name="T4" fmla="*/ 22 w 17"/>
                <a:gd name="T5" fmla="*/ 45 h 50"/>
                <a:gd name="T6" fmla="*/ 39 w 17"/>
                <a:gd name="T7" fmla="*/ 26 h 50"/>
                <a:gd name="T8" fmla="*/ 39 w 17"/>
                <a:gd name="T9" fmla="*/ 0 h 50"/>
                <a:gd name="T10" fmla="*/ 0 w 17"/>
                <a:gd name="T11" fmla="*/ 2 h 50"/>
                <a:gd name="T12" fmla="*/ 0 60000 65536"/>
                <a:gd name="T13" fmla="*/ 0 60000 65536"/>
                <a:gd name="T14" fmla="*/ 0 60000 65536"/>
                <a:gd name="T15" fmla="*/ 0 60000 65536"/>
                <a:gd name="T16" fmla="*/ 0 60000 65536"/>
                <a:gd name="T17" fmla="*/ 0 60000 65536"/>
                <a:gd name="T18" fmla="*/ 0 w 17"/>
                <a:gd name="T19" fmla="*/ 0 h 50"/>
                <a:gd name="T20" fmla="*/ 17 w 17"/>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7" h="50">
                  <a:moveTo>
                    <a:pt x="0" y="2"/>
                  </a:moveTo>
                  <a:lnTo>
                    <a:pt x="0" y="26"/>
                  </a:lnTo>
                  <a:lnTo>
                    <a:pt x="10" y="50"/>
                  </a:lnTo>
                  <a:lnTo>
                    <a:pt x="17" y="31"/>
                  </a:lnTo>
                  <a:lnTo>
                    <a:pt x="17" y="0"/>
                  </a:lnTo>
                  <a:lnTo>
                    <a:pt x="0" y="2"/>
                  </a:lnTo>
                  <a:close/>
                </a:path>
              </a:pathLst>
            </a:custGeom>
            <a:solidFill>
              <a:srgbClr val="00000F"/>
            </a:solidFill>
            <a:ln w="9525">
              <a:noFill/>
              <a:round/>
              <a:headEnd/>
              <a:tailEnd/>
            </a:ln>
          </p:spPr>
          <p:txBody>
            <a:bodyPr/>
            <a:lstStyle/>
            <a:p>
              <a:endParaRPr lang="en-US"/>
            </a:p>
          </p:txBody>
        </p:sp>
        <p:sp>
          <p:nvSpPr>
            <p:cNvPr id="23649" name="Freeform 84"/>
            <p:cNvSpPr>
              <a:spLocks/>
            </p:cNvSpPr>
            <p:nvPr/>
          </p:nvSpPr>
          <p:spPr bwMode="auto">
            <a:xfrm>
              <a:off x="5134" y="3175"/>
              <a:ext cx="29" cy="47"/>
            </a:xfrm>
            <a:custGeom>
              <a:avLst/>
              <a:gdLst>
                <a:gd name="T0" fmla="*/ 0 w 24"/>
                <a:gd name="T1" fmla="*/ 0 h 48"/>
                <a:gd name="T2" fmla="*/ 15 w 24"/>
                <a:gd name="T3" fmla="*/ 24 h 48"/>
                <a:gd name="T4" fmla="*/ 44 w 24"/>
                <a:gd name="T5" fmla="*/ 43 h 48"/>
                <a:gd name="T6" fmla="*/ 62 w 24"/>
                <a:gd name="T7" fmla="*/ 24 h 48"/>
                <a:gd name="T8" fmla="*/ 50 w 24"/>
                <a:gd name="T9" fmla="*/ 1 h 48"/>
                <a:gd name="T10" fmla="*/ 0 w 24"/>
                <a:gd name="T11" fmla="*/ 0 h 48"/>
                <a:gd name="T12" fmla="*/ 0 60000 65536"/>
                <a:gd name="T13" fmla="*/ 0 60000 65536"/>
                <a:gd name="T14" fmla="*/ 0 60000 65536"/>
                <a:gd name="T15" fmla="*/ 0 60000 65536"/>
                <a:gd name="T16" fmla="*/ 0 60000 65536"/>
                <a:gd name="T17" fmla="*/ 0 60000 65536"/>
                <a:gd name="T18" fmla="*/ 0 w 24"/>
                <a:gd name="T19" fmla="*/ 0 h 48"/>
                <a:gd name="T20" fmla="*/ 24 w 2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4" h="48">
                  <a:moveTo>
                    <a:pt x="0" y="0"/>
                  </a:moveTo>
                  <a:lnTo>
                    <a:pt x="6" y="26"/>
                  </a:lnTo>
                  <a:lnTo>
                    <a:pt x="17" y="48"/>
                  </a:lnTo>
                  <a:lnTo>
                    <a:pt x="24" y="26"/>
                  </a:lnTo>
                  <a:lnTo>
                    <a:pt x="19" y="1"/>
                  </a:lnTo>
                  <a:lnTo>
                    <a:pt x="0" y="0"/>
                  </a:lnTo>
                  <a:close/>
                </a:path>
              </a:pathLst>
            </a:custGeom>
            <a:solidFill>
              <a:srgbClr val="00000F"/>
            </a:solidFill>
            <a:ln w="9525">
              <a:noFill/>
              <a:round/>
              <a:headEnd/>
              <a:tailEnd/>
            </a:ln>
          </p:spPr>
          <p:txBody>
            <a:bodyPr/>
            <a:lstStyle/>
            <a:p>
              <a:endParaRPr lang="en-US"/>
            </a:p>
          </p:txBody>
        </p:sp>
        <p:sp>
          <p:nvSpPr>
            <p:cNvPr id="23650" name="Freeform 85"/>
            <p:cNvSpPr>
              <a:spLocks/>
            </p:cNvSpPr>
            <p:nvPr/>
          </p:nvSpPr>
          <p:spPr bwMode="auto">
            <a:xfrm>
              <a:off x="3919" y="3169"/>
              <a:ext cx="25" cy="61"/>
            </a:xfrm>
            <a:custGeom>
              <a:avLst/>
              <a:gdLst>
                <a:gd name="T0" fmla="*/ 7 w 20"/>
                <a:gd name="T1" fmla="*/ 0 h 62"/>
                <a:gd name="T2" fmla="*/ 0 w 20"/>
                <a:gd name="T3" fmla="*/ 35 h 62"/>
                <a:gd name="T4" fmla="*/ 25 w 20"/>
                <a:gd name="T5" fmla="*/ 57 h 62"/>
                <a:gd name="T6" fmla="*/ 57 w 20"/>
                <a:gd name="T7" fmla="*/ 35 h 62"/>
                <a:gd name="T8" fmla="*/ 61 w 20"/>
                <a:gd name="T9" fmla="*/ 2 h 62"/>
                <a:gd name="T10" fmla="*/ 7 w 20"/>
                <a:gd name="T11" fmla="*/ 0 h 62"/>
                <a:gd name="T12" fmla="*/ 0 60000 65536"/>
                <a:gd name="T13" fmla="*/ 0 60000 65536"/>
                <a:gd name="T14" fmla="*/ 0 60000 65536"/>
                <a:gd name="T15" fmla="*/ 0 60000 65536"/>
                <a:gd name="T16" fmla="*/ 0 60000 65536"/>
                <a:gd name="T17" fmla="*/ 0 60000 65536"/>
                <a:gd name="T18" fmla="*/ 0 w 20"/>
                <a:gd name="T19" fmla="*/ 0 h 62"/>
                <a:gd name="T20" fmla="*/ 20 w 20"/>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20" h="62">
                  <a:moveTo>
                    <a:pt x="2" y="0"/>
                  </a:moveTo>
                  <a:lnTo>
                    <a:pt x="0" y="40"/>
                  </a:lnTo>
                  <a:lnTo>
                    <a:pt x="8" y="62"/>
                  </a:lnTo>
                  <a:lnTo>
                    <a:pt x="19" y="40"/>
                  </a:lnTo>
                  <a:lnTo>
                    <a:pt x="20" y="2"/>
                  </a:lnTo>
                  <a:lnTo>
                    <a:pt x="2" y="0"/>
                  </a:lnTo>
                  <a:close/>
                </a:path>
              </a:pathLst>
            </a:custGeom>
            <a:solidFill>
              <a:srgbClr val="00000F"/>
            </a:solidFill>
            <a:ln w="9525">
              <a:noFill/>
              <a:round/>
              <a:headEnd/>
              <a:tailEnd/>
            </a:ln>
          </p:spPr>
          <p:txBody>
            <a:bodyPr/>
            <a:lstStyle/>
            <a:p>
              <a:endParaRPr lang="en-US"/>
            </a:p>
          </p:txBody>
        </p:sp>
        <p:sp>
          <p:nvSpPr>
            <p:cNvPr id="23651" name="Freeform 86"/>
            <p:cNvSpPr>
              <a:spLocks/>
            </p:cNvSpPr>
            <p:nvPr/>
          </p:nvSpPr>
          <p:spPr bwMode="auto">
            <a:xfrm>
              <a:off x="4661" y="3169"/>
              <a:ext cx="24" cy="49"/>
            </a:xfrm>
            <a:custGeom>
              <a:avLst/>
              <a:gdLst>
                <a:gd name="T0" fmla="*/ 2 w 21"/>
                <a:gd name="T1" fmla="*/ 0 h 49"/>
                <a:gd name="T2" fmla="*/ 0 w 21"/>
                <a:gd name="T3" fmla="*/ 32 h 49"/>
                <a:gd name="T4" fmla="*/ 27 w 21"/>
                <a:gd name="T5" fmla="*/ 49 h 49"/>
                <a:gd name="T6" fmla="*/ 39 w 21"/>
                <a:gd name="T7" fmla="*/ 32 h 49"/>
                <a:gd name="T8" fmla="*/ 40 w 21"/>
                <a:gd name="T9" fmla="*/ 2 h 49"/>
                <a:gd name="T10" fmla="*/ 2 w 21"/>
                <a:gd name="T11" fmla="*/ 0 h 49"/>
                <a:gd name="T12" fmla="*/ 0 60000 65536"/>
                <a:gd name="T13" fmla="*/ 0 60000 65536"/>
                <a:gd name="T14" fmla="*/ 0 60000 65536"/>
                <a:gd name="T15" fmla="*/ 0 60000 65536"/>
                <a:gd name="T16" fmla="*/ 0 60000 65536"/>
                <a:gd name="T17" fmla="*/ 0 60000 65536"/>
                <a:gd name="T18" fmla="*/ 0 w 21"/>
                <a:gd name="T19" fmla="*/ 0 h 49"/>
                <a:gd name="T20" fmla="*/ 21 w 21"/>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21" h="49">
                  <a:moveTo>
                    <a:pt x="2" y="0"/>
                  </a:moveTo>
                  <a:lnTo>
                    <a:pt x="0" y="32"/>
                  </a:lnTo>
                  <a:lnTo>
                    <a:pt x="14" y="49"/>
                  </a:lnTo>
                  <a:lnTo>
                    <a:pt x="20" y="32"/>
                  </a:lnTo>
                  <a:lnTo>
                    <a:pt x="21" y="2"/>
                  </a:lnTo>
                  <a:lnTo>
                    <a:pt x="2" y="0"/>
                  </a:lnTo>
                  <a:close/>
                </a:path>
              </a:pathLst>
            </a:custGeom>
            <a:solidFill>
              <a:srgbClr val="00000F"/>
            </a:solidFill>
            <a:ln w="9525">
              <a:noFill/>
              <a:round/>
              <a:headEnd/>
              <a:tailEnd/>
            </a:ln>
          </p:spPr>
          <p:txBody>
            <a:bodyPr/>
            <a:lstStyle/>
            <a:p>
              <a:endParaRPr lang="en-US"/>
            </a:p>
          </p:txBody>
        </p:sp>
        <p:sp>
          <p:nvSpPr>
            <p:cNvPr id="23652" name="Freeform 87"/>
            <p:cNvSpPr>
              <a:spLocks/>
            </p:cNvSpPr>
            <p:nvPr/>
          </p:nvSpPr>
          <p:spPr bwMode="auto">
            <a:xfrm>
              <a:off x="5240" y="3163"/>
              <a:ext cx="27" cy="59"/>
            </a:xfrm>
            <a:custGeom>
              <a:avLst/>
              <a:gdLst>
                <a:gd name="T0" fmla="*/ 0 w 22"/>
                <a:gd name="T1" fmla="*/ 0 h 60"/>
                <a:gd name="T2" fmla="*/ 14 w 22"/>
                <a:gd name="T3" fmla="*/ 38 h 60"/>
                <a:gd name="T4" fmla="*/ 59 w 22"/>
                <a:gd name="T5" fmla="*/ 55 h 60"/>
                <a:gd name="T6" fmla="*/ 61 w 22"/>
                <a:gd name="T7" fmla="*/ 35 h 60"/>
                <a:gd name="T8" fmla="*/ 39 w 22"/>
                <a:gd name="T9" fmla="*/ 6 h 60"/>
                <a:gd name="T10" fmla="*/ 0 w 22"/>
                <a:gd name="T11" fmla="*/ 0 h 60"/>
                <a:gd name="T12" fmla="*/ 0 60000 65536"/>
                <a:gd name="T13" fmla="*/ 0 60000 65536"/>
                <a:gd name="T14" fmla="*/ 0 60000 65536"/>
                <a:gd name="T15" fmla="*/ 0 60000 65536"/>
                <a:gd name="T16" fmla="*/ 0 60000 65536"/>
                <a:gd name="T17" fmla="*/ 0 60000 65536"/>
                <a:gd name="T18" fmla="*/ 0 w 22"/>
                <a:gd name="T19" fmla="*/ 0 h 60"/>
                <a:gd name="T20" fmla="*/ 22 w 22"/>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2" h="60">
                  <a:moveTo>
                    <a:pt x="0" y="0"/>
                  </a:moveTo>
                  <a:lnTo>
                    <a:pt x="5" y="43"/>
                  </a:lnTo>
                  <a:lnTo>
                    <a:pt x="21" y="60"/>
                  </a:lnTo>
                  <a:lnTo>
                    <a:pt x="22" y="40"/>
                  </a:lnTo>
                  <a:lnTo>
                    <a:pt x="14" y="6"/>
                  </a:lnTo>
                  <a:lnTo>
                    <a:pt x="0" y="0"/>
                  </a:lnTo>
                  <a:close/>
                </a:path>
              </a:pathLst>
            </a:custGeom>
            <a:solidFill>
              <a:srgbClr val="00000F"/>
            </a:solidFill>
            <a:ln w="9525">
              <a:noFill/>
              <a:round/>
              <a:headEnd/>
              <a:tailEnd/>
            </a:ln>
          </p:spPr>
          <p:txBody>
            <a:bodyPr/>
            <a:lstStyle/>
            <a:p>
              <a:endParaRPr lang="en-US"/>
            </a:p>
          </p:txBody>
        </p:sp>
        <p:sp>
          <p:nvSpPr>
            <p:cNvPr id="23653" name="Freeform 88"/>
            <p:cNvSpPr>
              <a:spLocks/>
            </p:cNvSpPr>
            <p:nvPr/>
          </p:nvSpPr>
          <p:spPr bwMode="auto">
            <a:xfrm>
              <a:off x="4045" y="3169"/>
              <a:ext cx="20" cy="57"/>
            </a:xfrm>
            <a:custGeom>
              <a:avLst/>
              <a:gdLst>
                <a:gd name="T0" fmla="*/ 1 w 17"/>
                <a:gd name="T1" fmla="*/ 3 h 56"/>
                <a:gd name="T2" fmla="*/ 0 w 17"/>
                <a:gd name="T3" fmla="*/ 42 h 56"/>
                <a:gd name="T4" fmla="*/ 11 w 17"/>
                <a:gd name="T5" fmla="*/ 61 h 56"/>
                <a:gd name="T6" fmla="*/ 34 w 17"/>
                <a:gd name="T7" fmla="*/ 42 h 56"/>
                <a:gd name="T8" fmla="*/ 39 w 17"/>
                <a:gd name="T9" fmla="*/ 0 h 56"/>
                <a:gd name="T10" fmla="*/ 1 w 17"/>
                <a:gd name="T11" fmla="*/ 3 h 56"/>
                <a:gd name="T12" fmla="*/ 0 60000 65536"/>
                <a:gd name="T13" fmla="*/ 0 60000 65536"/>
                <a:gd name="T14" fmla="*/ 0 60000 65536"/>
                <a:gd name="T15" fmla="*/ 0 60000 65536"/>
                <a:gd name="T16" fmla="*/ 0 60000 65536"/>
                <a:gd name="T17" fmla="*/ 0 60000 65536"/>
                <a:gd name="T18" fmla="*/ 0 w 17"/>
                <a:gd name="T19" fmla="*/ 0 h 56"/>
                <a:gd name="T20" fmla="*/ 17 w 17"/>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7" h="56">
                  <a:moveTo>
                    <a:pt x="1" y="3"/>
                  </a:moveTo>
                  <a:lnTo>
                    <a:pt x="0" y="37"/>
                  </a:lnTo>
                  <a:lnTo>
                    <a:pt x="5" y="56"/>
                  </a:lnTo>
                  <a:lnTo>
                    <a:pt x="15" y="37"/>
                  </a:lnTo>
                  <a:lnTo>
                    <a:pt x="17" y="0"/>
                  </a:lnTo>
                  <a:lnTo>
                    <a:pt x="1" y="3"/>
                  </a:lnTo>
                  <a:close/>
                </a:path>
              </a:pathLst>
            </a:custGeom>
            <a:solidFill>
              <a:srgbClr val="00000F"/>
            </a:solidFill>
            <a:ln w="9525">
              <a:noFill/>
              <a:round/>
              <a:headEnd/>
              <a:tailEnd/>
            </a:ln>
          </p:spPr>
          <p:txBody>
            <a:bodyPr/>
            <a:lstStyle/>
            <a:p>
              <a:endParaRPr lang="en-US"/>
            </a:p>
          </p:txBody>
        </p:sp>
        <p:sp>
          <p:nvSpPr>
            <p:cNvPr id="23654" name="Freeform 89"/>
            <p:cNvSpPr>
              <a:spLocks/>
            </p:cNvSpPr>
            <p:nvPr/>
          </p:nvSpPr>
          <p:spPr bwMode="auto">
            <a:xfrm>
              <a:off x="4784" y="3173"/>
              <a:ext cx="32" cy="47"/>
            </a:xfrm>
            <a:custGeom>
              <a:avLst/>
              <a:gdLst>
                <a:gd name="T0" fmla="*/ 0 w 24"/>
                <a:gd name="T1" fmla="*/ 0 h 50"/>
                <a:gd name="T2" fmla="*/ 9 w 24"/>
                <a:gd name="T3" fmla="*/ 23 h 50"/>
                <a:gd name="T4" fmla="*/ 73 w 24"/>
                <a:gd name="T5" fmla="*/ 37 h 50"/>
                <a:gd name="T6" fmla="*/ 101 w 24"/>
                <a:gd name="T7" fmla="*/ 22 h 50"/>
                <a:gd name="T8" fmla="*/ 87 w 24"/>
                <a:gd name="T9" fmla="*/ 1 h 50"/>
                <a:gd name="T10" fmla="*/ 0 w 24"/>
                <a:gd name="T11" fmla="*/ 0 h 50"/>
                <a:gd name="T12" fmla="*/ 0 60000 65536"/>
                <a:gd name="T13" fmla="*/ 0 60000 65536"/>
                <a:gd name="T14" fmla="*/ 0 60000 65536"/>
                <a:gd name="T15" fmla="*/ 0 60000 65536"/>
                <a:gd name="T16" fmla="*/ 0 60000 65536"/>
                <a:gd name="T17" fmla="*/ 0 60000 65536"/>
                <a:gd name="T18" fmla="*/ 0 w 24"/>
                <a:gd name="T19" fmla="*/ 0 h 50"/>
                <a:gd name="T20" fmla="*/ 24 w 2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 h="50">
                  <a:moveTo>
                    <a:pt x="0" y="0"/>
                  </a:moveTo>
                  <a:lnTo>
                    <a:pt x="2" y="32"/>
                  </a:lnTo>
                  <a:lnTo>
                    <a:pt x="17" y="50"/>
                  </a:lnTo>
                  <a:lnTo>
                    <a:pt x="24" y="30"/>
                  </a:lnTo>
                  <a:lnTo>
                    <a:pt x="21" y="1"/>
                  </a:lnTo>
                  <a:lnTo>
                    <a:pt x="0" y="0"/>
                  </a:lnTo>
                  <a:close/>
                </a:path>
              </a:pathLst>
            </a:custGeom>
            <a:solidFill>
              <a:srgbClr val="00000F"/>
            </a:solidFill>
            <a:ln w="9525">
              <a:noFill/>
              <a:round/>
              <a:headEnd/>
              <a:tailEnd/>
            </a:ln>
          </p:spPr>
          <p:txBody>
            <a:bodyPr/>
            <a:lstStyle/>
            <a:p>
              <a:endParaRPr lang="en-US"/>
            </a:p>
          </p:txBody>
        </p:sp>
        <p:sp>
          <p:nvSpPr>
            <p:cNvPr id="23655" name="Freeform 90"/>
            <p:cNvSpPr>
              <a:spLocks/>
            </p:cNvSpPr>
            <p:nvPr/>
          </p:nvSpPr>
          <p:spPr bwMode="auto">
            <a:xfrm>
              <a:off x="4981" y="3109"/>
              <a:ext cx="29" cy="68"/>
            </a:xfrm>
            <a:custGeom>
              <a:avLst/>
              <a:gdLst>
                <a:gd name="T0" fmla="*/ 0 w 23"/>
                <a:gd name="T1" fmla="*/ 0 h 70"/>
                <a:gd name="T2" fmla="*/ 10 w 23"/>
                <a:gd name="T3" fmla="*/ 46 h 70"/>
                <a:gd name="T4" fmla="*/ 48 w 23"/>
                <a:gd name="T5" fmla="*/ 60 h 70"/>
                <a:gd name="T6" fmla="*/ 74 w 23"/>
                <a:gd name="T7" fmla="*/ 44 h 70"/>
                <a:gd name="T8" fmla="*/ 67 w 23"/>
                <a:gd name="T9" fmla="*/ 3 h 70"/>
                <a:gd name="T10" fmla="*/ 0 w 23"/>
                <a:gd name="T11" fmla="*/ 0 h 70"/>
                <a:gd name="T12" fmla="*/ 0 60000 65536"/>
                <a:gd name="T13" fmla="*/ 0 60000 65536"/>
                <a:gd name="T14" fmla="*/ 0 60000 65536"/>
                <a:gd name="T15" fmla="*/ 0 60000 65536"/>
                <a:gd name="T16" fmla="*/ 0 60000 65536"/>
                <a:gd name="T17" fmla="*/ 0 60000 65536"/>
                <a:gd name="T18" fmla="*/ 0 w 23"/>
                <a:gd name="T19" fmla="*/ 0 h 70"/>
                <a:gd name="T20" fmla="*/ 23 w 23"/>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23" h="70">
                  <a:moveTo>
                    <a:pt x="0" y="0"/>
                  </a:moveTo>
                  <a:lnTo>
                    <a:pt x="3" y="51"/>
                  </a:lnTo>
                  <a:lnTo>
                    <a:pt x="15" y="70"/>
                  </a:lnTo>
                  <a:lnTo>
                    <a:pt x="23" y="49"/>
                  </a:lnTo>
                  <a:lnTo>
                    <a:pt x="21" y="3"/>
                  </a:lnTo>
                  <a:lnTo>
                    <a:pt x="0" y="0"/>
                  </a:lnTo>
                  <a:close/>
                </a:path>
              </a:pathLst>
            </a:custGeom>
            <a:solidFill>
              <a:srgbClr val="00000F"/>
            </a:solidFill>
            <a:ln w="9525">
              <a:noFill/>
              <a:round/>
              <a:headEnd/>
              <a:tailEnd/>
            </a:ln>
          </p:spPr>
          <p:txBody>
            <a:bodyPr/>
            <a:lstStyle/>
            <a:p>
              <a:endParaRPr lang="en-US"/>
            </a:p>
          </p:txBody>
        </p:sp>
        <p:sp>
          <p:nvSpPr>
            <p:cNvPr id="23656" name="Freeform 91"/>
            <p:cNvSpPr>
              <a:spLocks/>
            </p:cNvSpPr>
            <p:nvPr/>
          </p:nvSpPr>
          <p:spPr bwMode="auto">
            <a:xfrm>
              <a:off x="4163" y="3173"/>
              <a:ext cx="20" cy="57"/>
            </a:xfrm>
            <a:custGeom>
              <a:avLst/>
              <a:gdLst>
                <a:gd name="T0" fmla="*/ 0 w 17"/>
                <a:gd name="T1" fmla="*/ 0 h 59"/>
                <a:gd name="T2" fmla="*/ 0 w 17"/>
                <a:gd name="T3" fmla="*/ 31 h 59"/>
                <a:gd name="T4" fmla="*/ 18 w 17"/>
                <a:gd name="T5" fmla="*/ 49 h 59"/>
                <a:gd name="T6" fmla="*/ 36 w 17"/>
                <a:gd name="T7" fmla="*/ 24 h 59"/>
                <a:gd name="T8" fmla="*/ 39 w 17"/>
                <a:gd name="T9" fmla="*/ 1 h 59"/>
                <a:gd name="T10" fmla="*/ 0 w 17"/>
                <a:gd name="T11" fmla="*/ 0 h 59"/>
                <a:gd name="T12" fmla="*/ 0 60000 65536"/>
                <a:gd name="T13" fmla="*/ 0 60000 65536"/>
                <a:gd name="T14" fmla="*/ 0 60000 65536"/>
                <a:gd name="T15" fmla="*/ 0 60000 65536"/>
                <a:gd name="T16" fmla="*/ 0 60000 65536"/>
                <a:gd name="T17" fmla="*/ 0 60000 65536"/>
                <a:gd name="T18" fmla="*/ 0 w 17"/>
                <a:gd name="T19" fmla="*/ 0 h 59"/>
                <a:gd name="T20" fmla="*/ 17 w 17"/>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7" h="59">
                  <a:moveTo>
                    <a:pt x="0" y="0"/>
                  </a:moveTo>
                  <a:lnTo>
                    <a:pt x="0" y="36"/>
                  </a:lnTo>
                  <a:lnTo>
                    <a:pt x="8" y="59"/>
                  </a:lnTo>
                  <a:lnTo>
                    <a:pt x="16" y="29"/>
                  </a:lnTo>
                  <a:lnTo>
                    <a:pt x="17" y="1"/>
                  </a:lnTo>
                  <a:lnTo>
                    <a:pt x="0" y="0"/>
                  </a:lnTo>
                  <a:close/>
                </a:path>
              </a:pathLst>
            </a:custGeom>
            <a:solidFill>
              <a:srgbClr val="00000F"/>
            </a:solidFill>
            <a:ln w="9525">
              <a:noFill/>
              <a:round/>
              <a:headEnd/>
              <a:tailEnd/>
            </a:ln>
          </p:spPr>
          <p:txBody>
            <a:bodyPr/>
            <a:lstStyle/>
            <a:p>
              <a:endParaRPr lang="en-US"/>
            </a:p>
          </p:txBody>
        </p:sp>
        <p:sp>
          <p:nvSpPr>
            <p:cNvPr id="23657" name="Freeform 92"/>
            <p:cNvSpPr>
              <a:spLocks/>
            </p:cNvSpPr>
            <p:nvPr/>
          </p:nvSpPr>
          <p:spPr bwMode="auto">
            <a:xfrm>
              <a:off x="4905" y="3173"/>
              <a:ext cx="22" cy="49"/>
            </a:xfrm>
            <a:custGeom>
              <a:avLst/>
              <a:gdLst>
                <a:gd name="T0" fmla="*/ 0 w 18"/>
                <a:gd name="T1" fmla="*/ 1 h 50"/>
                <a:gd name="T2" fmla="*/ 0 w 18"/>
                <a:gd name="T3" fmla="*/ 26 h 50"/>
                <a:gd name="T4" fmla="*/ 22 w 18"/>
                <a:gd name="T5" fmla="*/ 45 h 50"/>
                <a:gd name="T6" fmla="*/ 49 w 18"/>
                <a:gd name="T7" fmla="*/ 29 h 50"/>
                <a:gd name="T8" fmla="*/ 33 w 18"/>
                <a:gd name="T9" fmla="*/ 0 h 50"/>
                <a:gd name="T10" fmla="*/ 0 w 18"/>
                <a:gd name="T11" fmla="*/ 1 h 50"/>
                <a:gd name="T12" fmla="*/ 0 60000 65536"/>
                <a:gd name="T13" fmla="*/ 0 60000 65536"/>
                <a:gd name="T14" fmla="*/ 0 60000 65536"/>
                <a:gd name="T15" fmla="*/ 0 60000 65536"/>
                <a:gd name="T16" fmla="*/ 0 60000 65536"/>
                <a:gd name="T17" fmla="*/ 0 60000 65536"/>
                <a:gd name="T18" fmla="*/ 0 w 18"/>
                <a:gd name="T19" fmla="*/ 0 h 50"/>
                <a:gd name="T20" fmla="*/ 18 w 18"/>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8" h="50">
                  <a:moveTo>
                    <a:pt x="0" y="1"/>
                  </a:moveTo>
                  <a:lnTo>
                    <a:pt x="0" y="31"/>
                  </a:lnTo>
                  <a:lnTo>
                    <a:pt x="8" y="50"/>
                  </a:lnTo>
                  <a:lnTo>
                    <a:pt x="18" y="34"/>
                  </a:lnTo>
                  <a:lnTo>
                    <a:pt x="12" y="0"/>
                  </a:lnTo>
                  <a:lnTo>
                    <a:pt x="0" y="1"/>
                  </a:lnTo>
                  <a:close/>
                </a:path>
              </a:pathLst>
            </a:custGeom>
            <a:solidFill>
              <a:srgbClr val="00000F"/>
            </a:solidFill>
            <a:ln w="9525">
              <a:noFill/>
              <a:round/>
              <a:headEnd/>
              <a:tailEnd/>
            </a:ln>
          </p:spPr>
          <p:txBody>
            <a:bodyPr/>
            <a:lstStyle/>
            <a:p>
              <a:endParaRPr lang="en-US"/>
            </a:p>
          </p:txBody>
        </p:sp>
        <p:sp>
          <p:nvSpPr>
            <p:cNvPr id="23658" name="Freeform 93"/>
            <p:cNvSpPr>
              <a:spLocks/>
            </p:cNvSpPr>
            <p:nvPr/>
          </p:nvSpPr>
          <p:spPr bwMode="auto">
            <a:xfrm>
              <a:off x="4858" y="3111"/>
              <a:ext cx="24" cy="74"/>
            </a:xfrm>
            <a:custGeom>
              <a:avLst/>
              <a:gdLst>
                <a:gd name="T0" fmla="*/ 0 w 20"/>
                <a:gd name="T1" fmla="*/ 0 h 76"/>
                <a:gd name="T2" fmla="*/ 1 w 20"/>
                <a:gd name="T3" fmla="*/ 51 h 76"/>
                <a:gd name="T4" fmla="*/ 34 w 20"/>
                <a:gd name="T5" fmla="*/ 66 h 76"/>
                <a:gd name="T6" fmla="*/ 50 w 20"/>
                <a:gd name="T7" fmla="*/ 51 h 76"/>
                <a:gd name="T8" fmla="*/ 44 w 20"/>
                <a:gd name="T9" fmla="*/ 1 h 76"/>
                <a:gd name="T10" fmla="*/ 0 w 20"/>
                <a:gd name="T11" fmla="*/ 0 h 76"/>
                <a:gd name="T12" fmla="*/ 0 60000 65536"/>
                <a:gd name="T13" fmla="*/ 0 60000 65536"/>
                <a:gd name="T14" fmla="*/ 0 60000 65536"/>
                <a:gd name="T15" fmla="*/ 0 60000 65536"/>
                <a:gd name="T16" fmla="*/ 0 60000 65536"/>
                <a:gd name="T17" fmla="*/ 0 60000 65536"/>
                <a:gd name="T18" fmla="*/ 0 w 20"/>
                <a:gd name="T19" fmla="*/ 0 h 76"/>
                <a:gd name="T20" fmla="*/ 20 w 20"/>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20" h="76">
                  <a:moveTo>
                    <a:pt x="0" y="0"/>
                  </a:moveTo>
                  <a:lnTo>
                    <a:pt x="1" y="57"/>
                  </a:lnTo>
                  <a:lnTo>
                    <a:pt x="13" y="76"/>
                  </a:lnTo>
                  <a:lnTo>
                    <a:pt x="20" y="56"/>
                  </a:lnTo>
                  <a:lnTo>
                    <a:pt x="18" y="1"/>
                  </a:lnTo>
                  <a:lnTo>
                    <a:pt x="0" y="0"/>
                  </a:lnTo>
                  <a:close/>
                </a:path>
              </a:pathLst>
            </a:custGeom>
            <a:solidFill>
              <a:srgbClr val="00000F"/>
            </a:solidFill>
            <a:ln w="9525">
              <a:noFill/>
              <a:round/>
              <a:headEnd/>
              <a:tailEnd/>
            </a:ln>
          </p:spPr>
          <p:txBody>
            <a:bodyPr/>
            <a:lstStyle/>
            <a:p>
              <a:endParaRPr lang="en-US"/>
            </a:p>
          </p:txBody>
        </p:sp>
        <p:sp>
          <p:nvSpPr>
            <p:cNvPr id="23659" name="Freeform 94"/>
            <p:cNvSpPr>
              <a:spLocks/>
            </p:cNvSpPr>
            <p:nvPr/>
          </p:nvSpPr>
          <p:spPr bwMode="auto">
            <a:xfrm>
              <a:off x="3680" y="3169"/>
              <a:ext cx="27" cy="57"/>
            </a:xfrm>
            <a:custGeom>
              <a:avLst/>
              <a:gdLst>
                <a:gd name="T0" fmla="*/ 9 w 22"/>
                <a:gd name="T1" fmla="*/ 0 h 56"/>
                <a:gd name="T2" fmla="*/ 0 w 22"/>
                <a:gd name="T3" fmla="*/ 39 h 56"/>
                <a:gd name="T4" fmla="*/ 14 w 22"/>
                <a:gd name="T5" fmla="*/ 61 h 56"/>
                <a:gd name="T6" fmla="*/ 59 w 22"/>
                <a:gd name="T7" fmla="*/ 39 h 56"/>
                <a:gd name="T8" fmla="*/ 61 w 22"/>
                <a:gd name="T9" fmla="*/ 4 h 56"/>
                <a:gd name="T10" fmla="*/ 9 w 22"/>
                <a:gd name="T11" fmla="*/ 0 h 56"/>
                <a:gd name="T12" fmla="*/ 0 60000 65536"/>
                <a:gd name="T13" fmla="*/ 0 60000 65536"/>
                <a:gd name="T14" fmla="*/ 0 60000 65536"/>
                <a:gd name="T15" fmla="*/ 0 60000 65536"/>
                <a:gd name="T16" fmla="*/ 0 60000 65536"/>
                <a:gd name="T17" fmla="*/ 0 60000 65536"/>
                <a:gd name="T18" fmla="*/ 0 w 22"/>
                <a:gd name="T19" fmla="*/ 0 h 56"/>
                <a:gd name="T20" fmla="*/ 22 w 2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2" h="56">
                  <a:moveTo>
                    <a:pt x="3" y="0"/>
                  </a:moveTo>
                  <a:lnTo>
                    <a:pt x="0" y="34"/>
                  </a:lnTo>
                  <a:lnTo>
                    <a:pt x="5" y="56"/>
                  </a:lnTo>
                  <a:lnTo>
                    <a:pt x="21" y="34"/>
                  </a:lnTo>
                  <a:lnTo>
                    <a:pt x="22" y="4"/>
                  </a:lnTo>
                  <a:lnTo>
                    <a:pt x="3" y="0"/>
                  </a:lnTo>
                  <a:close/>
                </a:path>
              </a:pathLst>
            </a:custGeom>
            <a:solidFill>
              <a:srgbClr val="00000F"/>
            </a:solidFill>
            <a:ln w="9525">
              <a:noFill/>
              <a:round/>
              <a:headEnd/>
              <a:tailEnd/>
            </a:ln>
          </p:spPr>
          <p:txBody>
            <a:bodyPr/>
            <a:lstStyle/>
            <a:p>
              <a:endParaRPr lang="en-US"/>
            </a:p>
          </p:txBody>
        </p:sp>
        <p:sp>
          <p:nvSpPr>
            <p:cNvPr id="23660" name="Freeform 95"/>
            <p:cNvSpPr>
              <a:spLocks/>
            </p:cNvSpPr>
            <p:nvPr/>
          </p:nvSpPr>
          <p:spPr bwMode="auto">
            <a:xfrm>
              <a:off x="4434" y="3169"/>
              <a:ext cx="20" cy="53"/>
            </a:xfrm>
            <a:custGeom>
              <a:avLst/>
              <a:gdLst>
                <a:gd name="T0" fmla="*/ 0 w 17"/>
                <a:gd name="T1" fmla="*/ 3 h 54"/>
                <a:gd name="T2" fmla="*/ 1 w 17"/>
                <a:gd name="T3" fmla="*/ 34 h 54"/>
                <a:gd name="T4" fmla="*/ 25 w 17"/>
                <a:gd name="T5" fmla="*/ 49 h 54"/>
                <a:gd name="T6" fmla="*/ 31 w 17"/>
                <a:gd name="T7" fmla="*/ 33 h 54"/>
                <a:gd name="T8" fmla="*/ 39 w 17"/>
                <a:gd name="T9" fmla="*/ 0 h 54"/>
                <a:gd name="T10" fmla="*/ 0 w 17"/>
                <a:gd name="T11" fmla="*/ 3 h 54"/>
                <a:gd name="T12" fmla="*/ 0 60000 65536"/>
                <a:gd name="T13" fmla="*/ 0 60000 65536"/>
                <a:gd name="T14" fmla="*/ 0 60000 65536"/>
                <a:gd name="T15" fmla="*/ 0 60000 65536"/>
                <a:gd name="T16" fmla="*/ 0 60000 65536"/>
                <a:gd name="T17" fmla="*/ 0 60000 65536"/>
                <a:gd name="T18" fmla="*/ 0 w 17"/>
                <a:gd name="T19" fmla="*/ 0 h 54"/>
                <a:gd name="T20" fmla="*/ 17 w 17"/>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17" h="54">
                  <a:moveTo>
                    <a:pt x="0" y="3"/>
                  </a:moveTo>
                  <a:lnTo>
                    <a:pt x="1" y="39"/>
                  </a:lnTo>
                  <a:lnTo>
                    <a:pt x="11" y="54"/>
                  </a:lnTo>
                  <a:lnTo>
                    <a:pt x="14" y="38"/>
                  </a:lnTo>
                  <a:lnTo>
                    <a:pt x="17" y="0"/>
                  </a:lnTo>
                  <a:lnTo>
                    <a:pt x="0" y="3"/>
                  </a:lnTo>
                  <a:close/>
                </a:path>
              </a:pathLst>
            </a:custGeom>
            <a:solidFill>
              <a:srgbClr val="00000F"/>
            </a:solidFill>
            <a:ln w="9525">
              <a:noFill/>
              <a:round/>
              <a:headEnd/>
              <a:tailEnd/>
            </a:ln>
          </p:spPr>
          <p:txBody>
            <a:bodyPr/>
            <a:lstStyle/>
            <a:p>
              <a:endParaRPr lang="en-US"/>
            </a:p>
          </p:txBody>
        </p:sp>
        <p:sp>
          <p:nvSpPr>
            <p:cNvPr id="23661" name="Freeform 96"/>
            <p:cNvSpPr>
              <a:spLocks/>
            </p:cNvSpPr>
            <p:nvPr/>
          </p:nvSpPr>
          <p:spPr bwMode="auto">
            <a:xfrm>
              <a:off x="4193" y="3222"/>
              <a:ext cx="19" cy="51"/>
            </a:xfrm>
            <a:custGeom>
              <a:avLst/>
              <a:gdLst>
                <a:gd name="T0" fmla="*/ 0 w 16"/>
                <a:gd name="T1" fmla="*/ 0 h 52"/>
                <a:gd name="T2" fmla="*/ 0 w 16"/>
                <a:gd name="T3" fmla="*/ 34 h 52"/>
                <a:gd name="T4" fmla="*/ 24 w 16"/>
                <a:gd name="T5" fmla="*/ 47 h 52"/>
                <a:gd name="T6" fmla="*/ 38 w 16"/>
                <a:gd name="T7" fmla="*/ 37 h 52"/>
                <a:gd name="T8" fmla="*/ 38 w 16"/>
                <a:gd name="T9" fmla="*/ 0 h 52"/>
                <a:gd name="T10" fmla="*/ 0 w 16"/>
                <a:gd name="T11" fmla="*/ 0 h 52"/>
                <a:gd name="T12" fmla="*/ 0 60000 65536"/>
                <a:gd name="T13" fmla="*/ 0 60000 65536"/>
                <a:gd name="T14" fmla="*/ 0 60000 65536"/>
                <a:gd name="T15" fmla="*/ 0 60000 65536"/>
                <a:gd name="T16" fmla="*/ 0 60000 65536"/>
                <a:gd name="T17" fmla="*/ 0 60000 65536"/>
                <a:gd name="T18" fmla="*/ 0 w 16"/>
                <a:gd name="T19" fmla="*/ 0 h 52"/>
                <a:gd name="T20" fmla="*/ 16 w 16"/>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6" h="52">
                  <a:moveTo>
                    <a:pt x="0" y="0"/>
                  </a:moveTo>
                  <a:lnTo>
                    <a:pt x="0" y="39"/>
                  </a:lnTo>
                  <a:lnTo>
                    <a:pt x="10" y="52"/>
                  </a:lnTo>
                  <a:lnTo>
                    <a:pt x="16" y="42"/>
                  </a:lnTo>
                  <a:lnTo>
                    <a:pt x="16" y="0"/>
                  </a:lnTo>
                  <a:lnTo>
                    <a:pt x="0" y="0"/>
                  </a:lnTo>
                  <a:close/>
                </a:path>
              </a:pathLst>
            </a:custGeom>
            <a:solidFill>
              <a:srgbClr val="00000F"/>
            </a:solidFill>
            <a:ln w="9525">
              <a:noFill/>
              <a:round/>
              <a:headEnd/>
              <a:tailEnd/>
            </a:ln>
          </p:spPr>
          <p:txBody>
            <a:bodyPr/>
            <a:lstStyle/>
            <a:p>
              <a:endParaRPr lang="en-US"/>
            </a:p>
          </p:txBody>
        </p:sp>
        <p:sp>
          <p:nvSpPr>
            <p:cNvPr id="23662" name="Freeform 97"/>
            <p:cNvSpPr>
              <a:spLocks/>
            </p:cNvSpPr>
            <p:nvPr/>
          </p:nvSpPr>
          <p:spPr bwMode="auto">
            <a:xfrm>
              <a:off x="4934" y="3220"/>
              <a:ext cx="27" cy="59"/>
            </a:xfrm>
            <a:custGeom>
              <a:avLst/>
              <a:gdLst>
                <a:gd name="T0" fmla="*/ 0 w 22"/>
                <a:gd name="T1" fmla="*/ 0 h 58"/>
                <a:gd name="T2" fmla="*/ 9 w 22"/>
                <a:gd name="T3" fmla="*/ 45 h 58"/>
                <a:gd name="T4" fmla="*/ 47 w 22"/>
                <a:gd name="T5" fmla="*/ 63 h 58"/>
                <a:gd name="T6" fmla="*/ 61 w 22"/>
                <a:gd name="T7" fmla="*/ 44 h 58"/>
                <a:gd name="T8" fmla="*/ 47 w 22"/>
                <a:gd name="T9" fmla="*/ 0 h 58"/>
                <a:gd name="T10" fmla="*/ 0 w 22"/>
                <a:gd name="T11" fmla="*/ 0 h 58"/>
                <a:gd name="T12" fmla="*/ 0 60000 65536"/>
                <a:gd name="T13" fmla="*/ 0 60000 65536"/>
                <a:gd name="T14" fmla="*/ 0 60000 65536"/>
                <a:gd name="T15" fmla="*/ 0 60000 65536"/>
                <a:gd name="T16" fmla="*/ 0 60000 65536"/>
                <a:gd name="T17" fmla="*/ 0 60000 65536"/>
                <a:gd name="T18" fmla="*/ 0 w 22"/>
                <a:gd name="T19" fmla="*/ 0 h 58"/>
                <a:gd name="T20" fmla="*/ 22 w 22"/>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22" h="58">
                  <a:moveTo>
                    <a:pt x="0" y="0"/>
                  </a:moveTo>
                  <a:lnTo>
                    <a:pt x="3" y="40"/>
                  </a:lnTo>
                  <a:lnTo>
                    <a:pt x="16" y="58"/>
                  </a:lnTo>
                  <a:lnTo>
                    <a:pt x="22" y="39"/>
                  </a:lnTo>
                  <a:lnTo>
                    <a:pt x="16" y="0"/>
                  </a:lnTo>
                  <a:lnTo>
                    <a:pt x="0" y="0"/>
                  </a:lnTo>
                  <a:close/>
                </a:path>
              </a:pathLst>
            </a:custGeom>
            <a:solidFill>
              <a:srgbClr val="00000F"/>
            </a:solidFill>
            <a:ln w="9525">
              <a:noFill/>
              <a:round/>
              <a:headEnd/>
              <a:tailEnd/>
            </a:ln>
          </p:spPr>
          <p:txBody>
            <a:bodyPr/>
            <a:lstStyle/>
            <a:p>
              <a:endParaRPr lang="en-US"/>
            </a:p>
          </p:txBody>
        </p:sp>
        <p:sp>
          <p:nvSpPr>
            <p:cNvPr id="23663" name="Freeform 98"/>
            <p:cNvSpPr>
              <a:spLocks/>
            </p:cNvSpPr>
            <p:nvPr/>
          </p:nvSpPr>
          <p:spPr bwMode="auto">
            <a:xfrm>
              <a:off x="4737" y="3111"/>
              <a:ext cx="22" cy="76"/>
            </a:xfrm>
            <a:custGeom>
              <a:avLst/>
              <a:gdLst>
                <a:gd name="T0" fmla="*/ 0 w 18"/>
                <a:gd name="T1" fmla="*/ 0 h 78"/>
                <a:gd name="T2" fmla="*/ 0 w 18"/>
                <a:gd name="T3" fmla="*/ 51 h 78"/>
                <a:gd name="T4" fmla="*/ 24 w 18"/>
                <a:gd name="T5" fmla="*/ 68 h 78"/>
                <a:gd name="T6" fmla="*/ 49 w 18"/>
                <a:gd name="T7" fmla="*/ 50 h 78"/>
                <a:gd name="T8" fmla="*/ 48 w 18"/>
                <a:gd name="T9" fmla="*/ 4 h 78"/>
                <a:gd name="T10" fmla="*/ 0 w 18"/>
                <a:gd name="T11" fmla="*/ 0 h 78"/>
                <a:gd name="T12" fmla="*/ 0 60000 65536"/>
                <a:gd name="T13" fmla="*/ 0 60000 65536"/>
                <a:gd name="T14" fmla="*/ 0 60000 65536"/>
                <a:gd name="T15" fmla="*/ 0 60000 65536"/>
                <a:gd name="T16" fmla="*/ 0 60000 65536"/>
                <a:gd name="T17" fmla="*/ 0 60000 65536"/>
                <a:gd name="T18" fmla="*/ 0 w 18"/>
                <a:gd name="T19" fmla="*/ 0 h 78"/>
                <a:gd name="T20" fmla="*/ 18 w 18"/>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8" h="78">
                  <a:moveTo>
                    <a:pt x="0" y="0"/>
                  </a:moveTo>
                  <a:lnTo>
                    <a:pt x="0" y="56"/>
                  </a:lnTo>
                  <a:lnTo>
                    <a:pt x="9" y="78"/>
                  </a:lnTo>
                  <a:lnTo>
                    <a:pt x="18" y="55"/>
                  </a:lnTo>
                  <a:lnTo>
                    <a:pt x="17" y="4"/>
                  </a:lnTo>
                  <a:lnTo>
                    <a:pt x="0" y="0"/>
                  </a:lnTo>
                  <a:close/>
                </a:path>
              </a:pathLst>
            </a:custGeom>
            <a:solidFill>
              <a:srgbClr val="00000F"/>
            </a:solidFill>
            <a:ln w="9525">
              <a:noFill/>
              <a:round/>
              <a:headEnd/>
              <a:tailEnd/>
            </a:ln>
          </p:spPr>
          <p:txBody>
            <a:bodyPr/>
            <a:lstStyle/>
            <a:p>
              <a:endParaRPr lang="en-US"/>
            </a:p>
          </p:txBody>
        </p:sp>
        <p:sp>
          <p:nvSpPr>
            <p:cNvPr id="23664" name="Freeform 99"/>
            <p:cNvSpPr>
              <a:spLocks/>
            </p:cNvSpPr>
            <p:nvPr/>
          </p:nvSpPr>
          <p:spPr bwMode="auto">
            <a:xfrm>
              <a:off x="4153" y="3269"/>
              <a:ext cx="22" cy="53"/>
            </a:xfrm>
            <a:custGeom>
              <a:avLst/>
              <a:gdLst>
                <a:gd name="T0" fmla="*/ 0 w 19"/>
                <a:gd name="T1" fmla="*/ 0 h 54"/>
                <a:gd name="T2" fmla="*/ 2 w 19"/>
                <a:gd name="T3" fmla="*/ 35 h 54"/>
                <a:gd name="T4" fmla="*/ 16 w 19"/>
                <a:gd name="T5" fmla="*/ 49 h 54"/>
                <a:gd name="T6" fmla="*/ 36 w 19"/>
                <a:gd name="T7" fmla="*/ 38 h 54"/>
                <a:gd name="T8" fmla="*/ 39 w 19"/>
                <a:gd name="T9" fmla="*/ 5 h 54"/>
                <a:gd name="T10" fmla="*/ 0 w 19"/>
                <a:gd name="T11" fmla="*/ 0 h 54"/>
                <a:gd name="T12" fmla="*/ 0 60000 65536"/>
                <a:gd name="T13" fmla="*/ 0 60000 65536"/>
                <a:gd name="T14" fmla="*/ 0 60000 65536"/>
                <a:gd name="T15" fmla="*/ 0 60000 65536"/>
                <a:gd name="T16" fmla="*/ 0 60000 65536"/>
                <a:gd name="T17" fmla="*/ 0 60000 65536"/>
                <a:gd name="T18" fmla="*/ 0 w 19"/>
                <a:gd name="T19" fmla="*/ 0 h 54"/>
                <a:gd name="T20" fmla="*/ 19 w 19"/>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19" h="54">
                  <a:moveTo>
                    <a:pt x="0" y="0"/>
                  </a:moveTo>
                  <a:lnTo>
                    <a:pt x="2" y="40"/>
                  </a:lnTo>
                  <a:lnTo>
                    <a:pt x="8" y="54"/>
                  </a:lnTo>
                  <a:lnTo>
                    <a:pt x="17" y="43"/>
                  </a:lnTo>
                  <a:lnTo>
                    <a:pt x="19" y="5"/>
                  </a:lnTo>
                  <a:lnTo>
                    <a:pt x="0" y="0"/>
                  </a:lnTo>
                  <a:close/>
                </a:path>
              </a:pathLst>
            </a:custGeom>
            <a:solidFill>
              <a:srgbClr val="00000F"/>
            </a:solidFill>
            <a:ln w="9525">
              <a:noFill/>
              <a:round/>
              <a:headEnd/>
              <a:tailEnd/>
            </a:ln>
          </p:spPr>
          <p:txBody>
            <a:bodyPr/>
            <a:lstStyle/>
            <a:p>
              <a:endParaRPr lang="en-US"/>
            </a:p>
          </p:txBody>
        </p:sp>
        <p:sp>
          <p:nvSpPr>
            <p:cNvPr id="23665" name="Freeform 100"/>
            <p:cNvSpPr>
              <a:spLocks/>
            </p:cNvSpPr>
            <p:nvPr/>
          </p:nvSpPr>
          <p:spPr bwMode="auto">
            <a:xfrm>
              <a:off x="4863" y="3273"/>
              <a:ext cx="27" cy="39"/>
            </a:xfrm>
            <a:custGeom>
              <a:avLst/>
              <a:gdLst>
                <a:gd name="T0" fmla="*/ 0 w 22"/>
                <a:gd name="T1" fmla="*/ 0 h 40"/>
                <a:gd name="T2" fmla="*/ 2 w 22"/>
                <a:gd name="T3" fmla="*/ 23 h 40"/>
                <a:gd name="T4" fmla="*/ 39 w 22"/>
                <a:gd name="T5" fmla="*/ 35 h 40"/>
                <a:gd name="T6" fmla="*/ 61 w 22"/>
                <a:gd name="T7" fmla="*/ 23 h 40"/>
                <a:gd name="T8" fmla="*/ 48 w 22"/>
                <a:gd name="T9" fmla="*/ 0 h 40"/>
                <a:gd name="T10" fmla="*/ 0 w 22"/>
                <a:gd name="T11" fmla="*/ 0 h 40"/>
                <a:gd name="T12" fmla="*/ 0 60000 65536"/>
                <a:gd name="T13" fmla="*/ 0 60000 65536"/>
                <a:gd name="T14" fmla="*/ 0 60000 65536"/>
                <a:gd name="T15" fmla="*/ 0 60000 65536"/>
                <a:gd name="T16" fmla="*/ 0 60000 65536"/>
                <a:gd name="T17" fmla="*/ 0 60000 65536"/>
                <a:gd name="T18" fmla="*/ 0 w 22"/>
                <a:gd name="T19" fmla="*/ 0 h 40"/>
                <a:gd name="T20" fmla="*/ 22 w 2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2" h="40">
                  <a:moveTo>
                    <a:pt x="0" y="0"/>
                  </a:moveTo>
                  <a:lnTo>
                    <a:pt x="2" y="28"/>
                  </a:lnTo>
                  <a:lnTo>
                    <a:pt x="14" y="40"/>
                  </a:lnTo>
                  <a:lnTo>
                    <a:pt x="22" y="28"/>
                  </a:lnTo>
                  <a:lnTo>
                    <a:pt x="17" y="0"/>
                  </a:lnTo>
                  <a:lnTo>
                    <a:pt x="0" y="0"/>
                  </a:lnTo>
                  <a:close/>
                </a:path>
              </a:pathLst>
            </a:custGeom>
            <a:solidFill>
              <a:srgbClr val="00000F"/>
            </a:solidFill>
            <a:ln w="9525">
              <a:noFill/>
              <a:round/>
              <a:headEnd/>
              <a:tailEnd/>
            </a:ln>
          </p:spPr>
          <p:txBody>
            <a:bodyPr/>
            <a:lstStyle/>
            <a:p>
              <a:endParaRPr lang="en-US"/>
            </a:p>
          </p:txBody>
        </p:sp>
        <p:sp>
          <p:nvSpPr>
            <p:cNvPr id="23666" name="Freeform 101"/>
            <p:cNvSpPr>
              <a:spLocks/>
            </p:cNvSpPr>
            <p:nvPr/>
          </p:nvSpPr>
          <p:spPr bwMode="auto">
            <a:xfrm>
              <a:off x="4316" y="3224"/>
              <a:ext cx="22" cy="53"/>
            </a:xfrm>
            <a:custGeom>
              <a:avLst/>
              <a:gdLst>
                <a:gd name="T0" fmla="*/ 0 w 18"/>
                <a:gd name="T1" fmla="*/ 1 h 54"/>
                <a:gd name="T2" fmla="*/ 0 w 18"/>
                <a:gd name="T3" fmla="*/ 28 h 54"/>
                <a:gd name="T4" fmla="*/ 29 w 18"/>
                <a:gd name="T5" fmla="*/ 49 h 54"/>
                <a:gd name="T6" fmla="*/ 49 w 18"/>
                <a:gd name="T7" fmla="*/ 28 h 54"/>
                <a:gd name="T8" fmla="*/ 49 w 18"/>
                <a:gd name="T9" fmla="*/ 0 h 54"/>
                <a:gd name="T10" fmla="*/ 0 w 18"/>
                <a:gd name="T11" fmla="*/ 1 h 54"/>
                <a:gd name="T12" fmla="*/ 0 60000 65536"/>
                <a:gd name="T13" fmla="*/ 0 60000 65536"/>
                <a:gd name="T14" fmla="*/ 0 60000 65536"/>
                <a:gd name="T15" fmla="*/ 0 60000 65536"/>
                <a:gd name="T16" fmla="*/ 0 60000 65536"/>
                <a:gd name="T17" fmla="*/ 0 60000 65536"/>
                <a:gd name="T18" fmla="*/ 0 w 18"/>
                <a:gd name="T19" fmla="*/ 0 h 54"/>
                <a:gd name="T20" fmla="*/ 18 w 1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18" h="54">
                  <a:moveTo>
                    <a:pt x="0" y="1"/>
                  </a:moveTo>
                  <a:lnTo>
                    <a:pt x="0" y="33"/>
                  </a:lnTo>
                  <a:lnTo>
                    <a:pt x="11" y="54"/>
                  </a:lnTo>
                  <a:lnTo>
                    <a:pt x="18" y="33"/>
                  </a:lnTo>
                  <a:lnTo>
                    <a:pt x="18" y="0"/>
                  </a:lnTo>
                  <a:lnTo>
                    <a:pt x="0" y="1"/>
                  </a:lnTo>
                  <a:close/>
                </a:path>
              </a:pathLst>
            </a:custGeom>
            <a:solidFill>
              <a:srgbClr val="00000F"/>
            </a:solidFill>
            <a:ln w="9525">
              <a:noFill/>
              <a:round/>
              <a:headEnd/>
              <a:tailEnd/>
            </a:ln>
          </p:spPr>
          <p:txBody>
            <a:bodyPr/>
            <a:lstStyle/>
            <a:p>
              <a:endParaRPr lang="en-US"/>
            </a:p>
          </p:txBody>
        </p:sp>
        <p:sp>
          <p:nvSpPr>
            <p:cNvPr id="23667" name="Freeform 102"/>
            <p:cNvSpPr>
              <a:spLocks/>
            </p:cNvSpPr>
            <p:nvPr/>
          </p:nvSpPr>
          <p:spPr bwMode="auto">
            <a:xfrm>
              <a:off x="5050" y="3220"/>
              <a:ext cx="34" cy="49"/>
            </a:xfrm>
            <a:custGeom>
              <a:avLst/>
              <a:gdLst>
                <a:gd name="T0" fmla="*/ 0 w 29"/>
                <a:gd name="T1" fmla="*/ 0 h 51"/>
                <a:gd name="T2" fmla="*/ 13 w 29"/>
                <a:gd name="T3" fmla="*/ 33 h 51"/>
                <a:gd name="T4" fmla="*/ 47 w 29"/>
                <a:gd name="T5" fmla="*/ 41 h 51"/>
                <a:gd name="T6" fmla="*/ 64 w 29"/>
                <a:gd name="T7" fmla="*/ 30 h 51"/>
                <a:gd name="T8" fmla="*/ 48 w 29"/>
                <a:gd name="T9" fmla="*/ 2 h 51"/>
                <a:gd name="T10" fmla="*/ 0 w 29"/>
                <a:gd name="T11" fmla="*/ 0 h 51"/>
                <a:gd name="T12" fmla="*/ 0 60000 65536"/>
                <a:gd name="T13" fmla="*/ 0 60000 65536"/>
                <a:gd name="T14" fmla="*/ 0 60000 65536"/>
                <a:gd name="T15" fmla="*/ 0 60000 65536"/>
                <a:gd name="T16" fmla="*/ 0 60000 65536"/>
                <a:gd name="T17" fmla="*/ 0 60000 65536"/>
                <a:gd name="T18" fmla="*/ 0 w 29"/>
                <a:gd name="T19" fmla="*/ 0 h 51"/>
                <a:gd name="T20" fmla="*/ 29 w 29"/>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 h="51">
                  <a:moveTo>
                    <a:pt x="0" y="0"/>
                  </a:moveTo>
                  <a:lnTo>
                    <a:pt x="6" y="38"/>
                  </a:lnTo>
                  <a:lnTo>
                    <a:pt x="21" y="51"/>
                  </a:lnTo>
                  <a:lnTo>
                    <a:pt x="29" y="35"/>
                  </a:lnTo>
                  <a:lnTo>
                    <a:pt x="22" y="2"/>
                  </a:lnTo>
                  <a:lnTo>
                    <a:pt x="0" y="0"/>
                  </a:lnTo>
                  <a:close/>
                </a:path>
              </a:pathLst>
            </a:custGeom>
            <a:solidFill>
              <a:srgbClr val="00000F"/>
            </a:solidFill>
            <a:ln w="9525">
              <a:noFill/>
              <a:round/>
              <a:headEnd/>
              <a:tailEnd/>
            </a:ln>
          </p:spPr>
          <p:txBody>
            <a:bodyPr/>
            <a:lstStyle/>
            <a:p>
              <a:endParaRPr lang="en-US"/>
            </a:p>
          </p:txBody>
        </p:sp>
        <p:sp>
          <p:nvSpPr>
            <p:cNvPr id="23668" name="Freeform 103"/>
            <p:cNvSpPr>
              <a:spLocks/>
            </p:cNvSpPr>
            <p:nvPr/>
          </p:nvSpPr>
          <p:spPr bwMode="auto">
            <a:xfrm>
              <a:off x="4286" y="3173"/>
              <a:ext cx="27" cy="59"/>
            </a:xfrm>
            <a:custGeom>
              <a:avLst/>
              <a:gdLst>
                <a:gd name="T0" fmla="*/ 8 w 21"/>
                <a:gd name="T1" fmla="*/ 1 h 61"/>
                <a:gd name="T2" fmla="*/ 0 w 21"/>
                <a:gd name="T3" fmla="*/ 35 h 61"/>
                <a:gd name="T4" fmla="*/ 36 w 21"/>
                <a:gd name="T5" fmla="*/ 51 h 61"/>
                <a:gd name="T6" fmla="*/ 75 w 21"/>
                <a:gd name="T7" fmla="*/ 28 h 61"/>
                <a:gd name="T8" fmla="*/ 66 w 21"/>
                <a:gd name="T9" fmla="*/ 0 h 61"/>
                <a:gd name="T10" fmla="*/ 8 w 21"/>
                <a:gd name="T11" fmla="*/ 1 h 61"/>
                <a:gd name="T12" fmla="*/ 0 60000 65536"/>
                <a:gd name="T13" fmla="*/ 0 60000 65536"/>
                <a:gd name="T14" fmla="*/ 0 60000 65536"/>
                <a:gd name="T15" fmla="*/ 0 60000 65536"/>
                <a:gd name="T16" fmla="*/ 0 60000 65536"/>
                <a:gd name="T17" fmla="*/ 0 60000 65536"/>
                <a:gd name="T18" fmla="*/ 0 w 21"/>
                <a:gd name="T19" fmla="*/ 0 h 61"/>
                <a:gd name="T20" fmla="*/ 21 w 21"/>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21" h="61">
                  <a:moveTo>
                    <a:pt x="2" y="1"/>
                  </a:moveTo>
                  <a:lnTo>
                    <a:pt x="0" y="40"/>
                  </a:lnTo>
                  <a:lnTo>
                    <a:pt x="10" y="61"/>
                  </a:lnTo>
                  <a:lnTo>
                    <a:pt x="21" y="33"/>
                  </a:lnTo>
                  <a:lnTo>
                    <a:pt x="19" y="0"/>
                  </a:lnTo>
                  <a:lnTo>
                    <a:pt x="2" y="1"/>
                  </a:lnTo>
                  <a:close/>
                </a:path>
              </a:pathLst>
            </a:custGeom>
            <a:solidFill>
              <a:srgbClr val="00000F"/>
            </a:solidFill>
            <a:ln w="9525">
              <a:noFill/>
              <a:round/>
              <a:headEnd/>
              <a:tailEnd/>
            </a:ln>
          </p:spPr>
          <p:txBody>
            <a:bodyPr/>
            <a:lstStyle/>
            <a:p>
              <a:endParaRPr lang="en-US"/>
            </a:p>
          </p:txBody>
        </p:sp>
        <p:sp>
          <p:nvSpPr>
            <p:cNvPr id="23669" name="Freeform 104"/>
            <p:cNvSpPr>
              <a:spLocks/>
            </p:cNvSpPr>
            <p:nvPr/>
          </p:nvSpPr>
          <p:spPr bwMode="auto">
            <a:xfrm>
              <a:off x="5028" y="3173"/>
              <a:ext cx="27" cy="43"/>
            </a:xfrm>
            <a:custGeom>
              <a:avLst/>
              <a:gdLst>
                <a:gd name="T0" fmla="*/ 0 w 22"/>
                <a:gd name="T1" fmla="*/ 0 h 45"/>
                <a:gd name="T2" fmla="*/ 2 w 22"/>
                <a:gd name="T3" fmla="*/ 29 h 45"/>
                <a:gd name="T4" fmla="*/ 41 w 22"/>
                <a:gd name="T5" fmla="*/ 35 h 45"/>
                <a:gd name="T6" fmla="*/ 61 w 22"/>
                <a:gd name="T7" fmla="*/ 28 h 45"/>
                <a:gd name="T8" fmla="*/ 48 w 22"/>
                <a:gd name="T9" fmla="*/ 1 h 45"/>
                <a:gd name="T10" fmla="*/ 0 w 22"/>
                <a:gd name="T11" fmla="*/ 0 h 45"/>
                <a:gd name="T12" fmla="*/ 0 60000 65536"/>
                <a:gd name="T13" fmla="*/ 0 60000 65536"/>
                <a:gd name="T14" fmla="*/ 0 60000 65536"/>
                <a:gd name="T15" fmla="*/ 0 60000 65536"/>
                <a:gd name="T16" fmla="*/ 0 60000 65536"/>
                <a:gd name="T17" fmla="*/ 0 60000 65536"/>
                <a:gd name="T18" fmla="*/ 0 w 22"/>
                <a:gd name="T19" fmla="*/ 0 h 45"/>
                <a:gd name="T20" fmla="*/ 22 w 2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2" h="45">
                  <a:moveTo>
                    <a:pt x="0" y="0"/>
                  </a:moveTo>
                  <a:lnTo>
                    <a:pt x="2" y="35"/>
                  </a:lnTo>
                  <a:lnTo>
                    <a:pt x="15" y="45"/>
                  </a:lnTo>
                  <a:lnTo>
                    <a:pt x="22" y="33"/>
                  </a:lnTo>
                  <a:lnTo>
                    <a:pt x="17" y="1"/>
                  </a:lnTo>
                  <a:lnTo>
                    <a:pt x="0" y="0"/>
                  </a:lnTo>
                  <a:close/>
                </a:path>
              </a:pathLst>
            </a:custGeom>
            <a:solidFill>
              <a:srgbClr val="00000F"/>
            </a:solidFill>
            <a:ln w="9525">
              <a:noFill/>
              <a:round/>
              <a:headEnd/>
              <a:tailEnd/>
            </a:ln>
          </p:spPr>
          <p:txBody>
            <a:bodyPr/>
            <a:lstStyle/>
            <a:p>
              <a:endParaRPr lang="en-US"/>
            </a:p>
          </p:txBody>
        </p:sp>
        <p:sp>
          <p:nvSpPr>
            <p:cNvPr id="23670" name="Freeform 105"/>
            <p:cNvSpPr>
              <a:spLocks/>
            </p:cNvSpPr>
            <p:nvPr/>
          </p:nvSpPr>
          <p:spPr bwMode="auto">
            <a:xfrm>
              <a:off x="4368" y="3111"/>
              <a:ext cx="22" cy="64"/>
            </a:xfrm>
            <a:custGeom>
              <a:avLst/>
              <a:gdLst>
                <a:gd name="T0" fmla="*/ 1 w 20"/>
                <a:gd name="T1" fmla="*/ 1 h 65"/>
                <a:gd name="T2" fmla="*/ 0 w 20"/>
                <a:gd name="T3" fmla="*/ 35 h 65"/>
                <a:gd name="T4" fmla="*/ 20 w 20"/>
                <a:gd name="T5" fmla="*/ 60 h 65"/>
                <a:gd name="T6" fmla="*/ 32 w 20"/>
                <a:gd name="T7" fmla="*/ 37 h 65"/>
                <a:gd name="T8" fmla="*/ 29 w 20"/>
                <a:gd name="T9" fmla="*/ 0 h 65"/>
                <a:gd name="T10" fmla="*/ 1 w 20"/>
                <a:gd name="T11" fmla="*/ 1 h 65"/>
                <a:gd name="T12" fmla="*/ 0 60000 65536"/>
                <a:gd name="T13" fmla="*/ 0 60000 65536"/>
                <a:gd name="T14" fmla="*/ 0 60000 65536"/>
                <a:gd name="T15" fmla="*/ 0 60000 65536"/>
                <a:gd name="T16" fmla="*/ 0 60000 65536"/>
                <a:gd name="T17" fmla="*/ 0 60000 65536"/>
                <a:gd name="T18" fmla="*/ 0 w 20"/>
                <a:gd name="T19" fmla="*/ 0 h 65"/>
                <a:gd name="T20" fmla="*/ 20 w 20"/>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20" h="65">
                  <a:moveTo>
                    <a:pt x="1" y="1"/>
                  </a:moveTo>
                  <a:lnTo>
                    <a:pt x="0" y="40"/>
                  </a:lnTo>
                  <a:lnTo>
                    <a:pt x="13" y="65"/>
                  </a:lnTo>
                  <a:lnTo>
                    <a:pt x="20" y="42"/>
                  </a:lnTo>
                  <a:lnTo>
                    <a:pt x="18" y="0"/>
                  </a:lnTo>
                  <a:lnTo>
                    <a:pt x="1" y="1"/>
                  </a:lnTo>
                  <a:close/>
                </a:path>
              </a:pathLst>
            </a:custGeom>
            <a:solidFill>
              <a:srgbClr val="00000F"/>
            </a:solidFill>
            <a:ln w="9525">
              <a:noFill/>
              <a:round/>
              <a:headEnd/>
              <a:tailEnd/>
            </a:ln>
          </p:spPr>
          <p:txBody>
            <a:bodyPr/>
            <a:lstStyle/>
            <a:p>
              <a:endParaRPr lang="en-US"/>
            </a:p>
          </p:txBody>
        </p:sp>
        <p:sp>
          <p:nvSpPr>
            <p:cNvPr id="23671" name="Freeform 106"/>
            <p:cNvSpPr>
              <a:spLocks/>
            </p:cNvSpPr>
            <p:nvPr/>
          </p:nvSpPr>
          <p:spPr bwMode="auto">
            <a:xfrm>
              <a:off x="3944" y="3224"/>
              <a:ext cx="22" cy="49"/>
            </a:xfrm>
            <a:custGeom>
              <a:avLst/>
              <a:gdLst>
                <a:gd name="T0" fmla="*/ 9 w 18"/>
                <a:gd name="T1" fmla="*/ 1 h 51"/>
                <a:gd name="T2" fmla="*/ 0 w 18"/>
                <a:gd name="T3" fmla="*/ 30 h 51"/>
                <a:gd name="T4" fmla="*/ 20 w 18"/>
                <a:gd name="T5" fmla="*/ 41 h 51"/>
                <a:gd name="T6" fmla="*/ 48 w 18"/>
                <a:gd name="T7" fmla="*/ 28 h 51"/>
                <a:gd name="T8" fmla="*/ 49 w 18"/>
                <a:gd name="T9" fmla="*/ 0 h 51"/>
                <a:gd name="T10" fmla="*/ 9 w 18"/>
                <a:gd name="T11" fmla="*/ 1 h 51"/>
                <a:gd name="T12" fmla="*/ 0 60000 65536"/>
                <a:gd name="T13" fmla="*/ 0 60000 65536"/>
                <a:gd name="T14" fmla="*/ 0 60000 65536"/>
                <a:gd name="T15" fmla="*/ 0 60000 65536"/>
                <a:gd name="T16" fmla="*/ 0 60000 65536"/>
                <a:gd name="T17" fmla="*/ 0 60000 65536"/>
                <a:gd name="T18" fmla="*/ 0 w 18"/>
                <a:gd name="T19" fmla="*/ 0 h 51"/>
                <a:gd name="T20" fmla="*/ 18 w 18"/>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18" h="51">
                  <a:moveTo>
                    <a:pt x="3" y="1"/>
                  </a:moveTo>
                  <a:lnTo>
                    <a:pt x="0" y="35"/>
                  </a:lnTo>
                  <a:lnTo>
                    <a:pt x="7" y="51"/>
                  </a:lnTo>
                  <a:lnTo>
                    <a:pt x="17" y="33"/>
                  </a:lnTo>
                  <a:lnTo>
                    <a:pt x="18" y="0"/>
                  </a:lnTo>
                  <a:lnTo>
                    <a:pt x="3" y="1"/>
                  </a:lnTo>
                  <a:close/>
                </a:path>
              </a:pathLst>
            </a:custGeom>
            <a:solidFill>
              <a:srgbClr val="00000F"/>
            </a:solidFill>
            <a:ln w="9525">
              <a:noFill/>
              <a:round/>
              <a:headEnd/>
              <a:tailEnd/>
            </a:ln>
          </p:spPr>
          <p:txBody>
            <a:bodyPr/>
            <a:lstStyle/>
            <a:p>
              <a:endParaRPr lang="en-US"/>
            </a:p>
          </p:txBody>
        </p:sp>
        <p:sp>
          <p:nvSpPr>
            <p:cNvPr id="23672" name="Freeform 107"/>
            <p:cNvSpPr>
              <a:spLocks/>
            </p:cNvSpPr>
            <p:nvPr/>
          </p:nvSpPr>
          <p:spPr bwMode="auto">
            <a:xfrm>
              <a:off x="4690" y="3216"/>
              <a:ext cx="20" cy="55"/>
            </a:xfrm>
            <a:custGeom>
              <a:avLst/>
              <a:gdLst>
                <a:gd name="T0" fmla="*/ 0 w 16"/>
                <a:gd name="T1" fmla="*/ 1 h 55"/>
                <a:gd name="T2" fmla="*/ 1 w 16"/>
                <a:gd name="T3" fmla="*/ 33 h 55"/>
                <a:gd name="T4" fmla="*/ 26 w 16"/>
                <a:gd name="T5" fmla="*/ 55 h 55"/>
                <a:gd name="T6" fmla="*/ 49 w 16"/>
                <a:gd name="T7" fmla="*/ 36 h 55"/>
                <a:gd name="T8" fmla="*/ 49 w 16"/>
                <a:gd name="T9" fmla="*/ 0 h 55"/>
                <a:gd name="T10" fmla="*/ 0 w 16"/>
                <a:gd name="T11" fmla="*/ 1 h 55"/>
                <a:gd name="T12" fmla="*/ 0 60000 65536"/>
                <a:gd name="T13" fmla="*/ 0 60000 65536"/>
                <a:gd name="T14" fmla="*/ 0 60000 65536"/>
                <a:gd name="T15" fmla="*/ 0 60000 65536"/>
                <a:gd name="T16" fmla="*/ 0 60000 65536"/>
                <a:gd name="T17" fmla="*/ 0 60000 65536"/>
                <a:gd name="T18" fmla="*/ 0 w 16"/>
                <a:gd name="T19" fmla="*/ 0 h 55"/>
                <a:gd name="T20" fmla="*/ 16 w 1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6" h="55">
                  <a:moveTo>
                    <a:pt x="0" y="1"/>
                  </a:moveTo>
                  <a:lnTo>
                    <a:pt x="1" y="33"/>
                  </a:lnTo>
                  <a:lnTo>
                    <a:pt x="9" y="55"/>
                  </a:lnTo>
                  <a:lnTo>
                    <a:pt x="16" y="36"/>
                  </a:lnTo>
                  <a:lnTo>
                    <a:pt x="16" y="0"/>
                  </a:lnTo>
                  <a:lnTo>
                    <a:pt x="0" y="1"/>
                  </a:lnTo>
                  <a:close/>
                </a:path>
              </a:pathLst>
            </a:custGeom>
            <a:solidFill>
              <a:srgbClr val="00000F"/>
            </a:solidFill>
            <a:ln w="9525">
              <a:noFill/>
              <a:round/>
              <a:headEnd/>
              <a:tailEnd/>
            </a:ln>
          </p:spPr>
          <p:txBody>
            <a:bodyPr/>
            <a:lstStyle/>
            <a:p>
              <a:endParaRPr lang="en-US"/>
            </a:p>
          </p:txBody>
        </p:sp>
        <p:sp>
          <p:nvSpPr>
            <p:cNvPr id="23673" name="Freeform 108"/>
            <p:cNvSpPr>
              <a:spLocks/>
            </p:cNvSpPr>
            <p:nvPr/>
          </p:nvSpPr>
          <p:spPr bwMode="auto">
            <a:xfrm>
              <a:off x="5264" y="3271"/>
              <a:ext cx="30" cy="49"/>
            </a:xfrm>
            <a:custGeom>
              <a:avLst/>
              <a:gdLst>
                <a:gd name="T0" fmla="*/ 0 w 23"/>
                <a:gd name="T1" fmla="*/ 1 h 51"/>
                <a:gd name="T2" fmla="*/ 21 w 23"/>
                <a:gd name="T3" fmla="*/ 27 h 51"/>
                <a:gd name="T4" fmla="*/ 65 w 23"/>
                <a:gd name="T5" fmla="*/ 41 h 51"/>
                <a:gd name="T6" fmla="*/ 87 w 23"/>
                <a:gd name="T7" fmla="*/ 22 h 51"/>
                <a:gd name="T8" fmla="*/ 60 w 23"/>
                <a:gd name="T9" fmla="*/ 0 h 51"/>
                <a:gd name="T10" fmla="*/ 0 w 23"/>
                <a:gd name="T11" fmla="*/ 1 h 51"/>
                <a:gd name="T12" fmla="*/ 0 60000 65536"/>
                <a:gd name="T13" fmla="*/ 0 60000 65536"/>
                <a:gd name="T14" fmla="*/ 0 60000 65536"/>
                <a:gd name="T15" fmla="*/ 0 60000 65536"/>
                <a:gd name="T16" fmla="*/ 0 60000 65536"/>
                <a:gd name="T17" fmla="*/ 0 60000 65536"/>
                <a:gd name="T18" fmla="*/ 0 w 23"/>
                <a:gd name="T19" fmla="*/ 0 h 51"/>
                <a:gd name="T20" fmla="*/ 23 w 2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3" h="51">
                  <a:moveTo>
                    <a:pt x="0" y="1"/>
                  </a:moveTo>
                  <a:lnTo>
                    <a:pt x="5" y="32"/>
                  </a:lnTo>
                  <a:lnTo>
                    <a:pt x="17" y="51"/>
                  </a:lnTo>
                  <a:lnTo>
                    <a:pt x="23" y="27"/>
                  </a:lnTo>
                  <a:lnTo>
                    <a:pt x="16" y="0"/>
                  </a:lnTo>
                  <a:lnTo>
                    <a:pt x="0" y="1"/>
                  </a:lnTo>
                  <a:close/>
                </a:path>
              </a:pathLst>
            </a:custGeom>
            <a:solidFill>
              <a:srgbClr val="00000F"/>
            </a:solidFill>
            <a:ln w="9525">
              <a:noFill/>
              <a:round/>
              <a:headEnd/>
              <a:tailEnd/>
            </a:ln>
          </p:spPr>
          <p:txBody>
            <a:bodyPr/>
            <a:lstStyle/>
            <a:p>
              <a:endParaRPr lang="en-US"/>
            </a:p>
          </p:txBody>
        </p:sp>
        <p:sp>
          <p:nvSpPr>
            <p:cNvPr id="23674" name="Freeform 109"/>
            <p:cNvSpPr>
              <a:spLocks/>
            </p:cNvSpPr>
            <p:nvPr/>
          </p:nvSpPr>
          <p:spPr bwMode="auto">
            <a:xfrm>
              <a:off x="4067" y="3222"/>
              <a:ext cx="22" cy="49"/>
            </a:xfrm>
            <a:custGeom>
              <a:avLst/>
              <a:gdLst>
                <a:gd name="T0" fmla="*/ 0 w 17"/>
                <a:gd name="T1" fmla="*/ 0 h 49"/>
                <a:gd name="T2" fmla="*/ 0 w 17"/>
                <a:gd name="T3" fmla="*/ 31 h 49"/>
                <a:gd name="T4" fmla="*/ 28 w 17"/>
                <a:gd name="T5" fmla="*/ 49 h 49"/>
                <a:gd name="T6" fmla="*/ 61 w 17"/>
                <a:gd name="T7" fmla="*/ 34 h 49"/>
                <a:gd name="T8" fmla="*/ 61 w 17"/>
                <a:gd name="T9" fmla="*/ 2 h 49"/>
                <a:gd name="T10" fmla="*/ 0 w 17"/>
                <a:gd name="T11" fmla="*/ 0 h 49"/>
                <a:gd name="T12" fmla="*/ 0 60000 65536"/>
                <a:gd name="T13" fmla="*/ 0 60000 65536"/>
                <a:gd name="T14" fmla="*/ 0 60000 65536"/>
                <a:gd name="T15" fmla="*/ 0 60000 65536"/>
                <a:gd name="T16" fmla="*/ 0 60000 65536"/>
                <a:gd name="T17" fmla="*/ 0 60000 65536"/>
                <a:gd name="T18" fmla="*/ 0 w 17"/>
                <a:gd name="T19" fmla="*/ 0 h 49"/>
                <a:gd name="T20" fmla="*/ 17 w 17"/>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7" h="49">
                  <a:moveTo>
                    <a:pt x="0" y="0"/>
                  </a:moveTo>
                  <a:lnTo>
                    <a:pt x="0" y="31"/>
                  </a:lnTo>
                  <a:lnTo>
                    <a:pt x="8" y="49"/>
                  </a:lnTo>
                  <a:lnTo>
                    <a:pt x="17" y="34"/>
                  </a:lnTo>
                  <a:lnTo>
                    <a:pt x="17" y="2"/>
                  </a:lnTo>
                  <a:lnTo>
                    <a:pt x="0" y="0"/>
                  </a:lnTo>
                  <a:close/>
                </a:path>
              </a:pathLst>
            </a:custGeom>
            <a:solidFill>
              <a:srgbClr val="00000F"/>
            </a:solidFill>
            <a:ln w="9525">
              <a:noFill/>
              <a:round/>
              <a:headEnd/>
              <a:tailEnd/>
            </a:ln>
          </p:spPr>
          <p:txBody>
            <a:bodyPr/>
            <a:lstStyle/>
            <a:p>
              <a:endParaRPr lang="en-US"/>
            </a:p>
          </p:txBody>
        </p:sp>
        <p:sp>
          <p:nvSpPr>
            <p:cNvPr id="23675" name="Freeform 110"/>
            <p:cNvSpPr>
              <a:spLocks/>
            </p:cNvSpPr>
            <p:nvPr/>
          </p:nvSpPr>
          <p:spPr bwMode="auto">
            <a:xfrm>
              <a:off x="4811" y="3220"/>
              <a:ext cx="22" cy="55"/>
            </a:xfrm>
            <a:custGeom>
              <a:avLst/>
              <a:gdLst>
                <a:gd name="T0" fmla="*/ 0 w 18"/>
                <a:gd name="T1" fmla="*/ 0 h 56"/>
                <a:gd name="T2" fmla="*/ 1 w 18"/>
                <a:gd name="T3" fmla="*/ 30 h 56"/>
                <a:gd name="T4" fmla="*/ 24 w 18"/>
                <a:gd name="T5" fmla="*/ 51 h 56"/>
                <a:gd name="T6" fmla="*/ 49 w 18"/>
                <a:gd name="T7" fmla="*/ 28 h 56"/>
                <a:gd name="T8" fmla="*/ 33 w 18"/>
                <a:gd name="T9" fmla="*/ 2 h 56"/>
                <a:gd name="T10" fmla="*/ 0 w 18"/>
                <a:gd name="T11" fmla="*/ 0 h 56"/>
                <a:gd name="T12" fmla="*/ 0 60000 65536"/>
                <a:gd name="T13" fmla="*/ 0 60000 65536"/>
                <a:gd name="T14" fmla="*/ 0 60000 65536"/>
                <a:gd name="T15" fmla="*/ 0 60000 65536"/>
                <a:gd name="T16" fmla="*/ 0 60000 65536"/>
                <a:gd name="T17" fmla="*/ 0 60000 65536"/>
                <a:gd name="T18" fmla="*/ 0 w 18"/>
                <a:gd name="T19" fmla="*/ 0 h 56"/>
                <a:gd name="T20" fmla="*/ 18 w 1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8" h="56">
                  <a:moveTo>
                    <a:pt x="0" y="0"/>
                  </a:moveTo>
                  <a:lnTo>
                    <a:pt x="1" y="35"/>
                  </a:lnTo>
                  <a:lnTo>
                    <a:pt x="9" y="56"/>
                  </a:lnTo>
                  <a:lnTo>
                    <a:pt x="18" y="31"/>
                  </a:lnTo>
                  <a:lnTo>
                    <a:pt x="12" y="2"/>
                  </a:lnTo>
                  <a:lnTo>
                    <a:pt x="0" y="0"/>
                  </a:lnTo>
                  <a:close/>
                </a:path>
              </a:pathLst>
            </a:custGeom>
            <a:solidFill>
              <a:srgbClr val="00000F"/>
            </a:solidFill>
            <a:ln w="9525">
              <a:noFill/>
              <a:round/>
              <a:headEnd/>
              <a:tailEnd/>
            </a:ln>
          </p:spPr>
          <p:txBody>
            <a:bodyPr/>
            <a:lstStyle/>
            <a:p>
              <a:endParaRPr lang="en-US"/>
            </a:p>
          </p:txBody>
        </p:sp>
        <p:sp>
          <p:nvSpPr>
            <p:cNvPr id="23676" name="Freeform 111"/>
            <p:cNvSpPr>
              <a:spLocks/>
            </p:cNvSpPr>
            <p:nvPr/>
          </p:nvSpPr>
          <p:spPr bwMode="auto">
            <a:xfrm>
              <a:off x="4614" y="3111"/>
              <a:ext cx="25" cy="74"/>
            </a:xfrm>
            <a:custGeom>
              <a:avLst/>
              <a:gdLst>
                <a:gd name="T0" fmla="*/ 0 w 20"/>
                <a:gd name="T1" fmla="*/ 0 h 76"/>
                <a:gd name="T2" fmla="*/ 9 w 20"/>
                <a:gd name="T3" fmla="*/ 43 h 76"/>
                <a:gd name="T4" fmla="*/ 40 w 20"/>
                <a:gd name="T5" fmla="*/ 66 h 76"/>
                <a:gd name="T6" fmla="*/ 61 w 20"/>
                <a:gd name="T7" fmla="*/ 52 h 76"/>
                <a:gd name="T8" fmla="*/ 61 w 20"/>
                <a:gd name="T9" fmla="*/ 2 h 76"/>
                <a:gd name="T10" fmla="*/ 0 w 20"/>
                <a:gd name="T11" fmla="*/ 0 h 76"/>
                <a:gd name="T12" fmla="*/ 0 60000 65536"/>
                <a:gd name="T13" fmla="*/ 0 60000 65536"/>
                <a:gd name="T14" fmla="*/ 0 60000 65536"/>
                <a:gd name="T15" fmla="*/ 0 60000 65536"/>
                <a:gd name="T16" fmla="*/ 0 60000 65536"/>
                <a:gd name="T17" fmla="*/ 0 60000 65536"/>
                <a:gd name="T18" fmla="*/ 0 w 20"/>
                <a:gd name="T19" fmla="*/ 0 h 76"/>
                <a:gd name="T20" fmla="*/ 20 w 20"/>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20" h="76">
                  <a:moveTo>
                    <a:pt x="0" y="0"/>
                  </a:moveTo>
                  <a:lnTo>
                    <a:pt x="3" y="48"/>
                  </a:lnTo>
                  <a:lnTo>
                    <a:pt x="14" y="76"/>
                  </a:lnTo>
                  <a:lnTo>
                    <a:pt x="20" y="58"/>
                  </a:lnTo>
                  <a:lnTo>
                    <a:pt x="20" y="2"/>
                  </a:lnTo>
                  <a:lnTo>
                    <a:pt x="0" y="0"/>
                  </a:lnTo>
                  <a:close/>
                </a:path>
              </a:pathLst>
            </a:custGeom>
            <a:solidFill>
              <a:srgbClr val="00000F"/>
            </a:solidFill>
            <a:ln w="9525">
              <a:noFill/>
              <a:round/>
              <a:headEnd/>
              <a:tailEnd/>
            </a:ln>
          </p:spPr>
          <p:txBody>
            <a:bodyPr/>
            <a:lstStyle/>
            <a:p>
              <a:endParaRPr lang="en-US"/>
            </a:p>
          </p:txBody>
        </p:sp>
        <p:sp>
          <p:nvSpPr>
            <p:cNvPr id="23677" name="Freeform 112"/>
            <p:cNvSpPr>
              <a:spLocks/>
            </p:cNvSpPr>
            <p:nvPr/>
          </p:nvSpPr>
          <p:spPr bwMode="auto">
            <a:xfrm>
              <a:off x="5168" y="3114"/>
              <a:ext cx="37" cy="61"/>
            </a:xfrm>
            <a:custGeom>
              <a:avLst/>
              <a:gdLst>
                <a:gd name="T0" fmla="*/ 0 w 29"/>
                <a:gd name="T1" fmla="*/ 0 h 63"/>
                <a:gd name="T2" fmla="*/ 36 w 29"/>
                <a:gd name="T3" fmla="*/ 34 h 63"/>
                <a:gd name="T4" fmla="*/ 37 w 29"/>
                <a:gd name="T5" fmla="*/ 49 h 63"/>
                <a:gd name="T6" fmla="*/ 98 w 29"/>
                <a:gd name="T7" fmla="*/ 53 h 63"/>
                <a:gd name="T8" fmla="*/ 98 w 29"/>
                <a:gd name="T9" fmla="*/ 34 h 63"/>
                <a:gd name="T10" fmla="*/ 77 w 29"/>
                <a:gd name="T11" fmla="*/ 0 h 63"/>
                <a:gd name="T12" fmla="*/ 0 w 29"/>
                <a:gd name="T13" fmla="*/ 0 h 63"/>
                <a:gd name="T14" fmla="*/ 0 60000 65536"/>
                <a:gd name="T15" fmla="*/ 0 60000 65536"/>
                <a:gd name="T16" fmla="*/ 0 60000 65536"/>
                <a:gd name="T17" fmla="*/ 0 60000 65536"/>
                <a:gd name="T18" fmla="*/ 0 60000 65536"/>
                <a:gd name="T19" fmla="*/ 0 60000 65536"/>
                <a:gd name="T20" fmla="*/ 0 60000 65536"/>
                <a:gd name="T21" fmla="*/ 0 w 29"/>
                <a:gd name="T22" fmla="*/ 0 h 63"/>
                <a:gd name="T23" fmla="*/ 29 w 29"/>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63">
                  <a:moveTo>
                    <a:pt x="0" y="0"/>
                  </a:moveTo>
                  <a:lnTo>
                    <a:pt x="10" y="39"/>
                  </a:lnTo>
                  <a:lnTo>
                    <a:pt x="11" y="59"/>
                  </a:lnTo>
                  <a:lnTo>
                    <a:pt x="29" y="63"/>
                  </a:lnTo>
                  <a:lnTo>
                    <a:pt x="29" y="39"/>
                  </a:lnTo>
                  <a:lnTo>
                    <a:pt x="23" y="0"/>
                  </a:lnTo>
                  <a:lnTo>
                    <a:pt x="0" y="0"/>
                  </a:lnTo>
                  <a:close/>
                </a:path>
              </a:pathLst>
            </a:custGeom>
            <a:solidFill>
              <a:srgbClr val="00000F"/>
            </a:solidFill>
            <a:ln w="9525">
              <a:noFill/>
              <a:round/>
              <a:headEnd/>
              <a:tailEnd/>
            </a:ln>
          </p:spPr>
          <p:txBody>
            <a:bodyPr/>
            <a:lstStyle/>
            <a:p>
              <a:endParaRPr lang="en-US"/>
            </a:p>
          </p:txBody>
        </p:sp>
        <p:sp>
          <p:nvSpPr>
            <p:cNvPr id="23678" name="Freeform 113"/>
            <p:cNvSpPr>
              <a:spLocks/>
            </p:cNvSpPr>
            <p:nvPr/>
          </p:nvSpPr>
          <p:spPr bwMode="auto">
            <a:xfrm>
              <a:off x="3734" y="3111"/>
              <a:ext cx="25" cy="64"/>
            </a:xfrm>
            <a:custGeom>
              <a:avLst/>
              <a:gdLst>
                <a:gd name="T0" fmla="*/ 10 w 21"/>
                <a:gd name="T1" fmla="*/ 2 h 67"/>
                <a:gd name="T2" fmla="*/ 0 w 21"/>
                <a:gd name="T3" fmla="*/ 38 h 67"/>
                <a:gd name="T4" fmla="*/ 17 w 21"/>
                <a:gd name="T5" fmla="*/ 53 h 67"/>
                <a:gd name="T6" fmla="*/ 45 w 21"/>
                <a:gd name="T7" fmla="*/ 36 h 67"/>
                <a:gd name="T8" fmla="*/ 51 w 21"/>
                <a:gd name="T9" fmla="*/ 0 h 67"/>
                <a:gd name="T10" fmla="*/ 10 w 21"/>
                <a:gd name="T11" fmla="*/ 2 h 67"/>
                <a:gd name="T12" fmla="*/ 0 60000 65536"/>
                <a:gd name="T13" fmla="*/ 0 60000 65536"/>
                <a:gd name="T14" fmla="*/ 0 60000 65536"/>
                <a:gd name="T15" fmla="*/ 0 60000 65536"/>
                <a:gd name="T16" fmla="*/ 0 60000 65536"/>
                <a:gd name="T17" fmla="*/ 0 60000 65536"/>
                <a:gd name="T18" fmla="*/ 0 w 21"/>
                <a:gd name="T19" fmla="*/ 0 h 67"/>
                <a:gd name="T20" fmla="*/ 21 w 21"/>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21" h="67">
                  <a:moveTo>
                    <a:pt x="4" y="2"/>
                  </a:moveTo>
                  <a:lnTo>
                    <a:pt x="0" y="48"/>
                  </a:lnTo>
                  <a:lnTo>
                    <a:pt x="7" y="67"/>
                  </a:lnTo>
                  <a:lnTo>
                    <a:pt x="19" y="46"/>
                  </a:lnTo>
                  <a:lnTo>
                    <a:pt x="21" y="0"/>
                  </a:lnTo>
                  <a:lnTo>
                    <a:pt x="4" y="2"/>
                  </a:lnTo>
                  <a:close/>
                </a:path>
              </a:pathLst>
            </a:custGeom>
            <a:solidFill>
              <a:srgbClr val="00000F"/>
            </a:solidFill>
            <a:ln w="9525">
              <a:noFill/>
              <a:round/>
              <a:headEnd/>
              <a:tailEnd/>
            </a:ln>
          </p:spPr>
          <p:txBody>
            <a:bodyPr/>
            <a:lstStyle/>
            <a:p>
              <a:endParaRPr lang="en-US"/>
            </a:p>
          </p:txBody>
        </p:sp>
        <p:sp>
          <p:nvSpPr>
            <p:cNvPr id="23679" name="Freeform 114"/>
            <p:cNvSpPr>
              <a:spLocks/>
            </p:cNvSpPr>
            <p:nvPr/>
          </p:nvSpPr>
          <p:spPr bwMode="auto">
            <a:xfrm>
              <a:off x="3860" y="3111"/>
              <a:ext cx="22" cy="66"/>
            </a:xfrm>
            <a:custGeom>
              <a:avLst/>
              <a:gdLst>
                <a:gd name="T0" fmla="*/ 2 w 18"/>
                <a:gd name="T1" fmla="*/ 0 h 69"/>
                <a:gd name="T2" fmla="*/ 0 w 18"/>
                <a:gd name="T3" fmla="*/ 38 h 69"/>
                <a:gd name="T4" fmla="*/ 20 w 18"/>
                <a:gd name="T5" fmla="*/ 55 h 69"/>
                <a:gd name="T6" fmla="*/ 39 w 18"/>
                <a:gd name="T7" fmla="*/ 38 h 69"/>
                <a:gd name="T8" fmla="*/ 49 w 18"/>
                <a:gd name="T9" fmla="*/ 2 h 69"/>
                <a:gd name="T10" fmla="*/ 2 w 18"/>
                <a:gd name="T11" fmla="*/ 0 h 69"/>
                <a:gd name="T12" fmla="*/ 0 60000 65536"/>
                <a:gd name="T13" fmla="*/ 0 60000 65536"/>
                <a:gd name="T14" fmla="*/ 0 60000 65536"/>
                <a:gd name="T15" fmla="*/ 0 60000 65536"/>
                <a:gd name="T16" fmla="*/ 0 60000 65536"/>
                <a:gd name="T17" fmla="*/ 0 60000 65536"/>
                <a:gd name="T18" fmla="*/ 0 w 18"/>
                <a:gd name="T19" fmla="*/ 0 h 69"/>
                <a:gd name="T20" fmla="*/ 18 w 18"/>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8" h="69">
                  <a:moveTo>
                    <a:pt x="2" y="0"/>
                  </a:moveTo>
                  <a:lnTo>
                    <a:pt x="0" y="48"/>
                  </a:lnTo>
                  <a:lnTo>
                    <a:pt x="7" y="69"/>
                  </a:lnTo>
                  <a:lnTo>
                    <a:pt x="14" y="48"/>
                  </a:lnTo>
                  <a:lnTo>
                    <a:pt x="18" y="2"/>
                  </a:lnTo>
                  <a:lnTo>
                    <a:pt x="2" y="0"/>
                  </a:lnTo>
                  <a:close/>
                </a:path>
              </a:pathLst>
            </a:custGeom>
            <a:solidFill>
              <a:srgbClr val="00000F"/>
            </a:solidFill>
            <a:ln w="9525">
              <a:noFill/>
              <a:round/>
              <a:headEnd/>
              <a:tailEnd/>
            </a:ln>
          </p:spPr>
          <p:txBody>
            <a:bodyPr/>
            <a:lstStyle/>
            <a:p>
              <a:endParaRPr lang="en-US"/>
            </a:p>
          </p:txBody>
        </p:sp>
        <p:sp>
          <p:nvSpPr>
            <p:cNvPr id="23680" name="Freeform 115"/>
            <p:cNvSpPr>
              <a:spLocks/>
            </p:cNvSpPr>
            <p:nvPr/>
          </p:nvSpPr>
          <p:spPr bwMode="auto">
            <a:xfrm>
              <a:off x="3971" y="3109"/>
              <a:ext cx="22" cy="66"/>
            </a:xfrm>
            <a:custGeom>
              <a:avLst/>
              <a:gdLst>
                <a:gd name="T0" fmla="*/ 2 w 18"/>
                <a:gd name="T1" fmla="*/ 0 h 70"/>
                <a:gd name="T2" fmla="*/ 0 w 18"/>
                <a:gd name="T3" fmla="*/ 38 h 70"/>
                <a:gd name="T4" fmla="*/ 24 w 18"/>
                <a:gd name="T5" fmla="*/ 52 h 70"/>
                <a:gd name="T6" fmla="*/ 43 w 18"/>
                <a:gd name="T7" fmla="*/ 37 h 70"/>
                <a:gd name="T8" fmla="*/ 49 w 18"/>
                <a:gd name="T9" fmla="*/ 3 h 70"/>
                <a:gd name="T10" fmla="*/ 2 w 18"/>
                <a:gd name="T11" fmla="*/ 0 h 70"/>
                <a:gd name="T12" fmla="*/ 0 60000 65536"/>
                <a:gd name="T13" fmla="*/ 0 60000 65536"/>
                <a:gd name="T14" fmla="*/ 0 60000 65536"/>
                <a:gd name="T15" fmla="*/ 0 60000 65536"/>
                <a:gd name="T16" fmla="*/ 0 60000 65536"/>
                <a:gd name="T17" fmla="*/ 0 60000 65536"/>
                <a:gd name="T18" fmla="*/ 0 w 18"/>
                <a:gd name="T19" fmla="*/ 0 h 70"/>
                <a:gd name="T20" fmla="*/ 18 w 18"/>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18" h="70">
                  <a:moveTo>
                    <a:pt x="2" y="0"/>
                  </a:moveTo>
                  <a:lnTo>
                    <a:pt x="0" y="51"/>
                  </a:lnTo>
                  <a:lnTo>
                    <a:pt x="9" y="70"/>
                  </a:lnTo>
                  <a:lnTo>
                    <a:pt x="16" y="49"/>
                  </a:lnTo>
                  <a:lnTo>
                    <a:pt x="18" y="3"/>
                  </a:lnTo>
                  <a:lnTo>
                    <a:pt x="2" y="0"/>
                  </a:lnTo>
                  <a:close/>
                </a:path>
              </a:pathLst>
            </a:custGeom>
            <a:solidFill>
              <a:srgbClr val="00000F"/>
            </a:solidFill>
            <a:ln w="9525">
              <a:noFill/>
              <a:round/>
              <a:headEnd/>
              <a:tailEnd/>
            </a:ln>
          </p:spPr>
          <p:txBody>
            <a:bodyPr/>
            <a:lstStyle/>
            <a:p>
              <a:endParaRPr lang="en-US"/>
            </a:p>
          </p:txBody>
        </p:sp>
        <p:sp>
          <p:nvSpPr>
            <p:cNvPr id="23681" name="Freeform 116"/>
            <p:cNvSpPr>
              <a:spLocks/>
            </p:cNvSpPr>
            <p:nvPr/>
          </p:nvSpPr>
          <p:spPr bwMode="auto">
            <a:xfrm>
              <a:off x="4092" y="3111"/>
              <a:ext cx="27" cy="62"/>
            </a:xfrm>
            <a:custGeom>
              <a:avLst/>
              <a:gdLst>
                <a:gd name="T0" fmla="*/ 11 w 22"/>
                <a:gd name="T1" fmla="*/ 0 h 64"/>
                <a:gd name="T2" fmla="*/ 0 w 22"/>
                <a:gd name="T3" fmla="*/ 41 h 64"/>
                <a:gd name="T4" fmla="*/ 21 w 22"/>
                <a:gd name="T5" fmla="*/ 54 h 64"/>
                <a:gd name="T6" fmla="*/ 61 w 22"/>
                <a:gd name="T7" fmla="*/ 42 h 64"/>
                <a:gd name="T8" fmla="*/ 61 w 22"/>
                <a:gd name="T9" fmla="*/ 0 h 64"/>
                <a:gd name="T10" fmla="*/ 11 w 22"/>
                <a:gd name="T11" fmla="*/ 0 h 64"/>
                <a:gd name="T12" fmla="*/ 0 60000 65536"/>
                <a:gd name="T13" fmla="*/ 0 60000 65536"/>
                <a:gd name="T14" fmla="*/ 0 60000 65536"/>
                <a:gd name="T15" fmla="*/ 0 60000 65536"/>
                <a:gd name="T16" fmla="*/ 0 60000 65536"/>
                <a:gd name="T17" fmla="*/ 0 60000 65536"/>
                <a:gd name="T18" fmla="*/ 0 w 22"/>
                <a:gd name="T19" fmla="*/ 0 h 64"/>
                <a:gd name="T20" fmla="*/ 22 w 22"/>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22" h="64">
                  <a:moveTo>
                    <a:pt x="4" y="0"/>
                  </a:moveTo>
                  <a:lnTo>
                    <a:pt x="0" y="46"/>
                  </a:lnTo>
                  <a:lnTo>
                    <a:pt x="7" y="64"/>
                  </a:lnTo>
                  <a:lnTo>
                    <a:pt x="22" y="48"/>
                  </a:lnTo>
                  <a:lnTo>
                    <a:pt x="22" y="0"/>
                  </a:lnTo>
                  <a:lnTo>
                    <a:pt x="4" y="0"/>
                  </a:lnTo>
                  <a:close/>
                </a:path>
              </a:pathLst>
            </a:custGeom>
            <a:solidFill>
              <a:srgbClr val="00000F"/>
            </a:solidFill>
            <a:ln w="9525">
              <a:noFill/>
              <a:round/>
              <a:headEnd/>
              <a:tailEnd/>
            </a:ln>
          </p:spPr>
          <p:txBody>
            <a:bodyPr/>
            <a:lstStyle/>
            <a:p>
              <a:endParaRPr lang="en-US"/>
            </a:p>
          </p:txBody>
        </p:sp>
        <p:sp>
          <p:nvSpPr>
            <p:cNvPr id="23682" name="Freeform 117"/>
            <p:cNvSpPr>
              <a:spLocks/>
            </p:cNvSpPr>
            <p:nvPr/>
          </p:nvSpPr>
          <p:spPr bwMode="auto">
            <a:xfrm>
              <a:off x="4136" y="3463"/>
              <a:ext cx="419" cy="61"/>
            </a:xfrm>
            <a:custGeom>
              <a:avLst/>
              <a:gdLst>
                <a:gd name="T0" fmla="*/ 0 w 340"/>
                <a:gd name="T1" fmla="*/ 61 h 61"/>
                <a:gd name="T2" fmla="*/ 21 w 340"/>
                <a:gd name="T3" fmla="*/ 0 h 61"/>
                <a:gd name="T4" fmla="*/ 945 w 340"/>
                <a:gd name="T5" fmla="*/ 0 h 61"/>
                <a:gd name="T6" fmla="*/ 966 w 340"/>
                <a:gd name="T7" fmla="*/ 55 h 61"/>
                <a:gd name="T8" fmla="*/ 0 w 340"/>
                <a:gd name="T9" fmla="*/ 61 h 61"/>
                <a:gd name="T10" fmla="*/ 0 60000 65536"/>
                <a:gd name="T11" fmla="*/ 0 60000 65536"/>
                <a:gd name="T12" fmla="*/ 0 60000 65536"/>
                <a:gd name="T13" fmla="*/ 0 60000 65536"/>
                <a:gd name="T14" fmla="*/ 0 60000 65536"/>
                <a:gd name="T15" fmla="*/ 0 w 340"/>
                <a:gd name="T16" fmla="*/ 0 h 61"/>
                <a:gd name="T17" fmla="*/ 340 w 340"/>
                <a:gd name="T18" fmla="*/ 61 h 61"/>
              </a:gdLst>
              <a:ahLst/>
              <a:cxnLst>
                <a:cxn ang="T10">
                  <a:pos x="T0" y="T1"/>
                </a:cxn>
                <a:cxn ang="T11">
                  <a:pos x="T2" y="T3"/>
                </a:cxn>
                <a:cxn ang="T12">
                  <a:pos x="T4" y="T5"/>
                </a:cxn>
                <a:cxn ang="T13">
                  <a:pos x="T6" y="T7"/>
                </a:cxn>
                <a:cxn ang="T14">
                  <a:pos x="T8" y="T9"/>
                </a:cxn>
              </a:cxnLst>
              <a:rect l="T15" t="T16" r="T17" b="T18"/>
              <a:pathLst>
                <a:path w="340" h="61">
                  <a:moveTo>
                    <a:pt x="0" y="61"/>
                  </a:moveTo>
                  <a:lnTo>
                    <a:pt x="7" y="0"/>
                  </a:lnTo>
                  <a:lnTo>
                    <a:pt x="333" y="0"/>
                  </a:lnTo>
                  <a:lnTo>
                    <a:pt x="340" y="55"/>
                  </a:lnTo>
                  <a:lnTo>
                    <a:pt x="0" y="61"/>
                  </a:lnTo>
                  <a:close/>
                </a:path>
              </a:pathLst>
            </a:custGeom>
            <a:solidFill>
              <a:srgbClr val="3D3A38"/>
            </a:solidFill>
            <a:ln w="9525">
              <a:noFill/>
              <a:round/>
              <a:headEnd/>
              <a:tailEnd/>
            </a:ln>
          </p:spPr>
          <p:txBody>
            <a:bodyPr/>
            <a:lstStyle/>
            <a:p>
              <a:endParaRPr lang="en-US"/>
            </a:p>
          </p:txBody>
        </p:sp>
        <p:sp>
          <p:nvSpPr>
            <p:cNvPr id="23683" name="Freeform 118"/>
            <p:cNvSpPr>
              <a:spLocks/>
            </p:cNvSpPr>
            <p:nvPr/>
          </p:nvSpPr>
          <p:spPr bwMode="auto">
            <a:xfrm>
              <a:off x="3284" y="3637"/>
              <a:ext cx="2315" cy="55"/>
            </a:xfrm>
            <a:custGeom>
              <a:avLst/>
              <a:gdLst>
                <a:gd name="T0" fmla="*/ 0 w 1880"/>
                <a:gd name="T1" fmla="*/ 0 h 56"/>
                <a:gd name="T2" fmla="*/ 211 w 1880"/>
                <a:gd name="T3" fmla="*/ 25 h 56"/>
                <a:gd name="T4" fmla="*/ 5178 w 1880"/>
                <a:gd name="T5" fmla="*/ 25 h 56"/>
                <a:gd name="T6" fmla="*/ 5323 w 1880"/>
                <a:gd name="T7" fmla="*/ 0 h 56"/>
                <a:gd name="T8" fmla="*/ 5251 w 1880"/>
                <a:gd name="T9" fmla="*/ 51 h 56"/>
                <a:gd name="T10" fmla="*/ 249 w 1880"/>
                <a:gd name="T11" fmla="*/ 51 h 56"/>
                <a:gd name="T12" fmla="*/ 52 w 1880"/>
                <a:gd name="T13" fmla="*/ 33 h 56"/>
                <a:gd name="T14" fmla="*/ 0 w 1880"/>
                <a:gd name="T15" fmla="*/ 0 h 56"/>
                <a:gd name="T16" fmla="*/ 0 60000 65536"/>
                <a:gd name="T17" fmla="*/ 0 60000 65536"/>
                <a:gd name="T18" fmla="*/ 0 60000 65536"/>
                <a:gd name="T19" fmla="*/ 0 60000 65536"/>
                <a:gd name="T20" fmla="*/ 0 60000 65536"/>
                <a:gd name="T21" fmla="*/ 0 60000 65536"/>
                <a:gd name="T22" fmla="*/ 0 60000 65536"/>
                <a:gd name="T23" fmla="*/ 0 60000 65536"/>
                <a:gd name="T24" fmla="*/ 0 w 1880"/>
                <a:gd name="T25" fmla="*/ 0 h 56"/>
                <a:gd name="T26" fmla="*/ 1880 w 1880"/>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80" h="56">
                  <a:moveTo>
                    <a:pt x="0" y="0"/>
                  </a:moveTo>
                  <a:lnTo>
                    <a:pt x="75" y="25"/>
                  </a:lnTo>
                  <a:lnTo>
                    <a:pt x="1829" y="25"/>
                  </a:lnTo>
                  <a:lnTo>
                    <a:pt x="1880" y="0"/>
                  </a:lnTo>
                  <a:lnTo>
                    <a:pt x="1855" y="56"/>
                  </a:lnTo>
                  <a:lnTo>
                    <a:pt x="88" y="56"/>
                  </a:lnTo>
                  <a:lnTo>
                    <a:pt x="19" y="38"/>
                  </a:lnTo>
                  <a:lnTo>
                    <a:pt x="0" y="0"/>
                  </a:lnTo>
                  <a:close/>
                </a:path>
              </a:pathLst>
            </a:custGeom>
            <a:solidFill>
              <a:srgbClr val="4C4744"/>
            </a:solidFill>
            <a:ln w="9525">
              <a:noFill/>
              <a:round/>
              <a:headEnd/>
              <a:tailEnd/>
            </a:ln>
          </p:spPr>
          <p:txBody>
            <a:bodyPr/>
            <a:lstStyle/>
            <a:p>
              <a:endParaRPr lang="en-US"/>
            </a:p>
          </p:txBody>
        </p:sp>
        <p:sp>
          <p:nvSpPr>
            <p:cNvPr id="23684" name="Text Box 119"/>
            <p:cNvSpPr txBox="1">
              <a:spLocks noChangeArrowheads="1"/>
            </p:cNvSpPr>
            <p:nvPr/>
          </p:nvSpPr>
          <p:spPr bwMode="auto">
            <a:xfrm>
              <a:off x="3648" y="2160"/>
              <a:ext cx="1440" cy="231"/>
            </a:xfrm>
            <a:prstGeom prst="rect">
              <a:avLst/>
            </a:prstGeom>
            <a:noFill/>
            <a:ln w="9525">
              <a:noFill/>
              <a:miter lim="800000"/>
              <a:headEnd/>
              <a:tailEnd/>
            </a:ln>
          </p:spPr>
          <p:txBody>
            <a:bodyPr lIns="91418" tIns="45709" rIns="91418" bIns="45709">
              <a:spAutoFit/>
            </a:bodyPr>
            <a:lstStyle/>
            <a:p>
              <a:pPr algn="ctr" eaLnBrk="0" hangingPunct="0"/>
              <a:r>
                <a:rPr lang="en-US" b="1" dirty="0">
                  <a:solidFill>
                    <a:schemeClr val="bg1"/>
                  </a:solidFill>
                </a:rPr>
                <a:t>http://see.orau.org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817"/>
                                        </p:tgtEl>
                                        <p:attrNameLst>
                                          <p:attrName>style.visibility</p:attrName>
                                        </p:attrNameLst>
                                      </p:cBhvr>
                                      <p:to>
                                        <p:strVal val="visible"/>
                                      </p:to>
                                    </p:set>
                                    <p:animEffect transition="in" filter="fade">
                                      <p:cBhvr>
                                        <p:cTn id="7" dur="3000"/>
                                        <p:tgtEl>
                                          <p:spTgt spid="29817"/>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9818"/>
                                        </p:tgtEl>
                                        <p:attrNameLst>
                                          <p:attrName>style.visibility</p:attrName>
                                        </p:attrNameLst>
                                      </p:cBhvr>
                                      <p:to>
                                        <p:strVal val="visible"/>
                                      </p:to>
                                    </p:set>
                                    <p:animEffect transition="in" filter="fade">
                                      <p:cBhvr>
                                        <p:cTn id="11" dur="3000"/>
                                        <p:tgtEl>
                                          <p:spTgt spid="29818"/>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29819"/>
                                        </p:tgtEl>
                                        <p:attrNameLst>
                                          <p:attrName>style.visibility</p:attrName>
                                        </p:attrNameLst>
                                      </p:cBhvr>
                                      <p:to>
                                        <p:strVal val="visible"/>
                                      </p:to>
                                    </p:set>
                                    <p:animEffect transition="in" filter="fade">
                                      <p:cBhvr>
                                        <p:cTn id="15" dur="3000"/>
                                        <p:tgtEl>
                                          <p:spTgt spid="29819"/>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29820"/>
                                        </p:tgtEl>
                                        <p:attrNameLst>
                                          <p:attrName>style.visibility</p:attrName>
                                        </p:attrNameLst>
                                      </p:cBhvr>
                                      <p:to>
                                        <p:strVal val="visible"/>
                                      </p:to>
                                    </p:set>
                                    <p:animEffect transition="in" filter="fade">
                                      <p:cBhvr>
                                        <p:cTn id="19" dur="3000"/>
                                        <p:tgtEl>
                                          <p:spTgt spid="29820"/>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29821"/>
                                        </p:tgtEl>
                                        <p:attrNameLst>
                                          <p:attrName>style.visibility</p:attrName>
                                        </p:attrNameLst>
                                      </p:cBhvr>
                                      <p:to>
                                        <p:strVal val="visible"/>
                                      </p:to>
                                    </p:set>
                                    <p:animEffect transition="in" filter="fade">
                                      <p:cBhvr>
                                        <p:cTn id="23" dur="3000"/>
                                        <p:tgtEl>
                                          <p:spTgt spid="29821"/>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29822"/>
                                        </p:tgtEl>
                                        <p:attrNameLst>
                                          <p:attrName>style.visibility</p:attrName>
                                        </p:attrNameLst>
                                      </p:cBhvr>
                                      <p:to>
                                        <p:strVal val="visible"/>
                                      </p:to>
                                    </p:set>
                                    <p:animEffect transition="in" filter="fade">
                                      <p:cBhvr>
                                        <p:cTn id="27" dur="3000"/>
                                        <p:tgtEl>
                                          <p:spTgt spid="29822"/>
                                        </p:tgtEl>
                                      </p:cBhvr>
                                    </p:animEffect>
                                  </p:childTnLst>
                                </p:cTn>
                              </p:par>
                            </p:childTnLst>
                          </p:cTn>
                        </p:par>
                        <p:par>
                          <p:cTn id="28" fill="hold">
                            <p:stCondLst>
                              <p:cond delay="18000"/>
                            </p:stCondLst>
                            <p:childTnLst>
                              <p:par>
                                <p:cTn id="29" presetID="10" presetClass="entr" presetSubtype="0" fill="hold" nodeType="afterEffect">
                                  <p:stCondLst>
                                    <p:cond delay="0"/>
                                  </p:stCondLst>
                                  <p:childTnLst>
                                    <p:set>
                                      <p:cBhvr>
                                        <p:cTn id="30" dur="1" fill="hold">
                                          <p:stCondLst>
                                            <p:cond delay="0"/>
                                          </p:stCondLst>
                                        </p:cTn>
                                        <p:tgtEl>
                                          <p:spTgt spid="29823"/>
                                        </p:tgtEl>
                                        <p:attrNameLst>
                                          <p:attrName>style.visibility</p:attrName>
                                        </p:attrNameLst>
                                      </p:cBhvr>
                                      <p:to>
                                        <p:strVal val="visible"/>
                                      </p:to>
                                    </p:set>
                                    <p:animEffect transition="in" filter="fade">
                                      <p:cBhvr>
                                        <p:cTn id="31" dur="3000"/>
                                        <p:tgtEl>
                                          <p:spTgt spid="29823"/>
                                        </p:tgtEl>
                                      </p:cBhvr>
                                    </p:animEffect>
                                  </p:childTnLst>
                                </p:cTn>
                              </p:par>
                            </p:childTnLst>
                          </p:cTn>
                        </p:par>
                        <p:par>
                          <p:cTn id="32" fill="hold">
                            <p:stCondLst>
                              <p:cond delay="21000"/>
                            </p:stCondLst>
                            <p:childTnLst>
                              <p:par>
                                <p:cTn id="33" presetID="10" presetClass="entr" presetSubtype="0" fill="hold" nodeType="afterEffect">
                                  <p:stCondLst>
                                    <p:cond delay="0"/>
                                  </p:stCondLst>
                                  <p:childTnLst>
                                    <p:set>
                                      <p:cBhvr>
                                        <p:cTn id="34" dur="1" fill="hold">
                                          <p:stCondLst>
                                            <p:cond delay="0"/>
                                          </p:stCondLst>
                                        </p:cTn>
                                        <p:tgtEl>
                                          <p:spTgt spid="29824"/>
                                        </p:tgtEl>
                                        <p:attrNameLst>
                                          <p:attrName>style.visibility</p:attrName>
                                        </p:attrNameLst>
                                      </p:cBhvr>
                                      <p:to>
                                        <p:strVal val="visible"/>
                                      </p:to>
                                    </p:set>
                                    <p:animEffect transition="in" filter="fade">
                                      <p:cBhvr>
                                        <p:cTn id="35" dur="3000"/>
                                        <p:tgtEl>
                                          <p:spTgt spid="29824"/>
                                        </p:tgtEl>
                                      </p:cBhvr>
                                    </p:animEffect>
                                  </p:childTnLst>
                                </p:cTn>
                              </p:par>
                            </p:childTnLst>
                          </p:cTn>
                        </p:par>
                        <p:par>
                          <p:cTn id="36" fill="hold">
                            <p:stCondLst>
                              <p:cond delay="24000"/>
                            </p:stCondLst>
                            <p:childTnLst>
                              <p:par>
                                <p:cTn id="37" presetID="10" presetClass="entr" presetSubtype="0" fill="hold" nodeType="afterEffect">
                                  <p:stCondLst>
                                    <p:cond delay="0"/>
                                  </p:stCondLst>
                                  <p:childTnLst>
                                    <p:set>
                                      <p:cBhvr>
                                        <p:cTn id="38" dur="1" fill="hold">
                                          <p:stCondLst>
                                            <p:cond delay="0"/>
                                          </p:stCondLst>
                                        </p:cTn>
                                        <p:tgtEl>
                                          <p:spTgt spid="29825"/>
                                        </p:tgtEl>
                                        <p:attrNameLst>
                                          <p:attrName>style.visibility</p:attrName>
                                        </p:attrNameLst>
                                      </p:cBhvr>
                                      <p:to>
                                        <p:strVal val="visible"/>
                                      </p:to>
                                    </p:set>
                                    <p:animEffect transition="in" filter="fade">
                                      <p:cBhvr>
                                        <p:cTn id="39" dur="3000"/>
                                        <p:tgtEl>
                                          <p:spTgt spid="29825"/>
                                        </p:tgtEl>
                                      </p:cBhvr>
                                    </p:animEffect>
                                  </p:childTnLst>
                                </p:cTn>
                              </p:par>
                            </p:childTnLst>
                          </p:cTn>
                        </p:par>
                        <p:par>
                          <p:cTn id="40" fill="hold">
                            <p:stCondLst>
                              <p:cond delay="27000"/>
                            </p:stCondLst>
                            <p:childTnLst>
                              <p:par>
                                <p:cTn id="41" presetID="10" presetClass="entr" presetSubtype="0" fill="hold" nodeType="afterEffect">
                                  <p:stCondLst>
                                    <p:cond delay="0"/>
                                  </p:stCondLst>
                                  <p:childTnLst>
                                    <p:set>
                                      <p:cBhvr>
                                        <p:cTn id="42" dur="1" fill="hold">
                                          <p:stCondLst>
                                            <p:cond delay="0"/>
                                          </p:stCondLst>
                                        </p:cTn>
                                        <p:tgtEl>
                                          <p:spTgt spid="29826"/>
                                        </p:tgtEl>
                                        <p:attrNameLst>
                                          <p:attrName>style.visibility</p:attrName>
                                        </p:attrNameLst>
                                      </p:cBhvr>
                                      <p:to>
                                        <p:strVal val="visible"/>
                                      </p:to>
                                    </p:set>
                                    <p:animEffect transition="in" filter="fade">
                                      <p:cBhvr>
                                        <p:cTn id="43" dur="3000"/>
                                        <p:tgtEl>
                                          <p:spTgt spid="29826"/>
                                        </p:tgtEl>
                                      </p:cBhvr>
                                    </p:animEffect>
                                  </p:childTnLst>
                                </p:cTn>
                              </p:par>
                            </p:childTnLst>
                          </p:cTn>
                        </p:par>
                        <p:par>
                          <p:cTn id="44" fill="hold">
                            <p:stCondLst>
                              <p:cond delay="30000"/>
                            </p:stCondLst>
                            <p:childTnLst>
                              <p:par>
                                <p:cTn id="45" presetID="10" presetClass="entr" presetSubtype="0" fill="hold" nodeType="afterEffect">
                                  <p:stCondLst>
                                    <p:cond delay="0"/>
                                  </p:stCondLst>
                                  <p:childTnLst>
                                    <p:set>
                                      <p:cBhvr>
                                        <p:cTn id="46" dur="1" fill="hold">
                                          <p:stCondLst>
                                            <p:cond delay="0"/>
                                          </p:stCondLst>
                                        </p:cTn>
                                        <p:tgtEl>
                                          <p:spTgt spid="29827"/>
                                        </p:tgtEl>
                                        <p:attrNameLst>
                                          <p:attrName>style.visibility</p:attrName>
                                        </p:attrNameLst>
                                      </p:cBhvr>
                                      <p:to>
                                        <p:strVal val="visible"/>
                                      </p:to>
                                    </p:set>
                                    <p:animEffect transition="in" filter="fade">
                                      <p:cBhvr>
                                        <p:cTn id="47" dur="3000"/>
                                        <p:tgtEl>
                                          <p:spTgt spid="29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690" y="168676"/>
            <a:ext cx="8229600" cy="1242874"/>
          </a:xfrm>
        </p:spPr>
        <p:txBody>
          <a:bodyPr>
            <a:normAutofit/>
          </a:bodyPr>
          <a:lstStyle/>
          <a:p>
            <a:r>
              <a:rPr lang="en-US" sz="3200" b="1" dirty="0" smtClean="0"/>
              <a:t>ORAU University Partners Participate in Science Education and Research Programs, FY 2012</a:t>
            </a:r>
            <a:endParaRPr lang="en-US" sz="3200" b="1" dirty="0"/>
          </a:p>
        </p:txBody>
      </p:sp>
      <p:sp>
        <p:nvSpPr>
          <p:cNvPr id="3" name="Content Placeholder 2"/>
          <p:cNvSpPr>
            <a:spLocks noGrp="1"/>
          </p:cNvSpPr>
          <p:nvPr>
            <p:ph idx="1"/>
          </p:nvPr>
        </p:nvSpPr>
        <p:spPr>
          <a:xfrm>
            <a:off x="457200" y="1570037"/>
            <a:ext cx="5278582" cy="4525963"/>
          </a:xfrm>
        </p:spPr>
        <p:txBody>
          <a:bodyPr/>
          <a:lstStyle/>
          <a:p>
            <a:pPr>
              <a:spcBef>
                <a:spcPts val="0"/>
              </a:spcBef>
              <a:spcAft>
                <a:spcPts val="600"/>
              </a:spcAft>
            </a:pPr>
            <a:r>
              <a:rPr lang="en-US" sz="2000" b="1" dirty="0" smtClean="0">
                <a:solidFill>
                  <a:schemeClr val="tx1"/>
                </a:solidFill>
              </a:rPr>
              <a:t>ORAU/ORISE administered programs -$196M total all schools</a:t>
            </a:r>
          </a:p>
          <a:p>
            <a:pPr lvl="1">
              <a:spcBef>
                <a:spcPts val="0"/>
              </a:spcBef>
              <a:spcAft>
                <a:spcPts val="600"/>
              </a:spcAft>
            </a:pPr>
            <a:r>
              <a:rPr lang="en-US" sz="2000" b="1" dirty="0" smtClean="0">
                <a:solidFill>
                  <a:schemeClr val="tx1"/>
                </a:solidFill>
              </a:rPr>
              <a:t>ORAU institutions</a:t>
            </a:r>
          </a:p>
          <a:p>
            <a:pPr lvl="2">
              <a:spcBef>
                <a:spcPts val="0"/>
              </a:spcBef>
              <a:spcAft>
                <a:spcPts val="600"/>
              </a:spcAft>
            </a:pPr>
            <a:r>
              <a:rPr lang="en-US" sz="2000" b="1" dirty="0" smtClean="0">
                <a:solidFill>
                  <a:schemeClr val="tx1"/>
                </a:solidFill>
              </a:rPr>
              <a:t>Fellowship and Scholarship – 52 participants $1.9M</a:t>
            </a:r>
          </a:p>
          <a:p>
            <a:pPr lvl="2">
              <a:spcBef>
                <a:spcPts val="0"/>
              </a:spcBef>
              <a:spcAft>
                <a:spcPts val="600"/>
              </a:spcAft>
            </a:pPr>
            <a:r>
              <a:rPr lang="en-US" sz="2000" b="1" dirty="0" smtClean="0">
                <a:solidFill>
                  <a:schemeClr val="tx1"/>
                </a:solidFill>
              </a:rPr>
              <a:t>Internships, Research and Travel Programs, Workshops – 2,412 participants $70M</a:t>
            </a:r>
          </a:p>
          <a:p>
            <a:pPr lvl="1">
              <a:spcBef>
                <a:spcPts val="0"/>
              </a:spcBef>
              <a:spcAft>
                <a:spcPts val="600"/>
              </a:spcAft>
            </a:pPr>
            <a:r>
              <a:rPr lang="en-US" sz="2000" b="1" dirty="0" smtClean="0">
                <a:solidFill>
                  <a:srgbClr val="FF0000"/>
                </a:solidFill>
              </a:rPr>
              <a:t>UF  $1,902,300</a:t>
            </a:r>
          </a:p>
          <a:p>
            <a:pPr marL="457200" lvl="1" indent="0">
              <a:spcBef>
                <a:spcPts val="0"/>
              </a:spcBef>
              <a:spcAft>
                <a:spcPts val="600"/>
              </a:spcAft>
              <a:buNone/>
            </a:pPr>
            <a:r>
              <a:rPr lang="en-US" sz="2000" b="1" dirty="0" smtClean="0">
                <a:solidFill>
                  <a:srgbClr val="FF0000"/>
                </a:solidFill>
              </a:rPr>
              <a:t>	1 Faculty</a:t>
            </a:r>
            <a:r>
              <a:rPr lang="en-US" sz="2000" b="1" dirty="0">
                <a:solidFill>
                  <a:srgbClr val="FF0000"/>
                </a:solidFill>
              </a:rPr>
              <a:t>,</a:t>
            </a:r>
            <a:r>
              <a:rPr lang="en-US" sz="2000" b="1" dirty="0" smtClean="0">
                <a:solidFill>
                  <a:srgbClr val="FF0000"/>
                </a:solidFill>
              </a:rPr>
              <a:t>  8 Grad. Students, </a:t>
            </a:r>
          </a:p>
          <a:p>
            <a:pPr marL="457200" lvl="1" indent="0">
              <a:spcBef>
                <a:spcPts val="0"/>
              </a:spcBef>
              <a:spcAft>
                <a:spcPts val="600"/>
              </a:spcAft>
              <a:buNone/>
            </a:pPr>
            <a:r>
              <a:rPr lang="en-US" sz="2000" b="1" dirty="0">
                <a:solidFill>
                  <a:srgbClr val="FF0000"/>
                </a:solidFill>
              </a:rPr>
              <a:t>	</a:t>
            </a:r>
            <a:r>
              <a:rPr lang="en-US" sz="2000" b="1" dirty="0" smtClean="0">
                <a:solidFill>
                  <a:srgbClr val="FF0000"/>
                </a:solidFill>
              </a:rPr>
              <a:t>27 Postdocs, 9 Post-Grad Interns, </a:t>
            </a:r>
          </a:p>
          <a:p>
            <a:pPr marL="457200" lvl="1" indent="0">
              <a:spcBef>
                <a:spcPts val="0"/>
              </a:spcBef>
              <a:spcAft>
                <a:spcPts val="600"/>
              </a:spcAft>
              <a:buNone/>
            </a:pPr>
            <a:r>
              <a:rPr lang="en-US" sz="2000" b="1" dirty="0">
                <a:solidFill>
                  <a:srgbClr val="FF0000"/>
                </a:solidFill>
              </a:rPr>
              <a:t>	</a:t>
            </a:r>
            <a:r>
              <a:rPr lang="en-US" sz="2000" b="1" dirty="0" smtClean="0">
                <a:solidFill>
                  <a:srgbClr val="FF0000"/>
                </a:solidFill>
              </a:rPr>
              <a:t>2 Undergrads</a:t>
            </a:r>
          </a:p>
        </p:txBody>
      </p:sp>
      <p:pic>
        <p:nvPicPr>
          <p:cNvPr id="4" name="Picture 3"/>
          <p:cNvPicPr>
            <a:picLocks noChangeAspect="1" noChangeArrowheads="1"/>
          </p:cNvPicPr>
          <p:nvPr/>
        </p:nvPicPr>
        <p:blipFill>
          <a:blip r:embed="rId3" cstate="screen"/>
          <a:stretch>
            <a:fillRect/>
          </a:stretch>
        </p:blipFill>
        <p:spPr bwMode="auto">
          <a:xfrm>
            <a:off x="5643743" y="3132678"/>
            <a:ext cx="1925377" cy="2734445"/>
          </a:xfrm>
          <a:prstGeom prst="roundRect">
            <a:avLst/>
          </a:prstGeom>
          <a:noFill/>
          <a:ln>
            <a:noFill/>
          </a:ln>
        </p:spPr>
      </p:pic>
      <p:pic>
        <p:nvPicPr>
          <p:cNvPr id="5" name="Picture 9"/>
          <p:cNvPicPr>
            <a:picLocks noChangeAspect="1" noChangeArrowheads="1"/>
          </p:cNvPicPr>
          <p:nvPr/>
        </p:nvPicPr>
        <p:blipFill>
          <a:blip r:embed="rId4" cstate="screen"/>
          <a:stretch>
            <a:fillRect/>
          </a:stretch>
        </p:blipFill>
        <p:spPr bwMode="auto">
          <a:xfrm>
            <a:off x="6777842" y="1365657"/>
            <a:ext cx="1584013" cy="2432664"/>
          </a:xfrm>
          <a:prstGeom prst="round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Moving Forward</a:t>
            </a:r>
            <a:endParaRPr lang="en-US" b="1" dirty="0"/>
          </a:p>
        </p:txBody>
      </p:sp>
      <p:sp>
        <p:nvSpPr>
          <p:cNvPr id="3" name="Content Placeholder 2"/>
          <p:cNvSpPr>
            <a:spLocks noGrp="1"/>
          </p:cNvSpPr>
          <p:nvPr>
            <p:ph idx="1"/>
          </p:nvPr>
        </p:nvSpPr>
        <p:spPr>
          <a:xfrm>
            <a:off x="457200" y="1335792"/>
            <a:ext cx="8229600" cy="4525963"/>
          </a:xfrm>
        </p:spPr>
        <p:txBody>
          <a:bodyPr>
            <a:normAutofit/>
          </a:bodyPr>
          <a:lstStyle/>
          <a:p>
            <a:r>
              <a:rPr lang="en-US" sz="2600" b="1" dirty="0" smtClean="0">
                <a:solidFill>
                  <a:schemeClr val="tx1"/>
                </a:solidFill>
              </a:rPr>
              <a:t>Actively pursing joint proposals</a:t>
            </a:r>
          </a:p>
          <a:p>
            <a:pPr lvl="1"/>
            <a:r>
              <a:rPr lang="en-US" sz="2400" b="1" dirty="0" smtClean="0">
                <a:solidFill>
                  <a:schemeClr val="tx1"/>
                </a:solidFill>
              </a:rPr>
              <a:t>ORAU plus universities</a:t>
            </a:r>
          </a:p>
          <a:p>
            <a:pPr lvl="1"/>
            <a:r>
              <a:rPr lang="en-US" sz="2400" b="1" dirty="0" smtClean="0">
                <a:solidFill>
                  <a:schemeClr val="tx1"/>
                </a:solidFill>
              </a:rPr>
              <a:t>ORNL with universities</a:t>
            </a:r>
          </a:p>
          <a:p>
            <a:pPr lvl="1"/>
            <a:r>
              <a:rPr lang="en-US" sz="2400" b="1" dirty="0" smtClean="0">
                <a:solidFill>
                  <a:schemeClr val="tx1"/>
                </a:solidFill>
              </a:rPr>
              <a:t>Facilitating collaborative proposals between universities</a:t>
            </a:r>
          </a:p>
          <a:p>
            <a:r>
              <a:rPr lang="en-US" sz="2600" b="1" dirty="0" smtClean="0">
                <a:solidFill>
                  <a:schemeClr val="tx1"/>
                </a:solidFill>
              </a:rPr>
              <a:t>Negotiating MOUs with member universities</a:t>
            </a:r>
          </a:p>
          <a:p>
            <a:r>
              <a:rPr lang="en-US" sz="2600" b="1" dirty="0" smtClean="0">
                <a:solidFill>
                  <a:schemeClr val="tx1"/>
                </a:solidFill>
              </a:rPr>
              <a:t>Funds available to assist with technology field testing </a:t>
            </a:r>
          </a:p>
          <a:p>
            <a:pPr lvl="1"/>
            <a:r>
              <a:rPr lang="en-US" sz="2400" b="1" dirty="0" smtClean="0">
                <a:solidFill>
                  <a:schemeClr val="tx1"/>
                </a:solidFill>
              </a:rPr>
              <a:t>University devices used by ORAU program</a:t>
            </a:r>
          </a:p>
          <a:p>
            <a:pPr lvl="1"/>
            <a:r>
              <a:rPr lang="en-US" sz="2400" b="1" dirty="0" smtClean="0">
                <a:solidFill>
                  <a:schemeClr val="tx1"/>
                </a:solidFill>
              </a:rPr>
              <a:t>ORAU provides testing location, standard measurements</a:t>
            </a:r>
          </a:p>
          <a:p>
            <a:pPr lvl="1"/>
            <a:r>
              <a:rPr lang="en-US" sz="2400" b="1" dirty="0" smtClean="0">
                <a:solidFill>
                  <a:schemeClr val="tx1"/>
                </a:solidFill>
              </a:rPr>
              <a:t>Jointly pursue additional funding</a:t>
            </a:r>
          </a:p>
        </p:txBody>
      </p:sp>
      <p:pic>
        <p:nvPicPr>
          <p:cNvPr id="4" name="Picture 9"/>
          <p:cNvPicPr>
            <a:picLocks noChangeAspect="1" noChangeArrowheads="1"/>
          </p:cNvPicPr>
          <p:nvPr/>
        </p:nvPicPr>
        <p:blipFill>
          <a:blip r:embed="rId3" cstate="print"/>
          <a:stretch>
            <a:fillRect/>
          </a:stretch>
        </p:blipFill>
        <p:spPr bwMode="auto">
          <a:xfrm>
            <a:off x="5579858" y="827209"/>
            <a:ext cx="2593131" cy="1728754"/>
          </a:xfrm>
          <a:prstGeom prst="round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27942" y="222386"/>
            <a:ext cx="5754133" cy="2179291"/>
          </a:xfrm>
        </p:spPr>
        <p:txBody>
          <a:bodyPr>
            <a:normAutofit fontScale="90000"/>
          </a:bodyPr>
          <a:lstStyle/>
          <a:p>
            <a:pPr algn="ctr"/>
            <a:r>
              <a:rPr lang="en-US" sz="4000" b="1" dirty="0" smtClean="0"/>
              <a:t>Annual Council Meeting, March 6-7, 2013</a:t>
            </a:r>
            <a:r>
              <a:rPr lang="en-US" i="1" dirty="0" smtClean="0">
                <a:solidFill>
                  <a:schemeClr val="tx2"/>
                </a:solidFill>
                <a:latin typeface="HelveticaNeue LT 53 Ex" pitchFamily="2" charset="0"/>
              </a:rPr>
              <a:t> </a:t>
            </a:r>
            <a:br>
              <a:rPr lang="en-US" i="1" dirty="0" smtClean="0">
                <a:solidFill>
                  <a:schemeClr val="tx2"/>
                </a:solidFill>
                <a:latin typeface="HelveticaNeue LT 53 Ex" pitchFamily="2" charset="0"/>
              </a:rPr>
            </a:br>
            <a:r>
              <a:rPr lang="en-US" sz="3600" b="1" i="1" dirty="0" smtClean="0">
                <a:latin typeface="HelveticaNeue LT 53 Ex" pitchFamily="2" charset="0"/>
              </a:rPr>
              <a:t>From Campus to Corporate</a:t>
            </a:r>
            <a:endParaRPr lang="en-US" sz="3600" b="1" dirty="0"/>
          </a:p>
        </p:txBody>
      </p:sp>
      <p:sp>
        <p:nvSpPr>
          <p:cNvPr id="6" name="Content Placeholder 5"/>
          <p:cNvSpPr>
            <a:spLocks noGrp="1"/>
          </p:cNvSpPr>
          <p:nvPr>
            <p:ph idx="1"/>
          </p:nvPr>
        </p:nvSpPr>
        <p:spPr>
          <a:xfrm>
            <a:off x="3527125" y="2961142"/>
            <a:ext cx="5543551" cy="3975652"/>
          </a:xfrm>
        </p:spPr>
        <p:txBody>
          <a:bodyPr/>
          <a:lstStyle/>
          <a:p>
            <a:pPr lvl="1"/>
            <a:r>
              <a:rPr lang="en-US" dirty="0" smtClean="0">
                <a:solidFill>
                  <a:schemeClr val="tx1"/>
                </a:solidFill>
              </a:rPr>
              <a:t>The University Innovation Ecosystem</a:t>
            </a:r>
          </a:p>
          <a:p>
            <a:pPr lvl="1"/>
            <a:r>
              <a:rPr lang="en-US" dirty="0" smtClean="0">
                <a:solidFill>
                  <a:schemeClr val="tx1"/>
                </a:solidFill>
              </a:rPr>
              <a:t>The Evolving University Research Park	</a:t>
            </a:r>
          </a:p>
          <a:p>
            <a:pPr lvl="1"/>
            <a:r>
              <a:rPr lang="en-US" dirty="0" smtClean="0">
                <a:solidFill>
                  <a:schemeClr val="tx1"/>
                </a:solidFill>
              </a:rPr>
              <a:t>Open Innovation</a:t>
            </a:r>
          </a:p>
        </p:txBody>
      </p:sp>
      <p:pic>
        <p:nvPicPr>
          <p:cNvPr id="1026" name="Picture 2" descr="\\orau.net\files\Users\forec\My Documents\UPO\2013 ANNUAL MEETING\Theme Logo - high res.jpg"/>
          <p:cNvPicPr>
            <a:picLocks noChangeAspect="1" noChangeArrowheads="1"/>
          </p:cNvPicPr>
          <p:nvPr/>
        </p:nvPicPr>
        <p:blipFill>
          <a:blip r:embed="rId2" cstate="print"/>
          <a:srcRect/>
          <a:stretch>
            <a:fillRect/>
          </a:stretch>
        </p:blipFill>
        <p:spPr bwMode="auto">
          <a:xfrm>
            <a:off x="-1" y="-12636"/>
            <a:ext cx="3139807" cy="643404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We are Making a Difference – </a:t>
            </a:r>
            <a:br>
              <a:rPr lang="en-US" sz="3200" b="1" dirty="0" smtClean="0"/>
            </a:br>
            <a:r>
              <a:rPr lang="en-US" sz="3200" b="1" dirty="0" smtClean="0"/>
              <a:t>We are ORAU!</a:t>
            </a:r>
            <a:endParaRPr lang="en-US" sz="3200" b="1" dirty="0"/>
          </a:p>
        </p:txBody>
      </p:sp>
      <p:pic>
        <p:nvPicPr>
          <p:cNvPr id="5" name="Picture 4" descr="PQI Board graphic2011.png"/>
          <p:cNvPicPr>
            <a:picLocks noChangeAspect="1"/>
          </p:cNvPicPr>
          <p:nvPr/>
        </p:nvPicPr>
        <p:blipFill>
          <a:blip r:embed="rId3" cstate="print"/>
          <a:stretch>
            <a:fillRect/>
          </a:stretch>
        </p:blipFill>
        <p:spPr>
          <a:xfrm>
            <a:off x="0" y="1261241"/>
            <a:ext cx="9148380" cy="433344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652110"/>
            <a:ext cx="7772400" cy="2721586"/>
          </a:xfrm>
        </p:spPr>
        <p:txBody>
          <a:bodyPr>
            <a:normAutofit/>
          </a:bodyPr>
          <a:lstStyle/>
          <a:p>
            <a:r>
              <a:rPr lang="en-US" b="1" dirty="0" smtClean="0"/>
              <a:t>Thank you.</a:t>
            </a:r>
            <a:br>
              <a:rPr lang="en-US" b="1" dirty="0" smtClean="0"/>
            </a:br>
            <a:r>
              <a:rPr lang="en-US" b="1" dirty="0"/>
              <a:t/>
            </a:r>
            <a:br>
              <a:rPr lang="en-US" b="1" dirty="0"/>
            </a:br>
            <a:r>
              <a:rPr lang="en-US" sz="8000" b="1" dirty="0" smtClean="0">
                <a:solidFill>
                  <a:schemeClr val="accent6"/>
                </a:solidFill>
              </a:rPr>
              <a:t>GO VOLS</a:t>
            </a:r>
            <a:endParaRPr lang="en-US" sz="8000" b="1" dirty="0">
              <a:solidFill>
                <a:schemeClr val="accent6"/>
              </a:solidFill>
            </a:endParaRPr>
          </a:p>
        </p:txBody>
      </p:sp>
      <p:sp>
        <p:nvSpPr>
          <p:cNvPr id="5" name="Slide Number Placeholder 4"/>
          <p:cNvSpPr>
            <a:spLocks noGrp="1"/>
          </p:cNvSpPr>
          <p:nvPr>
            <p:ph type="sldNum" sz="quarter" idx="4294967295"/>
          </p:nvPr>
        </p:nvSpPr>
        <p:spPr>
          <a:xfrm>
            <a:off x="7478713" y="6356350"/>
            <a:ext cx="1665287" cy="365125"/>
          </a:xfrm>
        </p:spPr>
        <p:txBody>
          <a:bodyPr/>
          <a:lstStyle/>
          <a:p>
            <a:fld id="{B6F15528-21DE-4FAA-801E-634DDDAF4B2B}"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Extra Slides</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a:xfrm>
            <a:off x="3988106" y="1013552"/>
            <a:ext cx="2687543" cy="5310130"/>
          </a:xfrm>
          <a:prstGeom prst="rect">
            <a:avLst/>
          </a:prstGeom>
        </p:spPr>
        <p:txBody>
          <a:bodyPr/>
          <a:lstStyle/>
          <a:p>
            <a:pPr eaLnBrk="0" fontAlgn="base" hangingPunct="0">
              <a:spcBef>
                <a:spcPct val="20000"/>
              </a:spcBef>
              <a:spcAft>
                <a:spcPct val="0"/>
              </a:spcAft>
              <a:defRPr/>
            </a:pPr>
            <a:r>
              <a:rPr lang="en-US" sz="1400" b="1" dirty="0" smtClean="0">
                <a:latin typeface="Arial" pitchFamily="34" charset="0"/>
                <a:cs typeface="Arial" pitchFamily="34" charset="0"/>
              </a:rPr>
              <a:t>Emory</a:t>
            </a:r>
          </a:p>
          <a:p>
            <a:pPr eaLnBrk="0" fontAlgn="base" hangingPunct="0">
              <a:spcBef>
                <a:spcPct val="20000"/>
              </a:spcBef>
              <a:spcAft>
                <a:spcPct val="0"/>
              </a:spcAft>
              <a:defRPr/>
            </a:pPr>
            <a:r>
              <a:rPr lang="en-US" sz="1400" b="1" dirty="0" smtClean="0">
                <a:latin typeface="Arial" pitchFamily="34" charset="0"/>
                <a:cs typeface="Arial" pitchFamily="34" charset="0"/>
              </a:rPr>
              <a:t>Florida</a:t>
            </a:r>
          </a:p>
          <a:p>
            <a:pPr eaLnBrk="0" fontAlgn="base" hangingPunct="0">
              <a:spcBef>
                <a:spcPct val="20000"/>
              </a:spcBef>
              <a:spcAft>
                <a:spcPct val="0"/>
              </a:spcAft>
              <a:defRPr/>
            </a:pPr>
            <a:r>
              <a:rPr lang="en-US" sz="1400" b="1" dirty="0" smtClean="0">
                <a:latin typeface="Arial" pitchFamily="34" charset="0"/>
                <a:cs typeface="Arial" pitchFamily="34" charset="0"/>
              </a:rPr>
              <a:t>FL Institute of Technology </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Florida International </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Florida State </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George Mason </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Georgia </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Georgia Tech </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Indiana </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Jackson State </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Lincoln Memorial </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Louisville </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Maryland </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Memphis </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Michigan Tech </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Mississippi State </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Morgan State </a:t>
            </a:r>
          </a:p>
          <a:p>
            <a:pPr lvl="0" indent="4763" eaLnBrk="0" hangingPunct="0">
              <a:spcBef>
                <a:spcPct val="20000"/>
              </a:spcBef>
              <a:defRPr/>
            </a:pPr>
            <a:r>
              <a:rPr lang="en-US" sz="1400" b="1" dirty="0" smtClean="0">
                <a:latin typeface="Arial" pitchFamily="34" charset="0"/>
                <a:cs typeface="Arial" pitchFamily="34" charset="0"/>
              </a:rPr>
              <a:t>New Orleans </a:t>
            </a:r>
          </a:p>
          <a:p>
            <a:pPr lvl="0" indent="4763" eaLnBrk="0" hangingPunct="0">
              <a:spcBef>
                <a:spcPct val="20000"/>
              </a:spcBef>
              <a:defRPr/>
            </a:pPr>
            <a:r>
              <a:rPr lang="en-US" sz="1400" b="1" dirty="0" smtClean="0">
                <a:latin typeface="Arial" pitchFamily="34" charset="0"/>
                <a:cs typeface="Arial" pitchFamily="34" charset="0"/>
              </a:rPr>
              <a:t>North Texas </a:t>
            </a:r>
          </a:p>
          <a:p>
            <a:pPr lvl="0" indent="4763" eaLnBrk="0" hangingPunct="0">
              <a:spcBef>
                <a:spcPct val="20000"/>
              </a:spcBef>
              <a:defRPr/>
            </a:pPr>
            <a:r>
              <a:rPr lang="en-US" sz="1400" b="1" dirty="0" smtClean="0">
                <a:latin typeface="Arial" pitchFamily="34" charset="0"/>
                <a:cs typeface="Arial" pitchFamily="34" charset="0"/>
              </a:rPr>
              <a:t>Notre Dame</a:t>
            </a:r>
          </a:p>
          <a:p>
            <a:pPr lvl="0" indent="4763" eaLnBrk="0" hangingPunct="0">
              <a:spcBef>
                <a:spcPct val="20000"/>
              </a:spcBef>
              <a:defRPr/>
            </a:pPr>
            <a:r>
              <a:rPr lang="en-US" sz="1400" b="1" dirty="0" smtClean="0">
                <a:latin typeface="Arial" pitchFamily="34" charset="0"/>
                <a:cs typeface="Arial" pitchFamily="34" charset="0"/>
              </a:rPr>
              <a:t>Oklahoma</a:t>
            </a:r>
          </a:p>
          <a:p>
            <a:pPr lvl="0" indent="4763" eaLnBrk="0" hangingPunct="0">
              <a:spcBef>
                <a:spcPct val="20000"/>
              </a:spcBef>
              <a:defRPr/>
            </a:pPr>
            <a:endParaRPr lang="en-US" sz="1400" b="0" dirty="0" smtClean="0">
              <a:latin typeface="Arial" pitchFamily="34" charset="0"/>
              <a:cs typeface="Arial" pitchFamily="34" charset="0"/>
            </a:endParaRPr>
          </a:p>
          <a:p>
            <a:pPr marR="0" lvl="0" algn="l" defTabSz="914400" rtl="0" eaLnBrk="0" fontAlgn="base" latinLnBrk="0" hangingPunct="0">
              <a:lnSpc>
                <a:spcPct val="100000"/>
              </a:lnSpc>
              <a:spcBef>
                <a:spcPct val="20000"/>
              </a:spcBef>
              <a:spcAft>
                <a:spcPct val="0"/>
              </a:spcAft>
              <a:buClrTx/>
              <a:buSzTx/>
              <a:tabLst/>
              <a:defRPr/>
            </a:pPr>
            <a:endParaRPr kumimoji="0" lang="en-US" sz="1400" b="0" i="0" u="none" strike="noStrike" kern="1200" cap="none" spc="0" normalizeH="0" baseline="0" noProof="0" dirty="0" smtClean="0">
              <a:ln>
                <a:noFill/>
              </a:ln>
              <a:effectLst/>
              <a:uLnTx/>
              <a:uFillTx/>
              <a:latin typeface="Arial" pitchFamily="34" charset="0"/>
              <a:cs typeface="Arial" pitchFamily="34" charset="0"/>
            </a:endParaRPr>
          </a:p>
        </p:txBody>
      </p:sp>
      <p:sp>
        <p:nvSpPr>
          <p:cNvPr id="5" name="Title 4"/>
          <p:cNvSpPr>
            <a:spLocks noGrp="1"/>
          </p:cNvSpPr>
          <p:nvPr>
            <p:ph type="title"/>
          </p:nvPr>
        </p:nvSpPr>
        <p:spPr>
          <a:xfrm>
            <a:off x="349623" y="0"/>
            <a:ext cx="8271863" cy="1104405"/>
          </a:xfrm>
        </p:spPr>
        <p:txBody>
          <a:bodyPr/>
          <a:lstStyle/>
          <a:p>
            <a:r>
              <a:rPr lang="en-US" sz="3200" b="1" dirty="0" smtClean="0"/>
              <a:t>MOUs August 2012</a:t>
            </a:r>
            <a:endParaRPr lang="en-US" sz="3200" b="1" dirty="0"/>
          </a:p>
        </p:txBody>
      </p:sp>
      <p:graphicFrame>
        <p:nvGraphicFramePr>
          <p:cNvPr id="10" name="Chart 9"/>
          <p:cNvGraphicFramePr/>
          <p:nvPr/>
        </p:nvGraphicFramePr>
        <p:xfrm>
          <a:off x="283685" y="982144"/>
          <a:ext cx="4212641" cy="30630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0" y="795648"/>
          <a:ext cx="3876242" cy="2980706"/>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2142150" y="1698171"/>
            <a:ext cx="1322832" cy="646331"/>
          </a:xfrm>
          <a:prstGeom prst="rect">
            <a:avLst/>
          </a:prstGeom>
          <a:noFill/>
        </p:spPr>
        <p:txBody>
          <a:bodyPr wrap="square" rtlCol="0">
            <a:spAutoFit/>
          </a:bodyPr>
          <a:lstStyle/>
          <a:p>
            <a:r>
              <a:rPr lang="en-US" b="1" dirty="0" smtClean="0"/>
              <a:t>Finalized</a:t>
            </a:r>
            <a:br>
              <a:rPr lang="en-US" b="1" dirty="0" smtClean="0"/>
            </a:br>
            <a:r>
              <a:rPr lang="en-US" b="1" dirty="0" smtClean="0"/>
              <a:t>MOUs = 53</a:t>
            </a:r>
            <a:endParaRPr lang="en-US" b="1" dirty="0"/>
          </a:p>
        </p:txBody>
      </p:sp>
      <p:sp>
        <p:nvSpPr>
          <p:cNvPr id="15" name="TextBox 14"/>
          <p:cNvSpPr txBox="1"/>
          <p:nvPr/>
        </p:nvSpPr>
        <p:spPr>
          <a:xfrm>
            <a:off x="603545" y="1591294"/>
            <a:ext cx="1572768" cy="646331"/>
          </a:xfrm>
          <a:prstGeom prst="rect">
            <a:avLst/>
          </a:prstGeom>
          <a:noFill/>
        </p:spPr>
        <p:txBody>
          <a:bodyPr wrap="square" rtlCol="0">
            <a:spAutoFit/>
          </a:bodyPr>
          <a:lstStyle/>
          <a:p>
            <a:r>
              <a:rPr lang="en-US" b="1" dirty="0" smtClean="0"/>
              <a:t>All Institutions Contacted</a:t>
            </a:r>
            <a:endParaRPr lang="en-US" b="1" dirty="0"/>
          </a:p>
        </p:txBody>
      </p:sp>
      <p:sp>
        <p:nvSpPr>
          <p:cNvPr id="16" name="Content Placeholder 5"/>
          <p:cNvSpPr txBox="1">
            <a:spLocks/>
          </p:cNvSpPr>
          <p:nvPr/>
        </p:nvSpPr>
        <p:spPr>
          <a:xfrm>
            <a:off x="6590805" y="969483"/>
            <a:ext cx="2396836" cy="5343181"/>
          </a:xfrm>
          <a:prstGeom prst="rect">
            <a:avLst/>
          </a:prstGeom>
        </p:spPr>
        <p:txBody>
          <a:bodyPr/>
          <a:lstStyle/>
          <a:p>
            <a:pPr indent="4763" eaLnBrk="0" fontAlgn="base" hangingPunct="0">
              <a:spcAft>
                <a:spcPct val="0"/>
              </a:spcAft>
              <a:defRPr/>
            </a:pPr>
            <a:r>
              <a:rPr lang="en-US" sz="1400" b="1" dirty="0" smtClean="0">
                <a:latin typeface="Arial" pitchFamily="34" charset="0"/>
                <a:cs typeface="Arial" pitchFamily="34" charset="0"/>
              </a:rPr>
              <a:t>Oklahoma State</a:t>
            </a:r>
          </a:p>
          <a:p>
            <a:pPr marR="0" lvl="0" indent="4763" algn="l" defTabSz="914400" rtl="0" eaLnBrk="0" fontAlgn="base" latinLnBrk="0" hangingPunct="0">
              <a:lnSpc>
                <a:spcPct val="100000"/>
              </a:lnSpc>
              <a:spcBef>
                <a:spcPts val="0"/>
              </a:spcBef>
              <a:spcAft>
                <a:spcPct val="0"/>
              </a:spcAft>
              <a:buClrTx/>
              <a:buSzTx/>
              <a:tabLst/>
              <a:defRPr/>
            </a:pPr>
            <a:r>
              <a:rPr lang="en-US" sz="1400" b="1" dirty="0" smtClean="0">
                <a:latin typeface="Arial" pitchFamily="34" charset="0"/>
                <a:cs typeface="Arial" pitchFamily="34" charset="0"/>
              </a:rPr>
              <a:t>Penn State</a:t>
            </a:r>
          </a:p>
          <a:p>
            <a:pPr marR="0" lvl="0" indent="4763" algn="l" defTabSz="914400" rtl="0" eaLnBrk="0" fontAlgn="base" latinLnBrk="0" hangingPunct="0">
              <a:lnSpc>
                <a:spcPct val="100000"/>
              </a:lnSpc>
              <a:spcBef>
                <a:spcPts val="0"/>
              </a:spcBef>
              <a:spcAft>
                <a:spcPct val="0"/>
              </a:spcAft>
              <a:buClrTx/>
              <a:buSzTx/>
              <a:tabLst/>
              <a:defRPr/>
            </a:pPr>
            <a:r>
              <a:rPr lang="en-US" sz="1400" b="1" dirty="0" smtClean="0">
                <a:latin typeface="Arial" pitchFamily="34" charset="0"/>
                <a:cs typeface="Arial" pitchFamily="34" charset="0"/>
              </a:rPr>
              <a:t>South Carolina </a:t>
            </a:r>
          </a:p>
          <a:p>
            <a:pPr marR="0" lvl="0" indent="4763"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South Florida </a:t>
            </a:r>
          </a:p>
          <a:p>
            <a:pPr marR="0" lvl="0" indent="4763"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Southern Illinois </a:t>
            </a:r>
          </a:p>
          <a:p>
            <a:pPr marR="0" lvl="0" indent="4763"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Southern U A&amp;M</a:t>
            </a:r>
          </a:p>
          <a:p>
            <a:pPr marR="0" lvl="0" indent="4763"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Tennessee </a:t>
            </a:r>
          </a:p>
          <a:p>
            <a:pPr marR="0" lvl="0" indent="4763"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TN Tech </a:t>
            </a:r>
          </a:p>
          <a:p>
            <a:pPr marR="0" lvl="0" indent="4763"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Texas, Arlington </a:t>
            </a:r>
          </a:p>
          <a:p>
            <a:pPr marR="0" lvl="0" indent="4763"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Texas, Austin </a:t>
            </a:r>
          </a:p>
          <a:p>
            <a:pPr marR="0" lvl="0" indent="4763"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Texas, Pan American </a:t>
            </a:r>
          </a:p>
          <a:p>
            <a:pPr marR="0" lvl="0" indent="4763"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Texas, San Antonio </a:t>
            </a:r>
          </a:p>
          <a:p>
            <a:pPr marR="0" lvl="0" indent="4763"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Texas Tech </a:t>
            </a:r>
          </a:p>
          <a:p>
            <a:pPr marR="0" lvl="0" indent="4763"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Tulane </a:t>
            </a:r>
          </a:p>
          <a:p>
            <a:pPr marR="0" lvl="0" indent="4763"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Tulsa </a:t>
            </a:r>
          </a:p>
          <a:p>
            <a:pPr marR="0" lvl="0" indent="4763"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Utah State</a:t>
            </a:r>
          </a:p>
          <a:p>
            <a:pPr marR="0" lvl="0" indent="4763"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Virginia Commonwealth </a:t>
            </a:r>
          </a:p>
          <a:p>
            <a:pPr marR="0" lvl="0" indent="4763"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Virginia Tech </a:t>
            </a:r>
          </a:p>
          <a:p>
            <a:pPr marR="0" lvl="0" indent="4763"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Wayne State </a:t>
            </a:r>
          </a:p>
          <a:p>
            <a:pPr marR="0" lvl="0" indent="4763"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West Virginia </a:t>
            </a:r>
          </a:p>
          <a:p>
            <a:pPr marR="0" lvl="0" indent="4763"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William and Mary</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1200" b="1" i="0" u="none" strike="noStrike" kern="1200" cap="none" spc="0" normalizeH="0" baseline="0" noProof="0" dirty="0" smtClean="0">
              <a:ln>
                <a:noFill/>
              </a:ln>
              <a:effectLst/>
              <a:uLnTx/>
              <a:uFillTx/>
              <a:latin typeface="Arial" pitchFamily="34" charset="0"/>
              <a:cs typeface="Arial" pitchFamily="34" charset="0"/>
            </a:endParaRPr>
          </a:p>
        </p:txBody>
      </p:sp>
      <p:sp>
        <p:nvSpPr>
          <p:cNvPr id="18" name="Content Placeholder 5"/>
          <p:cNvSpPr txBox="1">
            <a:spLocks/>
          </p:cNvSpPr>
          <p:nvPr/>
        </p:nvSpPr>
        <p:spPr>
          <a:xfrm>
            <a:off x="570016" y="3580481"/>
            <a:ext cx="2856765" cy="2875403"/>
          </a:xfrm>
          <a:prstGeom prst="rect">
            <a:avLst/>
          </a:prstGeom>
        </p:spPr>
        <p:txBody>
          <a:bodyPr/>
          <a:lstStyle/>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Alabama, Birmingham</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Alabama, Huntsville </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Alabama, Tuscaloosa</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Arkansas </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Auburn </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Central Florida</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Clemson </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Charleston </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Delaware</a:t>
            </a:r>
          </a:p>
          <a:p>
            <a:pPr marR="0" lvl="0" algn="l" defTabSz="914400" rtl="0" eaLnBrk="0" fontAlgn="base" latinLnBrk="0" hangingPunct="0">
              <a:lnSpc>
                <a:spcPct val="100000"/>
              </a:lnSpc>
              <a:spcBef>
                <a:spcPts val="0"/>
              </a:spcBef>
              <a:spcAft>
                <a:spcPct val="0"/>
              </a:spcAft>
              <a:buClrTx/>
              <a:buSzTx/>
              <a:tabLst/>
              <a:defRPr/>
            </a:pPr>
            <a:r>
              <a:rPr lang="en-US" sz="1400" b="1" dirty="0" smtClean="0">
                <a:latin typeface="Arial" pitchFamily="34" charset="0"/>
                <a:cs typeface="Arial" pitchFamily="34" charset="0"/>
              </a:rPr>
              <a:t>East Carolina </a:t>
            </a:r>
          </a:p>
          <a:p>
            <a:pPr marR="0" lvl="0" algn="l" defTabSz="914400" rtl="0" eaLnBrk="0" fontAlgn="base" latinLnBrk="0" hangingPunct="0">
              <a:lnSpc>
                <a:spcPct val="100000"/>
              </a:lnSpc>
              <a:spcBef>
                <a:spcPct val="20000"/>
              </a:spcBef>
              <a:spcAft>
                <a:spcPct val="0"/>
              </a:spcAft>
              <a:buClrTx/>
              <a:buSzTx/>
              <a:tabLst/>
              <a:defRPr/>
            </a:pPr>
            <a:r>
              <a:rPr lang="en-US" sz="1400" b="1" dirty="0" smtClean="0">
                <a:latin typeface="Arial" pitchFamily="34" charset="0"/>
                <a:cs typeface="Arial" pitchFamily="34" charset="0"/>
              </a:rPr>
              <a:t>Embry-Riddle </a:t>
            </a:r>
          </a:p>
          <a:p>
            <a:pPr marR="0" lvl="0" algn="l" defTabSz="914400" rtl="0" eaLnBrk="0" fontAlgn="base" latinLnBrk="0" hangingPunct="0">
              <a:lnSpc>
                <a:spcPct val="100000"/>
              </a:lnSpc>
              <a:spcBef>
                <a:spcPct val="20000"/>
              </a:spcBef>
              <a:spcAft>
                <a:spcPct val="0"/>
              </a:spcAft>
              <a:buClrTx/>
              <a:buSzTx/>
              <a:tabLst/>
              <a:defRPr/>
            </a:pPr>
            <a:endParaRPr lang="en-US" sz="1400" b="1" dirty="0" smtClean="0">
              <a:latin typeface="Arial" pitchFamily="34" charset="0"/>
              <a:cs typeface="Arial" pitchFamily="34" charset="0"/>
            </a:endParaRPr>
          </a:p>
          <a:p>
            <a:pPr marR="0" lvl="0" algn="l" defTabSz="914400" rtl="0" eaLnBrk="0" fontAlgn="base" latinLnBrk="0" hangingPunct="0">
              <a:lnSpc>
                <a:spcPct val="100000"/>
              </a:lnSpc>
              <a:spcBef>
                <a:spcPct val="20000"/>
              </a:spcBef>
              <a:spcAft>
                <a:spcPct val="0"/>
              </a:spcAft>
              <a:buClrTx/>
              <a:buSzTx/>
              <a:tabLst/>
              <a:defRPr/>
            </a:pPr>
            <a:endParaRPr lang="en-US" sz="14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Our beginning as ORINS</a:t>
            </a:r>
          </a:p>
        </p:txBody>
      </p:sp>
      <p:sp>
        <p:nvSpPr>
          <p:cNvPr id="14339" name="Content Placeholder 2"/>
          <p:cNvSpPr>
            <a:spLocks noGrp="1"/>
          </p:cNvSpPr>
          <p:nvPr>
            <p:ph idx="1"/>
          </p:nvPr>
        </p:nvSpPr>
        <p:spPr>
          <a:xfrm>
            <a:off x="457200" y="1447800"/>
            <a:ext cx="4267200" cy="4525963"/>
          </a:xfrm>
        </p:spPr>
        <p:txBody>
          <a:bodyPr rtlCol="0">
            <a:normAutofit fontScale="92500" lnSpcReduction="20000"/>
          </a:bodyPr>
          <a:lstStyle/>
          <a:p>
            <a:pPr marL="461963" indent="-461963" eaLnBrk="1" fontAlgn="auto" hangingPunct="1">
              <a:spcBef>
                <a:spcPts val="575"/>
              </a:spcBef>
              <a:spcAft>
                <a:spcPts val="0"/>
              </a:spcAft>
              <a:buFontTx/>
              <a:buChar char="•"/>
              <a:defRPr/>
            </a:pPr>
            <a:r>
              <a:rPr lang="en-US" dirty="0" smtClean="0">
                <a:latin typeface="Arial Narrow" pitchFamily="34" charset="0"/>
              </a:rPr>
              <a:t>Founded in 1946 as Oak Ridge Institute for Nuclear Studies</a:t>
            </a:r>
          </a:p>
          <a:p>
            <a:pPr marL="806450" lvl="1" indent="-339725" eaLnBrk="1" fontAlgn="auto" hangingPunct="1">
              <a:spcBef>
                <a:spcPts val="575"/>
              </a:spcBef>
              <a:spcAft>
                <a:spcPts val="0"/>
              </a:spcAft>
              <a:buFontTx/>
              <a:buChar char="•"/>
              <a:defRPr/>
            </a:pPr>
            <a:r>
              <a:rPr lang="en-US" dirty="0" smtClean="0">
                <a:latin typeface="Arial Narrow" pitchFamily="34" charset="0"/>
              </a:rPr>
              <a:t>Education - research fellowships</a:t>
            </a:r>
          </a:p>
          <a:p>
            <a:pPr marL="806450" lvl="1" indent="-339725" eaLnBrk="1" fontAlgn="auto" hangingPunct="1">
              <a:spcBef>
                <a:spcPts val="575"/>
              </a:spcBef>
              <a:spcAft>
                <a:spcPts val="0"/>
              </a:spcAft>
              <a:buFontTx/>
              <a:buChar char="•"/>
              <a:defRPr/>
            </a:pPr>
            <a:r>
              <a:rPr lang="en-US" dirty="0" smtClean="0">
                <a:latin typeface="Arial Narrow" pitchFamily="34" charset="0"/>
              </a:rPr>
              <a:t>Radiation and nuclear medicine</a:t>
            </a:r>
          </a:p>
          <a:p>
            <a:pPr marL="806450" lvl="1" indent="-339725" eaLnBrk="1" fontAlgn="auto" hangingPunct="1">
              <a:spcBef>
                <a:spcPts val="575"/>
              </a:spcBef>
              <a:spcAft>
                <a:spcPts val="0"/>
              </a:spcAft>
              <a:buFontTx/>
              <a:buChar char="•"/>
              <a:defRPr/>
            </a:pPr>
            <a:r>
              <a:rPr lang="en-US" dirty="0" smtClean="0">
                <a:latin typeface="Arial Narrow" pitchFamily="34" charset="0"/>
              </a:rPr>
              <a:t>Health physics</a:t>
            </a:r>
          </a:p>
          <a:p>
            <a:pPr marL="806450" lvl="1" indent="-339725" eaLnBrk="1" fontAlgn="auto" hangingPunct="1">
              <a:spcBef>
                <a:spcPts val="575"/>
              </a:spcBef>
              <a:spcAft>
                <a:spcPts val="0"/>
              </a:spcAft>
              <a:buFontTx/>
              <a:buChar char="•"/>
              <a:defRPr/>
            </a:pPr>
            <a:r>
              <a:rPr lang="en-US" dirty="0" smtClean="0">
                <a:latin typeface="Arial Narrow" pitchFamily="34" charset="0"/>
              </a:rPr>
              <a:t>Radiation emergency response</a:t>
            </a:r>
          </a:p>
          <a:p>
            <a:pPr marL="461963" indent="-461963" eaLnBrk="1" fontAlgn="auto" hangingPunct="1">
              <a:spcBef>
                <a:spcPts val="575"/>
              </a:spcBef>
              <a:spcAft>
                <a:spcPts val="0"/>
              </a:spcAft>
              <a:buFontTx/>
              <a:buChar char="•"/>
              <a:defRPr/>
            </a:pPr>
            <a:r>
              <a:rPr lang="en-US" dirty="0" smtClean="0">
                <a:latin typeface="Arial Narrow" pitchFamily="34" charset="0"/>
              </a:rPr>
              <a:t>14 original member universities</a:t>
            </a:r>
          </a:p>
        </p:txBody>
      </p:sp>
      <p:pic>
        <p:nvPicPr>
          <p:cNvPr id="5124" name="Picture 7" descr="orinscrow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28800"/>
            <a:ext cx="41148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09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dirty="0" smtClean="0"/>
              <a:t>National Security and Emergency   </a:t>
            </a:r>
            <a:br>
              <a:rPr lang="en-US" sz="3600" dirty="0" smtClean="0"/>
            </a:br>
            <a:r>
              <a:rPr lang="en-US" sz="3600" dirty="0" smtClean="0"/>
              <a:t>Management Programs (NSEMP)</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Program Facts</a:t>
            </a:r>
          </a:p>
          <a:p>
            <a:pPr lvl="1" fontAlgn="auto">
              <a:spcAft>
                <a:spcPts val="0"/>
              </a:spcAft>
              <a:buFont typeface="Arial" pitchFamily="34" charset="0"/>
              <a:buChar char="–"/>
              <a:defRPr/>
            </a:pPr>
            <a:r>
              <a:rPr lang="en-US" sz="2000" dirty="0" smtClean="0"/>
              <a:t>NSEMP provides emergency response readiness support to Federal and State Agencies tasked with a counter terrorism or homeland security mission.</a:t>
            </a:r>
          </a:p>
          <a:p>
            <a:pPr lvl="2" fontAlgn="auto">
              <a:spcAft>
                <a:spcPts val="0"/>
              </a:spcAft>
              <a:buFont typeface="Arial" pitchFamily="34" charset="0"/>
              <a:buChar char="•"/>
              <a:defRPr/>
            </a:pPr>
            <a:r>
              <a:rPr lang="en-US" sz="2000" dirty="0" smtClean="0"/>
              <a:t>“Detect, Deter &amp; Defeat Terrorism” –  Response to Natural Disasters or Man-made Accidents</a:t>
            </a:r>
          </a:p>
          <a:p>
            <a:pPr lvl="1" fontAlgn="auto">
              <a:spcAft>
                <a:spcPts val="0"/>
              </a:spcAft>
              <a:buFont typeface="Arial" pitchFamily="34" charset="0"/>
              <a:buChar char="–"/>
              <a:defRPr/>
            </a:pPr>
            <a:r>
              <a:rPr lang="en-US" sz="2000" dirty="0" smtClean="0"/>
              <a:t>226 employees </a:t>
            </a:r>
          </a:p>
          <a:p>
            <a:pPr lvl="2" fontAlgn="auto">
              <a:spcAft>
                <a:spcPts val="0"/>
              </a:spcAft>
              <a:buFont typeface="Arial" pitchFamily="34" charset="0"/>
              <a:buChar char="•"/>
              <a:defRPr/>
            </a:pPr>
            <a:r>
              <a:rPr lang="en-US" sz="2000" dirty="0" smtClean="0"/>
              <a:t>Education range from BS to MD – recent graduates to those with 40+ years of experience in emergency response </a:t>
            </a:r>
          </a:p>
          <a:p>
            <a:pPr lvl="1" fontAlgn="auto">
              <a:spcAft>
                <a:spcPts val="0"/>
              </a:spcAft>
              <a:buFont typeface="Arial" pitchFamily="34" charset="0"/>
              <a:buChar char="–"/>
              <a:defRPr/>
            </a:pPr>
            <a:r>
              <a:rPr lang="en-US" sz="2000" dirty="0" smtClean="0"/>
              <a:t>$45 million in  revenue – FY 2010</a:t>
            </a:r>
          </a:p>
          <a:p>
            <a:pPr fontAlgn="auto">
              <a:spcAft>
                <a:spcPts val="0"/>
              </a:spcAft>
              <a:buFont typeface="Arial" pitchFamily="34" charset="0"/>
              <a:buChar char="•"/>
              <a:defRPr/>
            </a:pPr>
            <a:r>
              <a:rPr lang="en-US" dirty="0" smtClean="0"/>
              <a:t>Primary Customers</a:t>
            </a:r>
          </a:p>
          <a:p>
            <a:pPr lvl="1" fontAlgn="auto">
              <a:spcAft>
                <a:spcPts val="0"/>
              </a:spcAft>
              <a:buFont typeface="Arial" pitchFamily="34" charset="0"/>
              <a:buChar char="–"/>
              <a:defRPr/>
            </a:pPr>
            <a:r>
              <a:rPr lang="en-US" sz="2000" dirty="0" smtClean="0"/>
              <a:t>Federal:  NNSA-DOE, FBI, DNDO, FEMA, and DOS</a:t>
            </a:r>
          </a:p>
          <a:p>
            <a:pPr lvl="1" fontAlgn="auto">
              <a:spcAft>
                <a:spcPts val="0"/>
              </a:spcAft>
              <a:buFont typeface="Arial" pitchFamily="34" charset="0"/>
              <a:buChar char="–"/>
              <a:defRPr/>
            </a:pPr>
            <a:r>
              <a:rPr lang="en-US" sz="2000" dirty="0" smtClean="0"/>
              <a:t>State:  California Office of Emergency Mgmt</a:t>
            </a:r>
          </a:p>
          <a:p>
            <a:pPr lvl="1" fontAlgn="auto">
              <a:spcAft>
                <a:spcPts val="0"/>
              </a:spcAft>
              <a:buFont typeface="Arial" pitchFamily="34" charset="0"/>
              <a:buNone/>
              <a:defRPr/>
            </a:pPr>
            <a:endParaRPr lang="en-US" dirty="0" smtClean="0"/>
          </a:p>
          <a:p>
            <a:pPr lvl="1"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US" sz="3600" dirty="0" smtClean="0"/>
              <a:t>NSEMP Needs</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sz="2300" dirty="0" smtClean="0"/>
              <a:t>Needs that University Partners might be able to address</a:t>
            </a:r>
          </a:p>
          <a:p>
            <a:pPr fontAlgn="auto">
              <a:spcAft>
                <a:spcPts val="0"/>
              </a:spcAft>
              <a:buFont typeface="Arial" pitchFamily="34" charset="0"/>
              <a:buChar char="•"/>
              <a:defRPr/>
            </a:pPr>
            <a:r>
              <a:rPr lang="en-US" sz="2300" dirty="0" smtClean="0"/>
              <a:t>Staffing needs </a:t>
            </a:r>
          </a:p>
          <a:p>
            <a:pPr lvl="1" fontAlgn="auto">
              <a:spcAft>
                <a:spcPts val="0"/>
              </a:spcAft>
              <a:buFont typeface="Arial" pitchFamily="34" charset="0"/>
              <a:buChar char="–"/>
              <a:defRPr/>
            </a:pPr>
            <a:r>
              <a:rPr lang="en-US" sz="2300" dirty="0" smtClean="0"/>
              <a:t>Public Health/Emergency Management /Forensics</a:t>
            </a:r>
          </a:p>
          <a:p>
            <a:pPr fontAlgn="auto">
              <a:spcAft>
                <a:spcPts val="0"/>
              </a:spcAft>
              <a:buFont typeface="Arial" pitchFamily="34" charset="0"/>
              <a:buChar char="•"/>
              <a:defRPr/>
            </a:pPr>
            <a:r>
              <a:rPr lang="en-US" sz="2300" dirty="0" smtClean="0"/>
              <a:t>Proposal partnership opportunities </a:t>
            </a:r>
          </a:p>
          <a:p>
            <a:pPr lvl="1" fontAlgn="auto">
              <a:spcAft>
                <a:spcPts val="0"/>
              </a:spcAft>
              <a:buFont typeface="Arial" pitchFamily="34" charset="0"/>
              <a:buChar char="–"/>
              <a:defRPr/>
            </a:pPr>
            <a:r>
              <a:rPr lang="en-US" sz="2300" dirty="0" smtClean="0"/>
              <a:t>Technology development – Radiological Detection and Forensics</a:t>
            </a:r>
          </a:p>
          <a:p>
            <a:pPr lvl="1" fontAlgn="auto">
              <a:spcAft>
                <a:spcPts val="0"/>
              </a:spcAft>
              <a:buFont typeface="Arial" pitchFamily="34" charset="0"/>
              <a:buChar char="–"/>
              <a:defRPr/>
            </a:pPr>
            <a:r>
              <a:rPr lang="en-US" sz="2300" dirty="0" smtClean="0"/>
              <a:t>National Technical Nuclear Forensics</a:t>
            </a:r>
          </a:p>
          <a:p>
            <a:pPr fontAlgn="auto">
              <a:spcAft>
                <a:spcPts val="0"/>
              </a:spcAft>
              <a:buFont typeface="Arial" pitchFamily="34" charset="0"/>
              <a:buChar char="•"/>
              <a:defRPr/>
            </a:pPr>
            <a:r>
              <a:rPr lang="en-US" sz="2300" dirty="0" smtClean="0"/>
              <a:t>Technical solutions:</a:t>
            </a:r>
          </a:p>
          <a:p>
            <a:pPr lvl="1" fontAlgn="auto">
              <a:spcAft>
                <a:spcPts val="0"/>
              </a:spcAft>
              <a:buFont typeface="Arial" pitchFamily="34" charset="0"/>
              <a:buChar char="–"/>
              <a:defRPr/>
            </a:pPr>
            <a:r>
              <a:rPr lang="en-US" sz="2300" dirty="0" smtClean="0"/>
              <a:t>Vacant towns, infrastructure, and maritime assets for exercises and training events  </a:t>
            </a:r>
          </a:p>
          <a:p>
            <a:pPr lvl="1" fontAlgn="auto">
              <a:spcAft>
                <a:spcPts val="0"/>
              </a:spcAft>
              <a:buFont typeface="Arial" pitchFamily="34" charset="0"/>
              <a:buChar char="–"/>
              <a:defRPr/>
            </a:pPr>
            <a:r>
              <a:rPr lang="en-US" sz="2300" dirty="0" smtClean="0"/>
              <a:t>Infrastructure vulnerability assessments related to WMD/Radiological response </a:t>
            </a:r>
          </a:p>
          <a:p>
            <a:pPr lvl="1" fontAlgn="auto">
              <a:spcAft>
                <a:spcPts val="0"/>
              </a:spcAft>
              <a:buFont typeface="Arial" pitchFamily="34" charset="0"/>
              <a:buChar char="–"/>
              <a:defRPr/>
            </a:pPr>
            <a:r>
              <a:rPr lang="en-US" sz="2300" dirty="0" smtClean="0"/>
              <a:t>Regionalized training facilities  (FEMA-PRND, DOE-RAP, REAC/TS, etc.)</a:t>
            </a:r>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Scientific and Technical Resource Integration/Peer Review Programs (STRI/PRP)</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Program Facts</a:t>
            </a:r>
          </a:p>
          <a:p>
            <a:pPr lvl="1"/>
            <a:r>
              <a:rPr lang="en-US" u="sng" dirty="0" smtClean="0"/>
              <a:t>Primary objective</a:t>
            </a:r>
            <a:r>
              <a:rPr lang="en-US" dirty="0" smtClean="0"/>
              <a:t>: Support federal grant award and program evaluations through independent peer review.</a:t>
            </a:r>
          </a:p>
          <a:p>
            <a:pPr lvl="2"/>
            <a:r>
              <a:rPr lang="en-US" dirty="0" smtClean="0"/>
              <a:t>Risk management – conflict of interest, process integrity</a:t>
            </a:r>
          </a:p>
          <a:p>
            <a:pPr lvl="2"/>
            <a:r>
              <a:rPr lang="en-US" dirty="0" smtClean="0"/>
              <a:t>Meeting logistics – Web tools, schedule</a:t>
            </a:r>
          </a:p>
          <a:p>
            <a:pPr lvl="2"/>
            <a:r>
              <a:rPr lang="en-US" dirty="0" smtClean="0"/>
              <a:t>Academic engagement – 6,277 participants</a:t>
            </a:r>
          </a:p>
          <a:p>
            <a:pPr lvl="1"/>
            <a:r>
              <a:rPr lang="en-US" u="sng" dirty="0" smtClean="0"/>
              <a:t>Number of Staff and Scope of Talent</a:t>
            </a:r>
            <a:r>
              <a:rPr lang="en-US" dirty="0" smtClean="0"/>
              <a:t>: 70 staff, mostly specialized project management, meeting support, and peer review process experts</a:t>
            </a:r>
          </a:p>
          <a:p>
            <a:pPr lvl="1"/>
            <a:r>
              <a:rPr lang="en-US" u="sng" dirty="0" smtClean="0"/>
              <a:t>Business volume</a:t>
            </a:r>
            <a:r>
              <a:rPr lang="en-US" dirty="0" smtClean="0"/>
              <a:t>: $19M (FY-10), more than $1.6B in grant funding reviewed</a:t>
            </a:r>
          </a:p>
          <a:p>
            <a:pPr lvl="1"/>
            <a:r>
              <a:rPr lang="en-US" u="sng" dirty="0" smtClean="0"/>
              <a:t>Primary Customers</a:t>
            </a:r>
            <a:r>
              <a:rPr lang="en-US" dirty="0" smtClean="0"/>
              <a:t>: Department of Energy (Office of Science and Energy Efficiency and Renewable Energy), Department of Homeland Security (Science and Technology, University Partnerships Office), and Pennsylvania (Office of Health)</a:t>
            </a:r>
          </a:p>
          <a:p>
            <a:pPr lvl="1">
              <a:buNone/>
            </a:pPr>
            <a:endParaRPr lang="en-US" dirty="0" smtClean="0"/>
          </a:p>
          <a:p>
            <a:pPr lvl="1"/>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STRI Needs</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Needs that University Partners might be able to address</a:t>
            </a:r>
          </a:p>
          <a:p>
            <a:pPr lvl="1"/>
            <a:r>
              <a:rPr lang="en-US" u="sng" dirty="0" smtClean="0"/>
              <a:t>Staffing needs</a:t>
            </a:r>
            <a:r>
              <a:rPr lang="en-US" dirty="0" smtClean="0"/>
              <a:t>: We need reviewers! Always recruiting reviewers. Broad array of technical fields. Use Scholar Universe and referral from ORAU University Partnerships.  Also need screeners. </a:t>
            </a:r>
          </a:p>
          <a:p>
            <a:pPr lvl="1"/>
            <a:r>
              <a:rPr lang="en-US" u="sng" dirty="0" smtClean="0"/>
              <a:t>Proposal partnership opportunities</a:t>
            </a:r>
            <a:r>
              <a:rPr lang="en-US" dirty="0" smtClean="0"/>
              <a:t>: Interested in broad teaming arrangements that will make faculty available for short-term technical and evaluation projects. I want to learn how blue-ribbon panels, policy analysis, and technical </a:t>
            </a:r>
            <a:r>
              <a:rPr lang="en-US" smtClean="0"/>
              <a:t>boards function.</a:t>
            </a:r>
            <a:endParaRPr lang="en-US" dirty="0" smtClean="0"/>
          </a:p>
          <a:p>
            <a:pPr lvl="1"/>
            <a:r>
              <a:rPr lang="en-US" u="sng" dirty="0" smtClean="0"/>
              <a:t>Technical solutions</a:t>
            </a:r>
            <a:r>
              <a:rPr lang="en-US" dirty="0" smtClean="0"/>
              <a:t>: Industry trend in peer reviews is toward less labor-intensive, more Web-enabled solutions.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Independent Environmental Assessment and Verifications Programs (IEAV)</a:t>
            </a:r>
          </a:p>
        </p:txBody>
      </p:sp>
      <p:sp>
        <p:nvSpPr>
          <p:cNvPr id="3" name="Content Placeholder 2"/>
          <p:cNvSpPr>
            <a:spLocks noGrp="1"/>
          </p:cNvSpPr>
          <p:nvPr>
            <p:ph idx="1"/>
          </p:nvPr>
        </p:nvSpPr>
        <p:spPr>
          <a:xfrm>
            <a:off x="457200" y="1536855"/>
            <a:ext cx="8229600" cy="4648200"/>
          </a:xfrm>
        </p:spPr>
        <p:txBody>
          <a:bodyPr>
            <a:normAutofit fontScale="77500" lnSpcReduction="20000"/>
          </a:bodyPr>
          <a:lstStyle/>
          <a:p>
            <a:r>
              <a:rPr lang="en-US" dirty="0" smtClean="0"/>
              <a:t>Program Facts</a:t>
            </a:r>
          </a:p>
          <a:p>
            <a:pPr lvl="1"/>
            <a:r>
              <a:rPr lang="en-US" dirty="0" smtClean="0"/>
              <a:t>Our Critical Missions are to:</a:t>
            </a:r>
          </a:p>
          <a:p>
            <a:pPr lvl="2"/>
            <a:r>
              <a:rPr lang="en-US" dirty="0" smtClean="0"/>
              <a:t>Strengthen public trust and confidence in environmental management programs by performing independent characterization and verification of the cleanup of contaminated sites</a:t>
            </a:r>
          </a:p>
          <a:p>
            <a:pPr lvl="2"/>
            <a:r>
              <a:rPr lang="en-US" dirty="0" smtClean="0"/>
              <a:t>Provide specialized health physics technical services and training</a:t>
            </a:r>
          </a:p>
          <a:p>
            <a:pPr lvl="2"/>
            <a:r>
              <a:rPr lang="en-US" dirty="0" smtClean="0"/>
              <a:t>Research to advance understanding in air quality, climate change, and atmospheric contaminants’ transport and deposition</a:t>
            </a:r>
          </a:p>
          <a:p>
            <a:pPr lvl="1"/>
            <a:r>
              <a:rPr lang="en-US" dirty="0" smtClean="0"/>
              <a:t>Our team of 74 highly skilled individuals have diverse backgrounds in Health Physics, Environmental Sciences, Quality Assurance, and Atmospheric Research</a:t>
            </a:r>
          </a:p>
          <a:p>
            <a:pPr lvl="1"/>
            <a:r>
              <a:rPr lang="en-US" dirty="0" smtClean="0"/>
              <a:t>In 2010 total revenues ~ $17 million</a:t>
            </a:r>
          </a:p>
          <a:p>
            <a:pPr lvl="1"/>
            <a:r>
              <a:rPr lang="en-US" dirty="0" smtClean="0"/>
              <a:t>Our primary customers include the Department of Energy Office of Environmental Management, the Nuclear Regulatory Commission, and the National Oceanic and Atmospheric Administration</a:t>
            </a:r>
          </a:p>
          <a:p>
            <a:pPr lvl="1">
              <a:buNone/>
            </a:pPr>
            <a:endParaRPr lang="en-US" dirty="0" smtClean="0"/>
          </a:p>
          <a:p>
            <a:pPr lvl="1"/>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IEAV Needs</a:t>
            </a:r>
            <a:endParaRPr lang="en-US" sz="3600" dirty="0"/>
          </a:p>
        </p:txBody>
      </p:sp>
      <p:sp>
        <p:nvSpPr>
          <p:cNvPr id="3" name="Content Placeholder 2"/>
          <p:cNvSpPr>
            <a:spLocks noGrp="1"/>
          </p:cNvSpPr>
          <p:nvPr>
            <p:ph idx="1"/>
          </p:nvPr>
        </p:nvSpPr>
        <p:spPr>
          <a:xfrm>
            <a:off x="457200" y="1102608"/>
            <a:ext cx="8229600" cy="5181600"/>
          </a:xfrm>
        </p:spPr>
        <p:txBody>
          <a:bodyPr>
            <a:normAutofit fontScale="85000" lnSpcReduction="20000"/>
          </a:bodyPr>
          <a:lstStyle/>
          <a:p>
            <a:r>
              <a:rPr lang="en-US" dirty="0" smtClean="0"/>
              <a:t>Needs that University Partners might be able to address</a:t>
            </a:r>
          </a:p>
          <a:p>
            <a:pPr lvl="1"/>
            <a:r>
              <a:rPr lang="en-US" dirty="0" smtClean="0"/>
              <a:t>Staffing needs</a:t>
            </a:r>
          </a:p>
          <a:p>
            <a:pPr lvl="2"/>
            <a:r>
              <a:rPr lang="en-US" dirty="0" smtClean="0"/>
              <a:t>Environmental expertise such as hydrogeology, industrial hygiene, contaminant transport, and risk assessment</a:t>
            </a:r>
          </a:p>
          <a:p>
            <a:pPr lvl="2"/>
            <a:r>
              <a:rPr lang="en-US" dirty="0" smtClean="0"/>
              <a:t>Specialized training in radiological sciences (e.g., radiochemistry, radioecology, radiobiology, environmental risk assessment)</a:t>
            </a:r>
          </a:p>
          <a:p>
            <a:pPr lvl="1"/>
            <a:r>
              <a:rPr lang="en-US" dirty="0" smtClean="0"/>
              <a:t>Proposal partnership opportunities</a:t>
            </a:r>
          </a:p>
          <a:p>
            <a:pPr lvl="2"/>
            <a:r>
              <a:rPr lang="en-US" dirty="0" smtClean="0"/>
              <a:t>Use of university training facilities and instructors to expand locations for course offerings</a:t>
            </a:r>
          </a:p>
          <a:p>
            <a:pPr lvl="2"/>
            <a:r>
              <a:rPr lang="en-US" dirty="0" smtClean="0"/>
              <a:t>Environmental engineering expertise to perform contaminant fate and transport studies</a:t>
            </a:r>
          </a:p>
          <a:p>
            <a:pPr lvl="1"/>
            <a:r>
              <a:rPr lang="en-US" dirty="0" smtClean="0"/>
              <a:t>Technical solutions</a:t>
            </a:r>
          </a:p>
          <a:p>
            <a:pPr lvl="2"/>
            <a:r>
              <a:rPr lang="en-US" dirty="0" smtClean="0"/>
              <a:t>Specialized field contaminant detection systems (e.g., long-range alpha detectors, portable laboratory equipment)</a:t>
            </a:r>
          </a:p>
          <a:p>
            <a:pPr lvl="2"/>
            <a:r>
              <a:rPr lang="en-US" dirty="0" smtClean="0"/>
              <a:t>Secure web-based communications tools</a:t>
            </a:r>
          </a:p>
          <a:p>
            <a:pPr lvl="2"/>
            <a:endParaRPr lang="en-US" dirty="0" smtClean="0"/>
          </a:p>
          <a:p>
            <a:pPr lvl="2"/>
            <a:endParaRPr lang="en-US" dirty="0" smtClean="0"/>
          </a:p>
          <a:p>
            <a:pPr lvl="2"/>
            <a:endParaRPr lang="en-US" dirty="0" smtClean="0"/>
          </a:p>
          <a:p>
            <a:pPr lvl="2"/>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Health Communication and Technical Training Programs (</a:t>
            </a:r>
            <a:r>
              <a:rPr lang="en-US" sz="3600" dirty="0" err="1" smtClean="0"/>
              <a:t>HCTT</a:t>
            </a:r>
            <a:r>
              <a:rPr lang="en-US" sz="3600" dirty="0" smtClean="0"/>
              <a:t>)</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Program Facts</a:t>
            </a:r>
          </a:p>
          <a:p>
            <a:pPr lvl="1"/>
            <a:r>
              <a:rPr lang="en-US" dirty="0" smtClean="0"/>
              <a:t>Primary objective: Improve the health and safety of the public and workers through 1) creating customized health communication and learning solutions to control disease and promote healthy behaviors 2) developing occupational health and safety training </a:t>
            </a:r>
          </a:p>
          <a:p>
            <a:pPr lvl="1"/>
            <a:r>
              <a:rPr lang="en-US" dirty="0" smtClean="0"/>
              <a:t>Number of Staff and Scope of Talent: 85 staff with degrees in public health, other health sciences, communication, and instructional design.</a:t>
            </a:r>
          </a:p>
          <a:p>
            <a:pPr lvl="1"/>
            <a:r>
              <a:rPr lang="en-US" dirty="0" smtClean="0"/>
              <a:t>Business volume: annual expenditures of $15M</a:t>
            </a:r>
          </a:p>
          <a:p>
            <a:pPr lvl="1"/>
            <a:r>
              <a:rPr lang="en-US" dirty="0" smtClean="0"/>
              <a:t>Primary Customers: CDC, NIH, DOE</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HCTT</a:t>
            </a:r>
            <a:r>
              <a:rPr lang="en-US" sz="3600" dirty="0" smtClean="0"/>
              <a:t> Needs</a:t>
            </a:r>
            <a:endParaRPr lang="en-US" sz="3600" dirty="0"/>
          </a:p>
        </p:txBody>
      </p:sp>
      <p:sp>
        <p:nvSpPr>
          <p:cNvPr id="3" name="Content Placeholder 2"/>
          <p:cNvSpPr>
            <a:spLocks noGrp="1"/>
          </p:cNvSpPr>
          <p:nvPr>
            <p:ph idx="1"/>
          </p:nvPr>
        </p:nvSpPr>
        <p:spPr/>
        <p:txBody>
          <a:bodyPr>
            <a:normAutofit fontScale="92500"/>
          </a:bodyPr>
          <a:lstStyle/>
          <a:p>
            <a:r>
              <a:rPr lang="en-US" dirty="0" smtClean="0"/>
              <a:t>Needs that University Partners might be able to address</a:t>
            </a:r>
          </a:p>
          <a:p>
            <a:pPr lvl="1"/>
            <a:r>
              <a:rPr lang="en-US" dirty="0" smtClean="0"/>
              <a:t>Staffing needs: expertise in applying behavioral models for changing health related lifestyle choices of target audiences  public communication experts occupational health &amp; safety experts</a:t>
            </a:r>
          </a:p>
          <a:p>
            <a:pPr lvl="1"/>
            <a:r>
              <a:rPr lang="en-US" dirty="0" smtClean="0"/>
              <a:t>Proposal partnership opportunities?</a:t>
            </a:r>
          </a:p>
          <a:p>
            <a:pPr lvl="1"/>
            <a:r>
              <a:rPr lang="en-US" dirty="0" smtClean="0"/>
              <a:t>Technical solutions:  development of social media and other electronic tools to reach target audiences e.g. smart phones, I-pads, virtual reality learning tools</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Occupational Exposure and Worker Health </a:t>
            </a:r>
            <a:br>
              <a:rPr lang="en-US" sz="3600" dirty="0" smtClean="0"/>
            </a:br>
            <a:r>
              <a:rPr lang="en-US" sz="3600" dirty="0" smtClean="0"/>
              <a:t>Programs (</a:t>
            </a:r>
            <a:r>
              <a:rPr lang="en-US" sz="3600" dirty="0" err="1" smtClean="0"/>
              <a:t>OEWH</a:t>
            </a:r>
            <a:r>
              <a:rPr lang="en-US" sz="3600" dirty="0" smtClean="0"/>
              <a:t>)</a:t>
            </a:r>
          </a:p>
        </p:txBody>
      </p:sp>
      <p:sp>
        <p:nvSpPr>
          <p:cNvPr id="3" name="Content Placeholder 2"/>
          <p:cNvSpPr>
            <a:spLocks noGrp="1"/>
          </p:cNvSpPr>
          <p:nvPr>
            <p:ph idx="1"/>
          </p:nvPr>
        </p:nvSpPr>
        <p:spPr/>
        <p:txBody>
          <a:bodyPr>
            <a:normAutofit fontScale="85000" lnSpcReduction="10000"/>
          </a:bodyPr>
          <a:lstStyle/>
          <a:p>
            <a:r>
              <a:rPr lang="en-US" dirty="0" smtClean="0"/>
              <a:t>Program Facts</a:t>
            </a:r>
          </a:p>
          <a:p>
            <a:pPr lvl="1"/>
            <a:r>
              <a:rPr lang="en-US" dirty="0" smtClean="0"/>
              <a:t>Primary objective is to offer a comprehensive approach to helping clients customize their worker health solutions by providing innovative solutions to their worker health needs</a:t>
            </a:r>
          </a:p>
          <a:p>
            <a:pPr lvl="1" eaLnBrk="1" hangingPunct="1">
              <a:lnSpc>
                <a:spcPct val="80000"/>
              </a:lnSpc>
            </a:pPr>
            <a:r>
              <a:rPr lang="en-US" dirty="0" smtClean="0"/>
              <a:t>81 employees with expertise in Epidemiology, Information Management, Biostatistics, Health Physics, Industrial Hygiene, Laboratory Technology, Medical Coding, Public Health and Occupational Medicine.</a:t>
            </a:r>
          </a:p>
          <a:p>
            <a:pPr lvl="1" eaLnBrk="1" hangingPunct="1">
              <a:lnSpc>
                <a:spcPct val="80000"/>
              </a:lnSpc>
            </a:pPr>
            <a:r>
              <a:rPr lang="en-US" dirty="0" smtClean="0"/>
              <a:t>Fiscal Year 2010 expenditures were $46.8 million</a:t>
            </a:r>
          </a:p>
          <a:p>
            <a:pPr lvl="1"/>
            <a:r>
              <a:rPr lang="en-US" dirty="0" smtClean="0"/>
              <a:t>Primary customers include:</a:t>
            </a:r>
          </a:p>
          <a:p>
            <a:pPr lvl="2"/>
            <a:r>
              <a:rPr lang="en-US" dirty="0" smtClean="0"/>
              <a:t> U.S. Department of Energy</a:t>
            </a:r>
          </a:p>
          <a:p>
            <a:pPr lvl="2"/>
            <a:r>
              <a:rPr lang="en-US" dirty="0" smtClean="0"/>
              <a:t> U.S. Nuclear Regulatory Commission</a:t>
            </a:r>
          </a:p>
          <a:p>
            <a:pPr lvl="2"/>
            <a:r>
              <a:rPr lang="en-US" dirty="0" smtClean="0"/>
              <a:t> National Institute for Occupational Safety and Health</a:t>
            </a:r>
          </a:p>
          <a:p>
            <a:pPr lvl="1">
              <a:buNone/>
            </a:pPr>
            <a:endParaRPr lang="en-US" dirty="0" smtClean="0"/>
          </a:p>
          <a:p>
            <a:pPr lvl="1"/>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OEWH</a:t>
            </a:r>
            <a:r>
              <a:rPr lang="en-US" sz="3600" dirty="0" smtClean="0"/>
              <a:t> Needs</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Needs that University Partners might be able to address</a:t>
            </a:r>
          </a:p>
          <a:p>
            <a:pPr lvl="1"/>
            <a:r>
              <a:rPr lang="en-US" dirty="0" smtClean="0"/>
              <a:t>Future need for physicians/mid-level providers with interest or expertise in occupational health, need for graduates of industrial hygiene programs, need for graduate level statisticians/biostatisticians (internships and recent graduates)</a:t>
            </a:r>
          </a:p>
          <a:p>
            <a:pPr lvl="1"/>
            <a:r>
              <a:rPr lang="en-US" dirty="0" smtClean="0"/>
              <a:t>Possible partnerships may include work utilizing physicians with certain specialties or subject matter experts outside our current capabilities</a:t>
            </a:r>
          </a:p>
          <a:p>
            <a:pPr lvl="1"/>
            <a:r>
              <a:rPr lang="en-US" dirty="0" smtClean="0"/>
              <a:t>Partnering with research institutions with Subject Matter Experts in the fields of:</a:t>
            </a:r>
          </a:p>
          <a:p>
            <a:pPr lvl="2"/>
            <a:r>
              <a:rPr lang="en-US" dirty="0" smtClean="0"/>
              <a:t>Radiation Epidemiology and Health Physics</a:t>
            </a:r>
          </a:p>
          <a:p>
            <a:pPr lvl="2"/>
            <a:r>
              <a:rPr lang="en-US" dirty="0" smtClean="0"/>
              <a:t>Biostatistics</a:t>
            </a:r>
          </a:p>
          <a:p>
            <a:pPr lvl="2"/>
            <a:r>
              <a:rPr lang="en-US" dirty="0" smtClean="0"/>
              <a:t>Human Health Effects of the Exposure to </a:t>
            </a:r>
            <a:r>
              <a:rPr lang="en-US" dirty="0" err="1" smtClean="0"/>
              <a:t>Nanomaterials</a:t>
            </a:r>
            <a:endParaRPr lang="en-US" dirty="0" smtClean="0"/>
          </a:p>
          <a:p>
            <a:pPr lvl="2"/>
            <a:r>
              <a:rPr lang="en-US" dirty="0" smtClean="0"/>
              <a:t>Immunology</a:t>
            </a:r>
          </a:p>
          <a:p>
            <a:pPr lvl="2"/>
            <a:r>
              <a:rPr lang="en-US" dirty="0" smtClean="0"/>
              <a:t>Information Management</a:t>
            </a:r>
          </a:p>
          <a:p>
            <a:pPr lvl="2"/>
            <a:endParaRPr lang="en-US" dirty="0" smtClean="0"/>
          </a:p>
          <a:p>
            <a:pPr lvl="1"/>
            <a:endParaRPr lang="en-US" dirty="0" smtClean="0"/>
          </a:p>
          <a:p>
            <a:pPr lvl="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ORAU today</a:t>
            </a:r>
          </a:p>
        </p:txBody>
      </p:sp>
      <p:sp>
        <p:nvSpPr>
          <p:cNvPr id="15363" name="Content Placeholder 2"/>
          <p:cNvSpPr>
            <a:spLocks noGrp="1"/>
          </p:cNvSpPr>
          <p:nvPr>
            <p:ph idx="1"/>
          </p:nvPr>
        </p:nvSpPr>
        <p:spPr>
          <a:xfrm>
            <a:off x="3810000" y="1600200"/>
            <a:ext cx="4876800" cy="4525963"/>
          </a:xfrm>
        </p:spPr>
        <p:txBody>
          <a:bodyPr rtlCol="0">
            <a:normAutofit fontScale="92500" lnSpcReduction="10000"/>
          </a:bodyPr>
          <a:lstStyle/>
          <a:p>
            <a:pPr eaLnBrk="1" fontAlgn="auto" hangingPunct="1">
              <a:spcAft>
                <a:spcPts val="0"/>
              </a:spcAft>
              <a:buFont typeface="Arial" pitchFamily="34" charset="0"/>
              <a:buChar char="•"/>
              <a:defRPr/>
            </a:pPr>
            <a:r>
              <a:rPr lang="en-US" smtClean="0">
                <a:latin typeface="Arial Narrow" pitchFamily="34" charset="0"/>
              </a:rPr>
              <a:t>Nonprofit government contractor</a:t>
            </a:r>
          </a:p>
          <a:p>
            <a:pPr eaLnBrk="1" fontAlgn="auto" hangingPunct="1">
              <a:spcAft>
                <a:spcPts val="0"/>
              </a:spcAft>
              <a:buFont typeface="Arial" pitchFamily="34" charset="0"/>
              <a:buChar char="•"/>
              <a:defRPr/>
            </a:pPr>
            <a:r>
              <a:rPr lang="en-US" smtClean="0">
                <a:latin typeface="Arial Narrow" pitchFamily="34" charset="0"/>
              </a:rPr>
              <a:t>Providing scientific, health and security expertise to help our customers:</a:t>
            </a:r>
          </a:p>
          <a:p>
            <a:pPr lvl="1" eaLnBrk="1" fontAlgn="auto" hangingPunct="1">
              <a:spcAft>
                <a:spcPts val="0"/>
              </a:spcAft>
              <a:buFont typeface="Arial" pitchFamily="34" charset="0"/>
              <a:buChar char="–"/>
              <a:defRPr/>
            </a:pPr>
            <a:r>
              <a:rPr lang="en-US" smtClean="0">
                <a:latin typeface="Arial Narrow" pitchFamily="34" charset="0"/>
              </a:rPr>
              <a:t>Advance research and education</a:t>
            </a:r>
          </a:p>
          <a:p>
            <a:pPr lvl="1" eaLnBrk="1" fontAlgn="auto" hangingPunct="1">
              <a:spcAft>
                <a:spcPts val="0"/>
              </a:spcAft>
              <a:buFont typeface="Arial" pitchFamily="34" charset="0"/>
              <a:buChar char="–"/>
              <a:defRPr/>
            </a:pPr>
            <a:r>
              <a:rPr lang="en-US" smtClean="0">
                <a:latin typeface="Arial Narrow" pitchFamily="34" charset="0"/>
              </a:rPr>
              <a:t>Protect health and the environment</a:t>
            </a:r>
          </a:p>
          <a:p>
            <a:pPr lvl="1" eaLnBrk="1" fontAlgn="auto" hangingPunct="1">
              <a:spcAft>
                <a:spcPts val="0"/>
              </a:spcAft>
              <a:buFont typeface="Arial" pitchFamily="34" charset="0"/>
              <a:buChar char="–"/>
              <a:defRPr/>
            </a:pPr>
            <a:r>
              <a:rPr lang="en-US" smtClean="0">
                <a:latin typeface="Arial Narrow" pitchFamily="34" charset="0"/>
              </a:rPr>
              <a:t>Strengthen national security</a:t>
            </a:r>
          </a:p>
        </p:txBody>
      </p:sp>
      <p:pic>
        <p:nvPicPr>
          <p:cNvPr id="6148" name="Picture 3" descr="DSC_0032_bld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3598863"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602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225631"/>
            <a:ext cx="8458200" cy="676894"/>
          </a:xfrm>
        </p:spPr>
        <p:txBody>
          <a:bodyPr>
            <a:normAutofit fontScale="90000"/>
          </a:bodyPr>
          <a:lstStyle/>
          <a:p>
            <a:pPr eaLnBrk="1" hangingPunct="1"/>
            <a:r>
              <a:rPr lang="en-US" b="1" dirty="0" smtClean="0"/>
              <a:t>ORAU University Partnership Agenda</a:t>
            </a:r>
          </a:p>
        </p:txBody>
      </p:sp>
      <p:sp>
        <p:nvSpPr>
          <p:cNvPr id="11267" name="Rectangle 3"/>
          <p:cNvSpPr>
            <a:spLocks noGrp="1" noChangeArrowheads="1"/>
          </p:cNvSpPr>
          <p:nvPr>
            <p:ph type="body" idx="1"/>
          </p:nvPr>
        </p:nvSpPr>
        <p:spPr>
          <a:xfrm>
            <a:off x="304800" y="1066800"/>
            <a:ext cx="4800600" cy="5431654"/>
          </a:xfrm>
        </p:spPr>
        <p:txBody>
          <a:bodyPr>
            <a:noAutofit/>
          </a:bodyPr>
          <a:lstStyle/>
          <a:p>
            <a:pPr marL="228600" indent="-228600" eaLnBrk="1" hangingPunct="1"/>
            <a:r>
              <a:rPr lang="en-US" sz="2000" b="1" dirty="0" smtClean="0">
                <a:solidFill>
                  <a:schemeClr val="tx1"/>
                </a:solidFill>
              </a:rPr>
              <a:t>ORNL</a:t>
            </a:r>
          </a:p>
          <a:p>
            <a:pPr marL="628650" lvl="1" indent="-228600" eaLnBrk="1" hangingPunct="1"/>
            <a:r>
              <a:rPr lang="en-US" sz="2000" b="1" dirty="0" smtClean="0">
                <a:solidFill>
                  <a:schemeClr val="tx1"/>
                </a:solidFill>
              </a:rPr>
              <a:t>Leverage partnership with UT-Battelle </a:t>
            </a:r>
          </a:p>
          <a:p>
            <a:pPr marL="568325" lvl="1" indent="-225425" eaLnBrk="1" hangingPunct="1"/>
            <a:r>
              <a:rPr lang="en-US" sz="2000" b="1" dirty="0" smtClean="0">
                <a:solidFill>
                  <a:schemeClr val="tx1"/>
                </a:solidFill>
              </a:rPr>
              <a:t> Help ORNL build mutually beneficial university partnerships</a:t>
            </a:r>
          </a:p>
          <a:p>
            <a:pPr marL="568325" lvl="1" indent="-225425" eaLnBrk="1" hangingPunct="1"/>
            <a:r>
              <a:rPr lang="en-US" sz="2000" b="1" dirty="0" smtClean="0">
                <a:solidFill>
                  <a:schemeClr val="tx1"/>
                </a:solidFill>
              </a:rPr>
              <a:t>Primary foci of interest: Neutrons, Computational Science</a:t>
            </a:r>
          </a:p>
          <a:p>
            <a:pPr marL="228600" indent="-228600" eaLnBrk="1" hangingPunct="1"/>
            <a:r>
              <a:rPr lang="en-US" sz="2000" b="1" dirty="0" smtClean="0">
                <a:solidFill>
                  <a:schemeClr val="tx1"/>
                </a:solidFill>
              </a:rPr>
              <a:t>ORAU</a:t>
            </a:r>
          </a:p>
          <a:p>
            <a:pPr marL="628650" lvl="1" indent="-228600" eaLnBrk="1" hangingPunct="1"/>
            <a:r>
              <a:rPr lang="en-US" sz="2000" b="1" dirty="0" smtClean="0">
                <a:solidFill>
                  <a:schemeClr val="tx1"/>
                </a:solidFill>
              </a:rPr>
              <a:t>Expertise to supplement ORAU competencies in large contracts</a:t>
            </a:r>
          </a:p>
          <a:p>
            <a:pPr marL="568325" lvl="1" indent="-225425" eaLnBrk="1" hangingPunct="1"/>
            <a:r>
              <a:rPr lang="en-US" sz="2000" b="1" dirty="0" smtClean="0">
                <a:solidFill>
                  <a:schemeClr val="tx1"/>
                </a:solidFill>
              </a:rPr>
              <a:t>Core competency foci: Emergency Response, Forensics, Independent Reviews and Evaluations, Environmental Health, Science Workforce Development, Technical Training</a:t>
            </a:r>
          </a:p>
        </p:txBody>
      </p:sp>
      <p:pic>
        <p:nvPicPr>
          <p:cNvPr id="11269" name="Picture 5" descr="overlay_east_b"/>
          <p:cNvPicPr>
            <a:picLocks noChangeAspect="1" noChangeArrowheads="1"/>
          </p:cNvPicPr>
          <p:nvPr/>
        </p:nvPicPr>
        <p:blipFill>
          <a:blip r:embed="rId3" cstate="print"/>
          <a:stretch>
            <a:fillRect/>
          </a:stretch>
        </p:blipFill>
        <p:spPr bwMode="auto">
          <a:xfrm>
            <a:off x="5371605" y="1070754"/>
            <a:ext cx="3035174" cy="2057400"/>
          </a:xfrm>
          <a:prstGeom prst="roundRect">
            <a:avLst/>
          </a:prstGeom>
          <a:noFill/>
          <a:ln>
            <a:noFill/>
          </a:ln>
        </p:spPr>
      </p:pic>
      <p:pic>
        <p:nvPicPr>
          <p:cNvPr id="6" name="Picture 5" descr="ORAU staff.png"/>
          <p:cNvPicPr>
            <a:picLocks noChangeAspect="1"/>
          </p:cNvPicPr>
          <p:nvPr/>
        </p:nvPicPr>
        <p:blipFill>
          <a:blip r:embed="rId4" cstate="print"/>
          <a:stretch>
            <a:fillRect/>
          </a:stretch>
        </p:blipFill>
        <p:spPr>
          <a:xfrm>
            <a:off x="4452328" y="2992578"/>
            <a:ext cx="4857927" cy="268775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olumns-build-art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2263" y="1241425"/>
            <a:ext cx="565467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p:nvPr>
        </p:nvSpPr>
        <p:spPr/>
        <p:txBody>
          <a:bodyPr/>
          <a:lstStyle/>
          <a:p>
            <a:pPr eaLnBrk="1" hangingPunct="1"/>
            <a:r>
              <a:rPr lang="en-US" smtClean="0"/>
              <a:t>Why university partnerships?</a:t>
            </a:r>
          </a:p>
        </p:txBody>
      </p:sp>
      <p:sp>
        <p:nvSpPr>
          <p:cNvPr id="9220" name="TextBox 5"/>
          <p:cNvSpPr txBox="1">
            <a:spLocks noChangeArrowheads="1"/>
          </p:cNvSpPr>
          <p:nvPr/>
        </p:nvSpPr>
        <p:spPr bwMode="auto">
          <a:xfrm>
            <a:off x="2379663" y="1733550"/>
            <a:ext cx="3773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Narrow" pitchFamily="34" charset="0"/>
              </a:defRPr>
            </a:lvl1pPr>
            <a:lvl2pPr marL="742950" indent="-285750" eaLnBrk="0" hangingPunct="0">
              <a:defRPr sz="2000" b="1">
                <a:solidFill>
                  <a:schemeClr val="tx1"/>
                </a:solidFill>
                <a:latin typeface="Arial Narrow" pitchFamily="34" charset="0"/>
              </a:defRPr>
            </a:lvl2pPr>
            <a:lvl3pPr marL="1143000" indent="-228600" eaLnBrk="0" hangingPunct="0">
              <a:defRPr sz="2000" b="1">
                <a:solidFill>
                  <a:schemeClr val="tx1"/>
                </a:solidFill>
                <a:latin typeface="Arial Narrow" pitchFamily="34" charset="0"/>
              </a:defRPr>
            </a:lvl3pPr>
            <a:lvl4pPr marL="1600200" indent="-228600" eaLnBrk="0" hangingPunct="0">
              <a:defRPr sz="2000" b="1">
                <a:solidFill>
                  <a:schemeClr val="tx1"/>
                </a:solidFill>
                <a:latin typeface="Arial Narrow" pitchFamily="34" charset="0"/>
              </a:defRPr>
            </a:lvl4pPr>
            <a:lvl5pPr marL="2057400" indent="-228600" eaLnBrk="0" hangingPunct="0">
              <a:defRPr sz="2000" b="1">
                <a:solidFill>
                  <a:schemeClr val="tx1"/>
                </a:solidFill>
                <a:latin typeface="Arial Narrow" pitchFamily="34" charset="0"/>
              </a:defRPr>
            </a:lvl5pPr>
            <a:lvl6pPr marL="2514600" indent="-228600" eaLnBrk="0" fontAlgn="base" hangingPunct="0">
              <a:spcBef>
                <a:spcPct val="0"/>
              </a:spcBef>
              <a:spcAft>
                <a:spcPct val="0"/>
              </a:spcAft>
              <a:defRPr sz="2000" b="1">
                <a:solidFill>
                  <a:schemeClr val="tx1"/>
                </a:solidFill>
                <a:latin typeface="Arial Narrow" pitchFamily="34" charset="0"/>
              </a:defRPr>
            </a:lvl6pPr>
            <a:lvl7pPr marL="2971800" indent="-228600" eaLnBrk="0" fontAlgn="base" hangingPunct="0">
              <a:spcBef>
                <a:spcPct val="0"/>
              </a:spcBef>
              <a:spcAft>
                <a:spcPct val="0"/>
              </a:spcAft>
              <a:defRPr sz="2000" b="1">
                <a:solidFill>
                  <a:schemeClr val="tx1"/>
                </a:solidFill>
                <a:latin typeface="Arial Narrow" pitchFamily="34" charset="0"/>
              </a:defRPr>
            </a:lvl7pPr>
            <a:lvl8pPr marL="3429000" indent="-228600" eaLnBrk="0" fontAlgn="base" hangingPunct="0">
              <a:spcBef>
                <a:spcPct val="0"/>
              </a:spcBef>
              <a:spcAft>
                <a:spcPct val="0"/>
              </a:spcAft>
              <a:defRPr sz="2000" b="1">
                <a:solidFill>
                  <a:schemeClr val="tx1"/>
                </a:solidFill>
                <a:latin typeface="Arial Narrow" pitchFamily="34" charset="0"/>
              </a:defRPr>
            </a:lvl8pPr>
            <a:lvl9pPr marL="3886200" indent="-228600" eaLnBrk="0" fontAlgn="base" hangingPunct="0">
              <a:spcBef>
                <a:spcPct val="0"/>
              </a:spcBef>
              <a:spcAft>
                <a:spcPct val="0"/>
              </a:spcAft>
              <a:defRPr sz="2000" b="1">
                <a:solidFill>
                  <a:schemeClr val="tx1"/>
                </a:solidFill>
                <a:latin typeface="Arial Narrow" pitchFamily="34" charset="0"/>
              </a:defRPr>
            </a:lvl9pPr>
          </a:lstStyle>
          <a:p>
            <a:pPr eaLnBrk="1" hangingPunct="1"/>
            <a:r>
              <a:rPr lang="en-US" sz="1800">
                <a:solidFill>
                  <a:schemeClr val="tx2"/>
                </a:solidFill>
              </a:rPr>
              <a:t>Poised for Joint Proposal Opportunities</a:t>
            </a:r>
          </a:p>
        </p:txBody>
      </p:sp>
      <p:sp>
        <p:nvSpPr>
          <p:cNvPr id="9221" name="TextBox 6"/>
          <p:cNvSpPr txBox="1">
            <a:spLocks noChangeArrowheads="1"/>
          </p:cNvSpPr>
          <p:nvPr/>
        </p:nvSpPr>
        <p:spPr bwMode="auto">
          <a:xfrm>
            <a:off x="1909763" y="5260975"/>
            <a:ext cx="5132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Narrow" pitchFamily="34" charset="0"/>
              </a:defRPr>
            </a:lvl1pPr>
            <a:lvl2pPr marL="742950" indent="-285750" eaLnBrk="0" hangingPunct="0">
              <a:defRPr sz="2000" b="1">
                <a:solidFill>
                  <a:schemeClr val="tx1"/>
                </a:solidFill>
                <a:latin typeface="Arial Narrow" pitchFamily="34" charset="0"/>
              </a:defRPr>
            </a:lvl2pPr>
            <a:lvl3pPr marL="1143000" indent="-228600" eaLnBrk="0" hangingPunct="0">
              <a:defRPr sz="2000" b="1">
                <a:solidFill>
                  <a:schemeClr val="tx1"/>
                </a:solidFill>
                <a:latin typeface="Arial Narrow" pitchFamily="34" charset="0"/>
              </a:defRPr>
            </a:lvl3pPr>
            <a:lvl4pPr marL="1600200" indent="-228600" eaLnBrk="0" hangingPunct="0">
              <a:defRPr sz="2000" b="1">
                <a:solidFill>
                  <a:schemeClr val="tx1"/>
                </a:solidFill>
                <a:latin typeface="Arial Narrow" pitchFamily="34" charset="0"/>
              </a:defRPr>
            </a:lvl4pPr>
            <a:lvl5pPr marL="2057400" indent="-228600" eaLnBrk="0" hangingPunct="0">
              <a:defRPr sz="2000" b="1">
                <a:solidFill>
                  <a:schemeClr val="tx1"/>
                </a:solidFill>
                <a:latin typeface="Arial Narrow" pitchFamily="34" charset="0"/>
              </a:defRPr>
            </a:lvl5pPr>
            <a:lvl6pPr marL="2514600" indent="-228600" eaLnBrk="0" fontAlgn="base" hangingPunct="0">
              <a:spcBef>
                <a:spcPct val="0"/>
              </a:spcBef>
              <a:spcAft>
                <a:spcPct val="0"/>
              </a:spcAft>
              <a:defRPr sz="2000" b="1">
                <a:solidFill>
                  <a:schemeClr val="tx1"/>
                </a:solidFill>
                <a:latin typeface="Arial Narrow" pitchFamily="34" charset="0"/>
              </a:defRPr>
            </a:lvl6pPr>
            <a:lvl7pPr marL="2971800" indent="-228600" eaLnBrk="0" fontAlgn="base" hangingPunct="0">
              <a:spcBef>
                <a:spcPct val="0"/>
              </a:spcBef>
              <a:spcAft>
                <a:spcPct val="0"/>
              </a:spcAft>
              <a:defRPr sz="2000" b="1">
                <a:solidFill>
                  <a:schemeClr val="tx1"/>
                </a:solidFill>
                <a:latin typeface="Arial Narrow" pitchFamily="34" charset="0"/>
              </a:defRPr>
            </a:lvl7pPr>
            <a:lvl8pPr marL="3429000" indent="-228600" eaLnBrk="0" fontAlgn="base" hangingPunct="0">
              <a:spcBef>
                <a:spcPct val="0"/>
              </a:spcBef>
              <a:spcAft>
                <a:spcPct val="0"/>
              </a:spcAft>
              <a:defRPr sz="2000" b="1">
                <a:solidFill>
                  <a:schemeClr val="tx1"/>
                </a:solidFill>
                <a:latin typeface="Arial Narrow" pitchFamily="34" charset="0"/>
              </a:defRPr>
            </a:lvl8pPr>
            <a:lvl9pPr marL="3886200" indent="-228600" eaLnBrk="0" fontAlgn="base" hangingPunct="0">
              <a:spcBef>
                <a:spcPct val="0"/>
              </a:spcBef>
              <a:spcAft>
                <a:spcPct val="0"/>
              </a:spcAft>
              <a:defRPr sz="2000" b="1">
                <a:solidFill>
                  <a:schemeClr val="tx1"/>
                </a:solidFill>
                <a:latin typeface="Arial Narrow" pitchFamily="34" charset="0"/>
              </a:defRPr>
            </a:lvl9pPr>
          </a:lstStyle>
          <a:p>
            <a:pPr eaLnBrk="1" hangingPunct="1"/>
            <a:r>
              <a:rPr lang="en-US" sz="1800">
                <a:solidFill>
                  <a:schemeClr val="tx2"/>
                </a:solidFill>
              </a:rPr>
              <a:t>ORAU Business Lines + University Research Expertise</a:t>
            </a:r>
          </a:p>
        </p:txBody>
      </p:sp>
      <p:sp>
        <p:nvSpPr>
          <p:cNvPr id="9222" name="TextBox 7"/>
          <p:cNvSpPr txBox="1">
            <a:spLocks noChangeArrowheads="1"/>
          </p:cNvSpPr>
          <p:nvPr/>
        </p:nvSpPr>
        <p:spPr bwMode="auto">
          <a:xfrm rot="-5400000">
            <a:off x="1574006" y="3658394"/>
            <a:ext cx="171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Narrow" pitchFamily="34" charset="0"/>
              </a:defRPr>
            </a:lvl1pPr>
            <a:lvl2pPr marL="742950" indent="-285750" eaLnBrk="0" hangingPunct="0">
              <a:defRPr sz="2000" b="1">
                <a:solidFill>
                  <a:schemeClr val="tx1"/>
                </a:solidFill>
                <a:latin typeface="Arial Narrow" pitchFamily="34" charset="0"/>
              </a:defRPr>
            </a:lvl2pPr>
            <a:lvl3pPr marL="1143000" indent="-228600" eaLnBrk="0" hangingPunct="0">
              <a:defRPr sz="2000" b="1">
                <a:solidFill>
                  <a:schemeClr val="tx1"/>
                </a:solidFill>
                <a:latin typeface="Arial Narrow" pitchFamily="34" charset="0"/>
              </a:defRPr>
            </a:lvl3pPr>
            <a:lvl4pPr marL="1600200" indent="-228600" eaLnBrk="0" hangingPunct="0">
              <a:defRPr sz="2000" b="1">
                <a:solidFill>
                  <a:schemeClr val="tx1"/>
                </a:solidFill>
                <a:latin typeface="Arial Narrow" pitchFamily="34" charset="0"/>
              </a:defRPr>
            </a:lvl4pPr>
            <a:lvl5pPr marL="2057400" indent="-228600" eaLnBrk="0" hangingPunct="0">
              <a:defRPr sz="2000" b="1">
                <a:solidFill>
                  <a:schemeClr val="tx1"/>
                </a:solidFill>
                <a:latin typeface="Arial Narrow" pitchFamily="34" charset="0"/>
              </a:defRPr>
            </a:lvl5pPr>
            <a:lvl6pPr marL="2514600" indent="-228600" eaLnBrk="0" fontAlgn="base" hangingPunct="0">
              <a:spcBef>
                <a:spcPct val="0"/>
              </a:spcBef>
              <a:spcAft>
                <a:spcPct val="0"/>
              </a:spcAft>
              <a:defRPr sz="2000" b="1">
                <a:solidFill>
                  <a:schemeClr val="tx1"/>
                </a:solidFill>
                <a:latin typeface="Arial Narrow" pitchFamily="34" charset="0"/>
              </a:defRPr>
            </a:lvl6pPr>
            <a:lvl7pPr marL="2971800" indent="-228600" eaLnBrk="0" fontAlgn="base" hangingPunct="0">
              <a:spcBef>
                <a:spcPct val="0"/>
              </a:spcBef>
              <a:spcAft>
                <a:spcPct val="0"/>
              </a:spcAft>
              <a:defRPr sz="2000" b="1">
                <a:solidFill>
                  <a:schemeClr val="tx1"/>
                </a:solidFill>
                <a:latin typeface="Arial Narrow" pitchFamily="34" charset="0"/>
              </a:defRPr>
            </a:lvl7pPr>
            <a:lvl8pPr marL="3429000" indent="-228600" eaLnBrk="0" fontAlgn="base" hangingPunct="0">
              <a:spcBef>
                <a:spcPct val="0"/>
              </a:spcBef>
              <a:spcAft>
                <a:spcPct val="0"/>
              </a:spcAft>
              <a:defRPr sz="2000" b="1">
                <a:solidFill>
                  <a:schemeClr val="tx1"/>
                </a:solidFill>
                <a:latin typeface="Arial Narrow" pitchFamily="34" charset="0"/>
              </a:defRPr>
            </a:lvl8pPr>
            <a:lvl9pPr marL="3886200" indent="-228600" eaLnBrk="0" fontAlgn="base" hangingPunct="0">
              <a:spcBef>
                <a:spcPct val="0"/>
              </a:spcBef>
              <a:spcAft>
                <a:spcPct val="0"/>
              </a:spcAft>
              <a:defRPr sz="2000" b="1">
                <a:solidFill>
                  <a:schemeClr val="tx1"/>
                </a:solidFill>
                <a:latin typeface="Arial Narrow" pitchFamily="34" charset="0"/>
              </a:defRPr>
            </a:lvl9pPr>
          </a:lstStyle>
          <a:p>
            <a:pPr eaLnBrk="1" hangingPunct="1"/>
            <a:r>
              <a:rPr lang="en-US" sz="1800">
                <a:solidFill>
                  <a:schemeClr val="tx2"/>
                </a:solidFill>
              </a:rPr>
              <a:t>Grants &amp; Awards</a:t>
            </a:r>
          </a:p>
        </p:txBody>
      </p:sp>
      <p:sp>
        <p:nvSpPr>
          <p:cNvPr id="9223" name="TextBox 8"/>
          <p:cNvSpPr txBox="1">
            <a:spLocks noChangeArrowheads="1"/>
          </p:cNvSpPr>
          <p:nvPr/>
        </p:nvSpPr>
        <p:spPr bwMode="auto">
          <a:xfrm rot="-5400000">
            <a:off x="2737644" y="3652044"/>
            <a:ext cx="2224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Narrow" pitchFamily="34" charset="0"/>
              </a:defRPr>
            </a:lvl1pPr>
            <a:lvl2pPr marL="742950" indent="-285750" eaLnBrk="0" hangingPunct="0">
              <a:defRPr sz="2000" b="1">
                <a:solidFill>
                  <a:schemeClr val="tx1"/>
                </a:solidFill>
                <a:latin typeface="Arial Narrow" pitchFamily="34" charset="0"/>
              </a:defRPr>
            </a:lvl2pPr>
            <a:lvl3pPr marL="1143000" indent="-228600" eaLnBrk="0" hangingPunct="0">
              <a:defRPr sz="2000" b="1">
                <a:solidFill>
                  <a:schemeClr val="tx1"/>
                </a:solidFill>
                <a:latin typeface="Arial Narrow" pitchFamily="34" charset="0"/>
              </a:defRPr>
            </a:lvl3pPr>
            <a:lvl4pPr marL="1600200" indent="-228600" eaLnBrk="0" hangingPunct="0">
              <a:defRPr sz="2000" b="1">
                <a:solidFill>
                  <a:schemeClr val="tx1"/>
                </a:solidFill>
                <a:latin typeface="Arial Narrow" pitchFamily="34" charset="0"/>
              </a:defRPr>
            </a:lvl4pPr>
            <a:lvl5pPr marL="2057400" indent="-228600" eaLnBrk="0" hangingPunct="0">
              <a:defRPr sz="2000" b="1">
                <a:solidFill>
                  <a:schemeClr val="tx1"/>
                </a:solidFill>
                <a:latin typeface="Arial Narrow" pitchFamily="34" charset="0"/>
              </a:defRPr>
            </a:lvl5pPr>
            <a:lvl6pPr marL="2514600" indent="-228600" eaLnBrk="0" fontAlgn="base" hangingPunct="0">
              <a:spcBef>
                <a:spcPct val="0"/>
              </a:spcBef>
              <a:spcAft>
                <a:spcPct val="0"/>
              </a:spcAft>
              <a:defRPr sz="2000" b="1">
                <a:solidFill>
                  <a:schemeClr val="tx1"/>
                </a:solidFill>
                <a:latin typeface="Arial Narrow" pitchFamily="34" charset="0"/>
              </a:defRPr>
            </a:lvl6pPr>
            <a:lvl7pPr marL="2971800" indent="-228600" eaLnBrk="0" fontAlgn="base" hangingPunct="0">
              <a:spcBef>
                <a:spcPct val="0"/>
              </a:spcBef>
              <a:spcAft>
                <a:spcPct val="0"/>
              </a:spcAft>
              <a:defRPr sz="2000" b="1">
                <a:solidFill>
                  <a:schemeClr val="tx1"/>
                </a:solidFill>
                <a:latin typeface="Arial Narrow" pitchFamily="34" charset="0"/>
              </a:defRPr>
            </a:lvl7pPr>
            <a:lvl8pPr marL="3429000" indent="-228600" eaLnBrk="0" fontAlgn="base" hangingPunct="0">
              <a:spcBef>
                <a:spcPct val="0"/>
              </a:spcBef>
              <a:spcAft>
                <a:spcPct val="0"/>
              </a:spcAft>
              <a:defRPr sz="2000" b="1">
                <a:solidFill>
                  <a:schemeClr val="tx1"/>
                </a:solidFill>
                <a:latin typeface="Arial Narrow" pitchFamily="34" charset="0"/>
              </a:defRPr>
            </a:lvl8pPr>
            <a:lvl9pPr marL="3886200" indent="-228600" eaLnBrk="0" fontAlgn="base" hangingPunct="0">
              <a:spcBef>
                <a:spcPct val="0"/>
              </a:spcBef>
              <a:spcAft>
                <a:spcPct val="0"/>
              </a:spcAft>
              <a:defRPr sz="2000" b="1">
                <a:solidFill>
                  <a:schemeClr val="tx1"/>
                </a:solidFill>
                <a:latin typeface="Arial Narrow" pitchFamily="34" charset="0"/>
              </a:defRPr>
            </a:lvl9pPr>
          </a:lstStyle>
          <a:p>
            <a:pPr eaLnBrk="1" hangingPunct="1"/>
            <a:r>
              <a:rPr lang="en-US" sz="1800">
                <a:solidFill>
                  <a:schemeClr val="tx2"/>
                </a:solidFill>
              </a:rPr>
              <a:t>Funding Opportunities</a:t>
            </a:r>
          </a:p>
        </p:txBody>
      </p:sp>
      <p:sp>
        <p:nvSpPr>
          <p:cNvPr id="9224" name="TextBox 9"/>
          <p:cNvSpPr txBox="1">
            <a:spLocks noChangeArrowheads="1"/>
          </p:cNvSpPr>
          <p:nvPr/>
        </p:nvSpPr>
        <p:spPr bwMode="auto">
          <a:xfrm rot="-5400000">
            <a:off x="4441826" y="3651250"/>
            <a:ext cx="1427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Narrow" pitchFamily="34" charset="0"/>
              </a:defRPr>
            </a:lvl1pPr>
            <a:lvl2pPr marL="742950" indent="-285750" eaLnBrk="0" hangingPunct="0">
              <a:defRPr sz="2000" b="1">
                <a:solidFill>
                  <a:schemeClr val="tx1"/>
                </a:solidFill>
                <a:latin typeface="Arial Narrow" pitchFamily="34" charset="0"/>
              </a:defRPr>
            </a:lvl2pPr>
            <a:lvl3pPr marL="1143000" indent="-228600" eaLnBrk="0" hangingPunct="0">
              <a:defRPr sz="2000" b="1">
                <a:solidFill>
                  <a:schemeClr val="tx1"/>
                </a:solidFill>
                <a:latin typeface="Arial Narrow" pitchFamily="34" charset="0"/>
              </a:defRPr>
            </a:lvl3pPr>
            <a:lvl4pPr marL="1600200" indent="-228600" eaLnBrk="0" hangingPunct="0">
              <a:defRPr sz="2000" b="1">
                <a:solidFill>
                  <a:schemeClr val="tx1"/>
                </a:solidFill>
                <a:latin typeface="Arial Narrow" pitchFamily="34" charset="0"/>
              </a:defRPr>
            </a:lvl4pPr>
            <a:lvl5pPr marL="2057400" indent="-228600" eaLnBrk="0" hangingPunct="0">
              <a:defRPr sz="2000" b="1">
                <a:solidFill>
                  <a:schemeClr val="tx1"/>
                </a:solidFill>
                <a:latin typeface="Arial Narrow" pitchFamily="34" charset="0"/>
              </a:defRPr>
            </a:lvl5pPr>
            <a:lvl6pPr marL="2514600" indent="-228600" eaLnBrk="0" fontAlgn="base" hangingPunct="0">
              <a:spcBef>
                <a:spcPct val="0"/>
              </a:spcBef>
              <a:spcAft>
                <a:spcPct val="0"/>
              </a:spcAft>
              <a:defRPr sz="2000" b="1">
                <a:solidFill>
                  <a:schemeClr val="tx1"/>
                </a:solidFill>
                <a:latin typeface="Arial Narrow" pitchFamily="34" charset="0"/>
              </a:defRPr>
            </a:lvl6pPr>
            <a:lvl7pPr marL="2971800" indent="-228600" eaLnBrk="0" fontAlgn="base" hangingPunct="0">
              <a:spcBef>
                <a:spcPct val="0"/>
              </a:spcBef>
              <a:spcAft>
                <a:spcPct val="0"/>
              </a:spcAft>
              <a:defRPr sz="2000" b="1">
                <a:solidFill>
                  <a:schemeClr val="tx1"/>
                </a:solidFill>
                <a:latin typeface="Arial Narrow" pitchFamily="34" charset="0"/>
              </a:defRPr>
            </a:lvl7pPr>
            <a:lvl8pPr marL="3429000" indent="-228600" eaLnBrk="0" fontAlgn="base" hangingPunct="0">
              <a:spcBef>
                <a:spcPct val="0"/>
              </a:spcBef>
              <a:spcAft>
                <a:spcPct val="0"/>
              </a:spcAft>
              <a:defRPr sz="2000" b="1">
                <a:solidFill>
                  <a:schemeClr val="tx1"/>
                </a:solidFill>
                <a:latin typeface="Arial Narrow" pitchFamily="34" charset="0"/>
              </a:defRPr>
            </a:lvl8pPr>
            <a:lvl9pPr marL="3886200" indent="-228600" eaLnBrk="0" fontAlgn="base" hangingPunct="0">
              <a:spcBef>
                <a:spcPct val="0"/>
              </a:spcBef>
              <a:spcAft>
                <a:spcPct val="0"/>
              </a:spcAft>
              <a:defRPr sz="2000" b="1">
                <a:solidFill>
                  <a:schemeClr val="tx1"/>
                </a:solidFill>
                <a:latin typeface="Arial Narrow" pitchFamily="34" charset="0"/>
              </a:defRPr>
            </a:lvl9pPr>
          </a:lstStyle>
          <a:p>
            <a:pPr eaLnBrk="1" hangingPunct="1"/>
            <a:r>
              <a:rPr lang="en-US" sz="1800">
                <a:solidFill>
                  <a:schemeClr val="tx2"/>
                </a:solidFill>
              </a:rPr>
              <a:t>Relationships</a:t>
            </a:r>
          </a:p>
        </p:txBody>
      </p:sp>
      <p:sp>
        <p:nvSpPr>
          <p:cNvPr id="9225" name="TextBox 10"/>
          <p:cNvSpPr txBox="1">
            <a:spLocks noChangeArrowheads="1"/>
          </p:cNvSpPr>
          <p:nvPr/>
        </p:nvSpPr>
        <p:spPr bwMode="auto">
          <a:xfrm rot="-5400000">
            <a:off x="5410200" y="3649663"/>
            <a:ext cx="1912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Narrow" pitchFamily="34" charset="0"/>
              </a:defRPr>
            </a:lvl1pPr>
            <a:lvl2pPr marL="742950" indent="-285750" eaLnBrk="0" hangingPunct="0">
              <a:defRPr sz="2000" b="1">
                <a:solidFill>
                  <a:schemeClr val="tx1"/>
                </a:solidFill>
                <a:latin typeface="Arial Narrow" pitchFamily="34" charset="0"/>
              </a:defRPr>
            </a:lvl2pPr>
            <a:lvl3pPr marL="1143000" indent="-228600" eaLnBrk="0" hangingPunct="0">
              <a:defRPr sz="2000" b="1">
                <a:solidFill>
                  <a:schemeClr val="tx1"/>
                </a:solidFill>
                <a:latin typeface="Arial Narrow" pitchFamily="34" charset="0"/>
              </a:defRPr>
            </a:lvl3pPr>
            <a:lvl4pPr marL="1600200" indent="-228600" eaLnBrk="0" hangingPunct="0">
              <a:defRPr sz="2000" b="1">
                <a:solidFill>
                  <a:schemeClr val="tx1"/>
                </a:solidFill>
                <a:latin typeface="Arial Narrow" pitchFamily="34" charset="0"/>
              </a:defRPr>
            </a:lvl4pPr>
            <a:lvl5pPr marL="2057400" indent="-228600" eaLnBrk="0" hangingPunct="0">
              <a:defRPr sz="2000" b="1">
                <a:solidFill>
                  <a:schemeClr val="tx1"/>
                </a:solidFill>
                <a:latin typeface="Arial Narrow" pitchFamily="34" charset="0"/>
              </a:defRPr>
            </a:lvl5pPr>
            <a:lvl6pPr marL="2514600" indent="-228600" eaLnBrk="0" fontAlgn="base" hangingPunct="0">
              <a:spcBef>
                <a:spcPct val="0"/>
              </a:spcBef>
              <a:spcAft>
                <a:spcPct val="0"/>
              </a:spcAft>
              <a:defRPr sz="2000" b="1">
                <a:solidFill>
                  <a:schemeClr val="tx1"/>
                </a:solidFill>
                <a:latin typeface="Arial Narrow" pitchFamily="34" charset="0"/>
              </a:defRPr>
            </a:lvl6pPr>
            <a:lvl7pPr marL="2971800" indent="-228600" eaLnBrk="0" fontAlgn="base" hangingPunct="0">
              <a:spcBef>
                <a:spcPct val="0"/>
              </a:spcBef>
              <a:spcAft>
                <a:spcPct val="0"/>
              </a:spcAft>
              <a:defRPr sz="2000" b="1">
                <a:solidFill>
                  <a:schemeClr val="tx1"/>
                </a:solidFill>
                <a:latin typeface="Arial Narrow" pitchFamily="34" charset="0"/>
              </a:defRPr>
            </a:lvl7pPr>
            <a:lvl8pPr marL="3429000" indent="-228600" eaLnBrk="0" fontAlgn="base" hangingPunct="0">
              <a:spcBef>
                <a:spcPct val="0"/>
              </a:spcBef>
              <a:spcAft>
                <a:spcPct val="0"/>
              </a:spcAft>
              <a:defRPr sz="2000" b="1">
                <a:solidFill>
                  <a:schemeClr val="tx1"/>
                </a:solidFill>
                <a:latin typeface="Arial Narrow" pitchFamily="34" charset="0"/>
              </a:defRPr>
            </a:lvl8pPr>
            <a:lvl9pPr marL="3886200" indent="-228600" eaLnBrk="0" fontAlgn="base" hangingPunct="0">
              <a:spcBef>
                <a:spcPct val="0"/>
              </a:spcBef>
              <a:spcAft>
                <a:spcPct val="0"/>
              </a:spcAft>
              <a:defRPr sz="2000" b="1">
                <a:solidFill>
                  <a:schemeClr val="tx1"/>
                </a:solidFill>
                <a:latin typeface="Arial Narrow" pitchFamily="34" charset="0"/>
              </a:defRPr>
            </a:lvl9pPr>
          </a:lstStyle>
          <a:p>
            <a:pPr eaLnBrk="1" hangingPunct="1"/>
            <a:r>
              <a:rPr lang="en-US" sz="1800">
                <a:solidFill>
                  <a:schemeClr val="tx2"/>
                </a:solidFill>
              </a:rPr>
              <a:t>Federal Investment</a:t>
            </a:r>
          </a:p>
        </p:txBody>
      </p:sp>
    </p:spTree>
    <p:extLst>
      <p:ext uri="{BB962C8B-B14F-4D97-AF65-F5344CB8AC3E}">
        <p14:creationId xmlns:p14="http://schemas.microsoft.com/office/powerpoint/2010/main" val="3833746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6209406" cy="630130"/>
          </a:xfrm>
        </p:spPr>
        <p:txBody>
          <a:bodyPr>
            <a:normAutofit/>
          </a:bodyPr>
          <a:lstStyle/>
          <a:p>
            <a:r>
              <a:rPr lang="en-US" sz="3200" b="1" dirty="0" smtClean="0"/>
              <a:t>UPO Award Programs  </a:t>
            </a:r>
            <a:endParaRPr lang="en-US" sz="3200" b="1" dirty="0"/>
          </a:p>
        </p:txBody>
      </p:sp>
      <p:sp>
        <p:nvSpPr>
          <p:cNvPr id="8" name="Content Placeholder 5"/>
          <p:cNvSpPr>
            <a:spLocks noGrp="1"/>
          </p:cNvSpPr>
          <p:nvPr>
            <p:ph idx="1"/>
          </p:nvPr>
        </p:nvSpPr>
        <p:spPr>
          <a:xfrm>
            <a:off x="223281" y="833749"/>
            <a:ext cx="5355771" cy="5509901"/>
          </a:xfrm>
          <a:prstGeom prst="rect">
            <a:avLst/>
          </a:prstGeom>
        </p:spPr>
        <p:txBody>
          <a:bodyPr>
            <a:noAutofit/>
          </a:bodyPr>
          <a:lstStyle/>
          <a:p>
            <a:pPr>
              <a:spcAft>
                <a:spcPts val="0"/>
              </a:spcAft>
            </a:pPr>
            <a:r>
              <a:rPr lang="en-US" sz="2000" b="1" dirty="0" smtClean="0">
                <a:solidFill>
                  <a:schemeClr val="tx1"/>
                </a:solidFill>
              </a:rPr>
              <a:t>Ralph </a:t>
            </a:r>
            <a:r>
              <a:rPr lang="en-US" sz="2000" b="1" dirty="0">
                <a:solidFill>
                  <a:schemeClr val="tx1"/>
                </a:solidFill>
              </a:rPr>
              <a:t>E. Powe Junior Faculty Awards</a:t>
            </a:r>
          </a:p>
          <a:p>
            <a:pPr lvl="1"/>
            <a:r>
              <a:rPr lang="en-US" sz="2000" b="1" dirty="0">
                <a:solidFill>
                  <a:schemeClr val="tx1"/>
                </a:solidFill>
              </a:rPr>
              <a:t>20 year Retrospective study underway</a:t>
            </a:r>
          </a:p>
          <a:p>
            <a:pPr lvl="1"/>
            <a:r>
              <a:rPr lang="en-US" sz="2000" b="1" dirty="0">
                <a:solidFill>
                  <a:schemeClr val="tx1"/>
                </a:solidFill>
              </a:rPr>
              <a:t>Deadline January 11, 2013</a:t>
            </a:r>
          </a:p>
          <a:p>
            <a:pPr>
              <a:spcAft>
                <a:spcPts val="0"/>
              </a:spcAft>
            </a:pPr>
            <a:r>
              <a:rPr lang="en-US" sz="2000" b="1" dirty="0">
                <a:solidFill>
                  <a:schemeClr val="tx1"/>
                </a:solidFill>
              </a:rPr>
              <a:t>High Performance Computing Grant Program</a:t>
            </a:r>
          </a:p>
          <a:p>
            <a:pPr lvl="1">
              <a:spcAft>
                <a:spcPts val="0"/>
              </a:spcAft>
            </a:pPr>
            <a:r>
              <a:rPr lang="en-US" sz="2000" b="1" dirty="0">
                <a:solidFill>
                  <a:schemeClr val="tx1"/>
                </a:solidFill>
              </a:rPr>
              <a:t>Deadline December 17, 2012</a:t>
            </a:r>
          </a:p>
          <a:p>
            <a:pPr>
              <a:spcAft>
                <a:spcPts val="0"/>
              </a:spcAft>
            </a:pPr>
            <a:r>
              <a:rPr lang="en-US" sz="2000" b="1" dirty="0">
                <a:solidFill>
                  <a:schemeClr val="tx1"/>
                </a:solidFill>
              </a:rPr>
              <a:t>Nobel Laureate – 2013 Program Chemistry</a:t>
            </a:r>
          </a:p>
          <a:p>
            <a:pPr lvl="1">
              <a:spcAft>
                <a:spcPts val="0"/>
              </a:spcAft>
            </a:pPr>
            <a:r>
              <a:rPr lang="en-US" sz="2000" b="1" dirty="0">
                <a:solidFill>
                  <a:schemeClr val="tx1"/>
                </a:solidFill>
              </a:rPr>
              <a:t>Deadline December 14, 2012</a:t>
            </a:r>
          </a:p>
          <a:p>
            <a:pPr>
              <a:spcAft>
                <a:spcPts val="0"/>
              </a:spcAft>
            </a:pPr>
            <a:r>
              <a:rPr lang="en-US" sz="2000" b="1" dirty="0" smtClean="0">
                <a:solidFill>
                  <a:schemeClr val="tx1"/>
                </a:solidFill>
              </a:rPr>
              <a:t>3 new programs created in FY 11</a:t>
            </a:r>
          </a:p>
          <a:p>
            <a:pPr lvl="1">
              <a:spcAft>
                <a:spcPts val="0"/>
              </a:spcAft>
            </a:pPr>
            <a:r>
              <a:rPr lang="en-US" sz="2000" b="1" dirty="0" smtClean="0">
                <a:solidFill>
                  <a:schemeClr val="tx1"/>
                </a:solidFill>
              </a:rPr>
              <a:t>Faculty Travel: 9 awards FY 11, 8 awards FY 12</a:t>
            </a:r>
            <a:endParaRPr lang="en-US" sz="2000" b="1" i="1" dirty="0" smtClean="0">
              <a:solidFill>
                <a:schemeClr val="tx1"/>
              </a:solidFill>
            </a:endParaRPr>
          </a:p>
          <a:p>
            <a:pPr lvl="1">
              <a:spcAft>
                <a:spcPts val="0"/>
              </a:spcAft>
            </a:pPr>
            <a:r>
              <a:rPr lang="en-US" sz="2000" b="1" dirty="0" smtClean="0">
                <a:solidFill>
                  <a:schemeClr val="tx1"/>
                </a:solidFill>
              </a:rPr>
              <a:t>Event : 8 events FY11, 7 FY 12</a:t>
            </a:r>
            <a:endParaRPr lang="en-US" sz="2000" b="1" i="1" dirty="0" smtClean="0">
              <a:solidFill>
                <a:schemeClr val="tx1"/>
              </a:solidFill>
            </a:endParaRPr>
          </a:p>
          <a:p>
            <a:pPr lvl="1">
              <a:spcAft>
                <a:spcPts val="0"/>
              </a:spcAft>
            </a:pPr>
            <a:r>
              <a:rPr lang="en-US" sz="2000" b="1" dirty="0" smtClean="0">
                <a:solidFill>
                  <a:schemeClr val="tx1"/>
                </a:solidFill>
              </a:rPr>
              <a:t>University Technology Testing with ORAU programs:  1 award each in FY11 and FY12</a:t>
            </a:r>
          </a:p>
          <a:p>
            <a:pPr>
              <a:spcAft>
                <a:spcPts val="0"/>
              </a:spcAft>
              <a:buNone/>
            </a:pPr>
            <a:endParaRPr lang="en-US" sz="2000" dirty="0" smtClean="0"/>
          </a:p>
          <a:p>
            <a:pPr>
              <a:buNone/>
            </a:pPr>
            <a:endParaRPr lang="en-US" sz="2000" dirty="0"/>
          </a:p>
        </p:txBody>
      </p:sp>
      <p:pic>
        <p:nvPicPr>
          <p:cNvPr id="1027" name="Picture 3" descr="\\orau.net\files\Users\garrisoa\My Documents\My Pictures\2011-02-09 Alabama visitors 2-9-2011\Alabama visit to IEAV\Alabama visitors 2-9-2011 006.JPG"/>
          <p:cNvPicPr>
            <a:picLocks noChangeAspect="1" noChangeArrowheads="1"/>
          </p:cNvPicPr>
          <p:nvPr/>
        </p:nvPicPr>
        <p:blipFill>
          <a:blip r:embed="rId3" cstate="print"/>
          <a:stretch>
            <a:fillRect/>
          </a:stretch>
        </p:blipFill>
        <p:spPr bwMode="auto">
          <a:xfrm>
            <a:off x="5926529" y="1056749"/>
            <a:ext cx="2743200" cy="2057400"/>
          </a:xfrm>
          <a:prstGeom prst="roundRect">
            <a:avLst/>
          </a:prstGeom>
          <a:noFill/>
          <a:ln>
            <a:noFill/>
          </a:ln>
        </p:spPr>
      </p:pic>
      <p:pic>
        <p:nvPicPr>
          <p:cNvPr id="7" name="Picture 2" descr="\\orau.net\files\Users\garrisoa\My Documents\My Pictures\HPC photos\IMG_3187.JPG"/>
          <p:cNvPicPr>
            <a:picLocks noChangeAspect="1" noChangeArrowheads="1"/>
          </p:cNvPicPr>
          <p:nvPr/>
        </p:nvPicPr>
        <p:blipFill>
          <a:blip r:embed="rId4" cstate="print"/>
          <a:srcRect/>
          <a:stretch>
            <a:fillRect/>
          </a:stretch>
        </p:blipFill>
        <p:spPr bwMode="auto">
          <a:xfrm>
            <a:off x="5581402" y="3453445"/>
            <a:ext cx="3058009" cy="2439170"/>
          </a:xfrm>
          <a:prstGeom prst="round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cs typeface="Arial" charset="0"/>
              </a:rPr>
              <a:t>Powe</a:t>
            </a:r>
            <a:r>
              <a:rPr lang="en-US" sz="3200" b="1" dirty="0" smtClean="0">
                <a:cs typeface="Arial" charset="0"/>
              </a:rPr>
              <a:t> Junior Faculty Award Grants</a:t>
            </a:r>
            <a:endParaRPr lang="en-US" sz="3200" b="1" dirty="0"/>
          </a:p>
        </p:txBody>
      </p:sp>
      <p:sp>
        <p:nvSpPr>
          <p:cNvPr id="3" name="Content Placeholder 2"/>
          <p:cNvSpPr>
            <a:spLocks noGrp="1"/>
          </p:cNvSpPr>
          <p:nvPr>
            <p:ph idx="1"/>
          </p:nvPr>
        </p:nvSpPr>
        <p:spPr>
          <a:xfrm>
            <a:off x="408211" y="1620254"/>
            <a:ext cx="4351075" cy="3721269"/>
          </a:xfrm>
        </p:spPr>
        <p:txBody>
          <a:bodyPr>
            <a:noAutofit/>
          </a:bodyPr>
          <a:lstStyle/>
          <a:p>
            <a:r>
              <a:rPr lang="en-US" sz="2800" b="1" dirty="0" smtClean="0">
                <a:solidFill>
                  <a:schemeClr val="tx1"/>
                </a:solidFill>
              </a:rPr>
              <a:t>Early career faculty – competitive selection</a:t>
            </a:r>
          </a:p>
          <a:p>
            <a:r>
              <a:rPr lang="en-US" sz="2800" b="1" dirty="0" smtClean="0">
                <a:solidFill>
                  <a:schemeClr val="tx1"/>
                </a:solidFill>
              </a:rPr>
              <a:t>111 Applicants from 62 schools in 2012</a:t>
            </a:r>
          </a:p>
          <a:p>
            <a:r>
              <a:rPr lang="en-US" sz="2800" b="1" dirty="0" smtClean="0">
                <a:solidFill>
                  <a:schemeClr val="tx1"/>
                </a:solidFill>
              </a:rPr>
              <a:t>30 awards @ $5K ORAU, $5K university match</a:t>
            </a:r>
          </a:p>
          <a:p>
            <a:r>
              <a:rPr lang="en-US" sz="2800" b="1" dirty="0" smtClean="0">
                <a:solidFill>
                  <a:srgbClr val="FF0000"/>
                </a:solidFill>
              </a:rPr>
              <a:t>11 Total Winners from UF</a:t>
            </a:r>
          </a:p>
        </p:txBody>
      </p:sp>
      <p:sp>
        <p:nvSpPr>
          <p:cNvPr id="5" name="TextBox 4"/>
          <p:cNvSpPr txBox="1"/>
          <p:nvPr/>
        </p:nvSpPr>
        <p:spPr>
          <a:xfrm>
            <a:off x="4915414" y="5077298"/>
            <a:ext cx="3511138" cy="923330"/>
          </a:xfrm>
          <a:prstGeom prst="rect">
            <a:avLst/>
          </a:prstGeom>
          <a:noFill/>
        </p:spPr>
        <p:txBody>
          <a:bodyPr wrap="square" rtlCol="0">
            <a:spAutoFit/>
          </a:bodyPr>
          <a:lstStyle/>
          <a:p>
            <a:pPr algn="ctr"/>
            <a:r>
              <a:rPr lang="en-US" b="1" i="1" dirty="0" smtClean="0"/>
              <a:t>Rebecca Butcher</a:t>
            </a:r>
            <a:r>
              <a:rPr lang="en-US" sz="1800" b="1" i="1" dirty="0" smtClean="0"/>
              <a:t>, </a:t>
            </a:r>
            <a:r>
              <a:rPr lang="en-US" b="1" i="1" dirty="0"/>
              <a:t>A</a:t>
            </a:r>
            <a:r>
              <a:rPr lang="en-US" sz="1800" b="1" i="1" dirty="0" smtClean="0"/>
              <a:t>ssistant </a:t>
            </a:r>
            <a:r>
              <a:rPr lang="en-US" b="1" i="1" dirty="0" smtClean="0"/>
              <a:t>P</a:t>
            </a:r>
            <a:r>
              <a:rPr lang="en-US" sz="1800" b="1" i="1" dirty="0" smtClean="0"/>
              <a:t>rofessor, Department of Chemistry– FY  2012</a:t>
            </a:r>
            <a:endParaRPr lang="en-US" sz="1800" b="1"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994" y="1498940"/>
            <a:ext cx="3083371" cy="345699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71719" y="186431"/>
            <a:ext cx="8382000" cy="630315"/>
          </a:xfrm>
        </p:spPr>
        <p:txBody>
          <a:bodyPr>
            <a:normAutofit fontScale="90000"/>
          </a:bodyPr>
          <a:lstStyle/>
          <a:p>
            <a:pPr>
              <a:defRPr/>
            </a:pPr>
            <a:r>
              <a:rPr lang="en-US" sz="3600" b="1" dirty="0" smtClean="0">
                <a:cs typeface="Arial" charset="0"/>
              </a:rPr>
              <a:t>ORNL/ORAU HBCU/MEI Summer Faculty</a:t>
            </a:r>
            <a:endParaRPr lang="en-US" b="1" dirty="0" smtClean="0">
              <a:cs typeface="Arial" charset="0"/>
            </a:endParaRPr>
          </a:p>
        </p:txBody>
      </p:sp>
      <p:sp>
        <p:nvSpPr>
          <p:cNvPr id="15363" name="Content Placeholder 2"/>
          <p:cNvSpPr>
            <a:spLocks noGrp="1"/>
          </p:cNvSpPr>
          <p:nvPr>
            <p:ph idx="1"/>
          </p:nvPr>
        </p:nvSpPr>
        <p:spPr>
          <a:xfrm>
            <a:off x="154879" y="991973"/>
            <a:ext cx="5411419" cy="5385707"/>
          </a:xfrm>
        </p:spPr>
        <p:txBody>
          <a:bodyPr>
            <a:normAutofit/>
          </a:bodyPr>
          <a:lstStyle/>
          <a:p>
            <a:pPr>
              <a:spcBef>
                <a:spcPts val="0"/>
              </a:spcBef>
            </a:pPr>
            <a:r>
              <a:rPr lang="en-US" sz="2400" b="1" dirty="0" smtClean="0">
                <a:solidFill>
                  <a:schemeClr val="tx1"/>
                </a:solidFill>
                <a:cs typeface="Arial" charset="0"/>
              </a:rPr>
              <a:t>Faculty summer collaboration at ORNL</a:t>
            </a:r>
          </a:p>
          <a:p>
            <a:pPr>
              <a:spcBef>
                <a:spcPts val="0"/>
              </a:spcBef>
            </a:pPr>
            <a:r>
              <a:rPr lang="en-US" sz="2400" b="1" dirty="0" smtClean="0">
                <a:solidFill>
                  <a:schemeClr val="tx1"/>
                </a:solidFill>
                <a:cs typeface="Arial" charset="0"/>
              </a:rPr>
              <a:t>Stipend and expenses paid</a:t>
            </a:r>
          </a:p>
          <a:p>
            <a:pPr>
              <a:spcBef>
                <a:spcPts val="0"/>
              </a:spcBef>
            </a:pPr>
            <a:r>
              <a:rPr lang="en-US" sz="2400" b="1" dirty="0" smtClean="0">
                <a:solidFill>
                  <a:schemeClr val="tx1"/>
                </a:solidFill>
                <a:cs typeface="Arial" charset="0"/>
              </a:rPr>
              <a:t>Approximately 10 awards each summer</a:t>
            </a:r>
          </a:p>
          <a:p>
            <a:pPr>
              <a:spcBef>
                <a:spcPts val="0"/>
              </a:spcBef>
            </a:pPr>
            <a:r>
              <a:rPr lang="en-US" sz="2400" b="1" dirty="0" smtClean="0">
                <a:solidFill>
                  <a:schemeClr val="tx1"/>
                </a:solidFill>
                <a:cs typeface="Arial" charset="0"/>
              </a:rPr>
              <a:t>FY 2012 awards ORAU institutions</a:t>
            </a:r>
          </a:p>
          <a:p>
            <a:pPr lvl="1">
              <a:spcBef>
                <a:spcPts val="0"/>
              </a:spcBef>
            </a:pPr>
            <a:r>
              <a:rPr lang="en-US" sz="2400" b="1" dirty="0" smtClean="0">
                <a:solidFill>
                  <a:schemeClr val="tx1"/>
                </a:solidFill>
              </a:rPr>
              <a:t>Fayetteville State University</a:t>
            </a:r>
          </a:p>
          <a:p>
            <a:pPr lvl="1">
              <a:spcBef>
                <a:spcPts val="0"/>
              </a:spcBef>
            </a:pPr>
            <a:r>
              <a:rPr lang="en-US" sz="2400" b="1" dirty="0" smtClean="0">
                <a:solidFill>
                  <a:schemeClr val="tx1"/>
                </a:solidFill>
              </a:rPr>
              <a:t>Morgan State University</a:t>
            </a:r>
          </a:p>
          <a:p>
            <a:pPr lvl="1">
              <a:spcBef>
                <a:spcPts val="0"/>
              </a:spcBef>
            </a:pPr>
            <a:r>
              <a:rPr lang="en-US" sz="2400" b="1" dirty="0" smtClean="0">
                <a:solidFill>
                  <a:schemeClr val="tx1"/>
                </a:solidFill>
              </a:rPr>
              <a:t>Southern University and A&amp;M College</a:t>
            </a:r>
          </a:p>
          <a:p>
            <a:pPr lvl="1">
              <a:spcBef>
                <a:spcPts val="0"/>
              </a:spcBef>
            </a:pPr>
            <a:r>
              <a:rPr lang="en-US" sz="2400" b="1" dirty="0" smtClean="0">
                <a:solidFill>
                  <a:schemeClr val="tx1"/>
                </a:solidFill>
              </a:rPr>
              <a:t>Tennessee State University</a:t>
            </a:r>
          </a:p>
          <a:p>
            <a:pPr lvl="1">
              <a:spcBef>
                <a:spcPts val="0"/>
              </a:spcBef>
            </a:pPr>
            <a:r>
              <a:rPr lang="en-US" sz="2400" b="1" dirty="0" smtClean="0">
                <a:solidFill>
                  <a:schemeClr val="tx1"/>
                </a:solidFill>
              </a:rPr>
              <a:t>University of Texas at San Antonio </a:t>
            </a:r>
          </a:p>
          <a:p>
            <a:pPr lvl="1">
              <a:spcBef>
                <a:spcPts val="0"/>
              </a:spcBef>
            </a:pPr>
            <a:r>
              <a:rPr lang="en-US" sz="2400" b="1" dirty="0" smtClean="0">
                <a:solidFill>
                  <a:schemeClr val="tx1"/>
                </a:solidFill>
              </a:rPr>
              <a:t>Virginia State University</a:t>
            </a:r>
            <a:endParaRPr lang="en-US" sz="2400" b="1" dirty="0" smtClean="0">
              <a:solidFill>
                <a:schemeClr val="tx1"/>
              </a:solidFill>
              <a:cs typeface="Arial" charset="0"/>
            </a:endParaRPr>
          </a:p>
          <a:p>
            <a:pPr>
              <a:buNone/>
            </a:pPr>
            <a:endParaRPr lang="en-US" sz="2400" dirty="0" smtClean="0">
              <a:solidFill>
                <a:srgbClr val="FF0000"/>
              </a:solidFill>
              <a:cs typeface="Arial" charset="0"/>
            </a:endParaRPr>
          </a:p>
          <a:p>
            <a:pPr lvl="1"/>
            <a:endParaRPr lang="en-US" dirty="0" smtClean="0"/>
          </a:p>
        </p:txBody>
      </p:sp>
      <p:pic>
        <p:nvPicPr>
          <p:cNvPr id="5" name="Picture 4" descr="DSC00816.JPG"/>
          <p:cNvPicPr>
            <a:picLocks noChangeAspect="1"/>
          </p:cNvPicPr>
          <p:nvPr/>
        </p:nvPicPr>
        <p:blipFill>
          <a:blip r:embed="rId3" cstate="print"/>
          <a:srcRect t="27386" r="-343"/>
          <a:stretch>
            <a:fillRect/>
          </a:stretch>
        </p:blipFill>
        <p:spPr>
          <a:xfrm>
            <a:off x="5212008" y="1309169"/>
            <a:ext cx="3566160" cy="3440907"/>
          </a:xfrm>
          <a:prstGeom prst="round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U 2012">
      <a:dk1>
        <a:sysClr val="windowText" lastClr="000000"/>
      </a:dk1>
      <a:lt1>
        <a:srgbClr val="FFFFFF"/>
      </a:lt1>
      <a:dk2>
        <a:srgbClr val="595959"/>
      </a:dk2>
      <a:lt2>
        <a:srgbClr val="CCCCCC"/>
      </a:lt2>
      <a:accent1>
        <a:srgbClr val="547ED9"/>
      </a:accent1>
      <a:accent2>
        <a:srgbClr val="FFCF00"/>
      </a:accent2>
      <a:accent3>
        <a:srgbClr val="00B5E6"/>
      </a:accent3>
      <a:accent4>
        <a:srgbClr val="7A52C7"/>
      </a:accent4>
      <a:accent5>
        <a:srgbClr val="002060"/>
      </a:accent5>
      <a:accent6>
        <a:srgbClr val="FF9F00"/>
      </a:accent6>
      <a:hlink>
        <a:srgbClr val="3366CC"/>
      </a:hlink>
      <a:folHlink>
        <a:srgbClr val="7A52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798E51BE92F141B620BDAF4473C466" ma:contentTypeVersion="0" ma:contentTypeDescription="Create a new document." ma:contentTypeScope="" ma:versionID="5f321f3ce63de542c89e5ce524c1e12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D045DDD-04E9-4830-824B-E65640F2E2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D944E3A-09BC-434A-93CB-7A2AE55C8BBA}">
  <ds:schemaRefs>
    <ds:schemaRef ds:uri="http://schemas.microsoft.com/sharepoint/v3/contenttype/forms"/>
  </ds:schemaRefs>
</ds:datastoreItem>
</file>

<file path=customXml/itemProps3.xml><?xml version="1.0" encoding="utf-8"?>
<ds:datastoreItem xmlns:ds="http://schemas.openxmlformats.org/officeDocument/2006/customXml" ds:itemID="{6B4F5669-F5F7-4247-B25F-913C54A4A40B}">
  <ds:schemaRefs>
    <ds:schemaRef ds:uri="http://schemas.openxmlformats.org/package/2006/metadata/core-properties"/>
    <ds:schemaRef ds:uri="http://purl.org/dc/terms/"/>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2175</TotalTime>
  <Words>4023</Words>
  <Application>Microsoft Office PowerPoint</Application>
  <PresentationFormat>On-screen Show (4:3)</PresentationFormat>
  <Paragraphs>511</Paragraphs>
  <Slides>39</Slides>
  <Notes>33</Notes>
  <HiddenSlides>0</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ORAU  The University Value Proposition</vt:lpstr>
      <vt:lpstr>Oak Ridge Associated Universities is a…</vt:lpstr>
      <vt:lpstr>Our beginning as ORINS</vt:lpstr>
      <vt:lpstr>ORAU today</vt:lpstr>
      <vt:lpstr>ORAU University Partnership Agenda</vt:lpstr>
      <vt:lpstr>Why university partnerships?</vt:lpstr>
      <vt:lpstr>UPO Award Programs  </vt:lpstr>
      <vt:lpstr>Powe Junior Faculty Award Grants</vt:lpstr>
      <vt:lpstr>ORNL/ORAU HBCU/MEI Summer Faculty</vt:lpstr>
      <vt:lpstr>Faculty Travel Awards</vt:lpstr>
      <vt:lpstr>ORAU Event Grants</vt:lpstr>
      <vt:lpstr>Neutrons in Biology Graduate Course</vt:lpstr>
      <vt:lpstr>PowerPoint Presentation</vt:lpstr>
      <vt:lpstr>Through These ORISE Programs, ORAU Supports the Missions of DOE</vt:lpstr>
      <vt:lpstr>Through These ORISE Programs, ORAU Supports the Missions of DOE</vt:lpstr>
      <vt:lpstr>STRI Reviewers from Universities and Colleges, FY 2012</vt:lpstr>
      <vt:lpstr>Through These ORISE Programs, ORAU Supports the Missions of DOE</vt:lpstr>
      <vt:lpstr>Filling the Pipeline of Future Science and Technology Leaders</vt:lpstr>
      <vt:lpstr>Filling the Pipeline of Future Science and Technology Leaders – ORAU Touches All Levels</vt:lpstr>
      <vt:lpstr>PowerPoint Presentation</vt:lpstr>
      <vt:lpstr>PowerPoint Presentation</vt:lpstr>
      <vt:lpstr>PowerPoint Presentation</vt:lpstr>
      <vt:lpstr>ORAU University Partners Participate in Science Education and Research Programs, FY 2012</vt:lpstr>
      <vt:lpstr>Moving Forward</vt:lpstr>
      <vt:lpstr>Annual Council Meeting, March 6-7, 2013  From Campus to Corporate</vt:lpstr>
      <vt:lpstr>We are Making a Difference –  We are ORAU!</vt:lpstr>
      <vt:lpstr>Thank you.  GO VOLS</vt:lpstr>
      <vt:lpstr>Extra Slides</vt:lpstr>
      <vt:lpstr>MOUs August 2012</vt:lpstr>
      <vt:lpstr>National Security and Emergency    Management Programs (NSEMP)</vt:lpstr>
      <vt:lpstr>NSEMP Needs</vt:lpstr>
      <vt:lpstr>Scientific and Technical Resource Integration/Peer Review Programs (STRI/PRP)</vt:lpstr>
      <vt:lpstr>STRI Needs</vt:lpstr>
      <vt:lpstr>Independent Environmental Assessment and Verifications Programs (IEAV)</vt:lpstr>
      <vt:lpstr>IEAV Needs</vt:lpstr>
      <vt:lpstr>Health Communication and Technical Training Programs (HCTT)</vt:lpstr>
      <vt:lpstr>HCTT Needs</vt:lpstr>
      <vt:lpstr>Occupational Exposure and Worker Health  Programs (OEWH)</vt:lpstr>
      <vt:lpstr>OEWH Needs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ORAU</dc:title>
  <dc:creator>Beene, Sarah</dc:creator>
  <cp:lastModifiedBy>Maura C. Pedersen</cp:lastModifiedBy>
  <cp:revision>244</cp:revision>
  <dcterms:created xsi:type="dcterms:W3CDTF">2006-08-16T00:00:00Z</dcterms:created>
  <dcterms:modified xsi:type="dcterms:W3CDTF">2013-01-18T21:51:59Z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0x010100E2798E51BE92F141B620BDAF4473C466</vt:lpwstr>
  </property>
</Properties>
</file>